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8BA101-ED1D-47AB-94BF-EF10F66B672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B959A6-8448-42F9-9861-870169DC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BA101-ED1D-47AB-94BF-EF10F66B672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959A6-8448-42F9-9861-870169DC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BA101-ED1D-47AB-94BF-EF10F66B672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959A6-8448-42F9-9861-870169DC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BA101-ED1D-47AB-94BF-EF10F66B672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959A6-8448-42F9-9861-870169DC78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BA101-ED1D-47AB-94BF-EF10F66B672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959A6-8448-42F9-9861-870169DC78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BA101-ED1D-47AB-94BF-EF10F66B672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959A6-8448-42F9-9861-870169DC78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BA101-ED1D-47AB-94BF-EF10F66B672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959A6-8448-42F9-9861-870169DC78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BA101-ED1D-47AB-94BF-EF10F66B672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959A6-8448-42F9-9861-870169DC78D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8BA101-ED1D-47AB-94BF-EF10F66B672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959A6-8448-42F9-9861-870169DC78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98BA101-ED1D-47AB-94BF-EF10F66B672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B959A6-8448-42F9-9861-870169DC78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8BA101-ED1D-47AB-94BF-EF10F66B672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B959A6-8448-42F9-9861-870169DC78D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8BA101-ED1D-47AB-94BF-EF10F66B672E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B959A6-8448-42F9-9861-870169DC78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fisehs.wvu.edu/haswastdisp.cf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sc.wvu.edu/safety/Laboratory-Safety/Chemical-Safet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Laboratory Safety Audits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Robert C. Byrd Health Sciences Center</a:t>
            </a:r>
          </a:p>
          <a:p>
            <a:r>
              <a:rPr lang="en-US" i="1" dirty="0" smtClean="0"/>
              <a:t> </a:t>
            </a:r>
            <a:r>
              <a:rPr lang="en-US" i="1" dirty="0" smtClean="0">
                <a:solidFill>
                  <a:schemeClr val="bg2">
                    <a:lumMod val="75000"/>
                  </a:schemeClr>
                </a:solidFill>
              </a:rPr>
              <a:t>Safety Office</a:t>
            </a:r>
            <a:endParaRPr lang="en-US" i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1219200"/>
            <a:ext cx="196215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259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Chemicals segregated and properly stored</a:t>
            </a:r>
          </a:p>
          <a:p>
            <a:r>
              <a:rPr lang="en-US" dirty="0"/>
              <a:t>All containers properly labeled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53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latin typeface="Georgia" pitchFamily="18" charset="0"/>
              </a:rPr>
              <a:t>Improper chemical container </a:t>
            </a:r>
            <a:r>
              <a:rPr lang="en-US" sz="4400" dirty="0" smtClean="0">
                <a:latin typeface="Georgia" pitchFamily="18" charset="0"/>
              </a:rPr>
              <a:t>labels</a:t>
            </a:r>
            <a:r>
              <a:rPr lang="en-US" sz="4400" dirty="0">
                <a:latin typeface="Georgia" pitchFamily="18" charset="0"/>
              </a:rPr>
              <a:t/>
            </a:r>
            <a:br>
              <a:rPr lang="en-US" sz="4400" dirty="0">
                <a:latin typeface="Georgia" pitchFamily="18" charset="0"/>
              </a:rPr>
            </a:br>
            <a:endParaRPr lang="en-US" dirty="0"/>
          </a:p>
        </p:txBody>
      </p:sp>
      <p:pic>
        <p:nvPicPr>
          <p:cNvPr id="4" name="Content Placeholder 3" descr="C:\Documents and Settings\ehs-user\My Documents\Image Expert Images\CHO training photos\Image00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280" y="2281079"/>
            <a:ext cx="3901440" cy="292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768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latin typeface="Georgia" pitchFamily="18" charset="0"/>
              </a:rPr>
              <a:t>Proper chemical container Labels</a:t>
            </a:r>
            <a:br>
              <a:rPr lang="en-US" sz="4400" dirty="0">
                <a:latin typeface="Georgia" pitchFamily="18" charset="0"/>
              </a:rPr>
            </a:br>
            <a:endParaRPr lang="en-US" dirty="0"/>
          </a:p>
        </p:txBody>
      </p:sp>
      <p:pic>
        <p:nvPicPr>
          <p:cNvPr id="4" name="Content Placeholder 3" descr="C:\Documents and Settings\ehs-user\My Documents\Image Expert Images\CHO training photos\Image00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1280" y="2281079"/>
            <a:ext cx="3901440" cy="2926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480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Chemicals segregated and properly stored</a:t>
            </a:r>
          </a:p>
          <a:p>
            <a:r>
              <a:rPr lang="en-US" dirty="0"/>
              <a:t>All containers properly labeled</a:t>
            </a:r>
          </a:p>
          <a:p>
            <a:r>
              <a:rPr lang="en-US" dirty="0" smtClean="0"/>
              <a:t>Personal Protective Equipment available</a:t>
            </a:r>
          </a:p>
          <a:p>
            <a:r>
              <a:rPr lang="en-US" dirty="0" smtClean="0"/>
              <a:t>Gas tanks secured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579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Gas cylinders must be </a:t>
            </a:r>
            <a:r>
              <a:rPr lang="en-US" sz="2800" b="1" u="sng" dirty="0"/>
              <a:t>SECURED, </a:t>
            </a:r>
            <a:r>
              <a:rPr lang="en-US" sz="2800" dirty="0"/>
              <a:t> and have an attached </a:t>
            </a:r>
            <a:r>
              <a:rPr lang="en-US" sz="2800" b="1" u="sng" dirty="0"/>
              <a:t>regulator</a:t>
            </a:r>
            <a:r>
              <a:rPr lang="en-US" sz="2800" dirty="0"/>
              <a:t>  </a:t>
            </a:r>
            <a:r>
              <a:rPr lang="en-US" sz="2800" b="1" dirty="0"/>
              <a:t>OR</a:t>
            </a:r>
            <a:r>
              <a:rPr lang="en-US" sz="2800" dirty="0"/>
              <a:t>  </a:t>
            </a:r>
            <a:r>
              <a:rPr lang="en-US" sz="2800" b="1" u="sng" dirty="0"/>
              <a:t>safety cap</a:t>
            </a:r>
            <a:r>
              <a:rPr lang="en-US" sz="2800" dirty="0"/>
              <a:t> at all times.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gas cylinder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048000"/>
            <a:ext cx="3936118" cy="276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5121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Chemicals segregated and properly stored</a:t>
            </a:r>
          </a:p>
          <a:p>
            <a:r>
              <a:rPr lang="en-US" dirty="0"/>
              <a:t>All containers properly labeled</a:t>
            </a:r>
          </a:p>
          <a:p>
            <a:r>
              <a:rPr lang="en-US" dirty="0"/>
              <a:t>Personal Protective Equipment available</a:t>
            </a:r>
          </a:p>
          <a:p>
            <a:r>
              <a:rPr lang="en-US" dirty="0"/>
              <a:t>Gas tanks secured</a:t>
            </a:r>
          </a:p>
          <a:p>
            <a:r>
              <a:rPr lang="en-US" dirty="0" smtClean="0"/>
              <a:t>Hazardous waste disposed of properly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fisehs.wvu.edu/haswastdisp.cfm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6136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Records of regular testing</a:t>
            </a:r>
          </a:p>
          <a:p>
            <a:r>
              <a:rPr lang="en-US" dirty="0"/>
              <a:t>Physical Availability </a:t>
            </a:r>
          </a:p>
          <a:p>
            <a:r>
              <a:rPr lang="en-US" dirty="0"/>
              <a:t>Work orders submitted if needed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Eyewashes &amp; Showers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113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Functioning properly</a:t>
            </a:r>
          </a:p>
          <a:p>
            <a:r>
              <a:rPr lang="en-US" dirty="0"/>
              <a:t>Not used for long-term storage</a:t>
            </a:r>
          </a:p>
          <a:p>
            <a:r>
              <a:rPr lang="en-US" dirty="0"/>
              <a:t>Equipment in hood does not block the airflow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Fume Hoods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606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Evidence of eating or drinking in the lab</a:t>
            </a:r>
          </a:p>
          <a:p>
            <a:r>
              <a:rPr lang="en-US" dirty="0"/>
              <a:t>Food stored in lab refrigerators</a:t>
            </a:r>
          </a:p>
          <a:p>
            <a:r>
              <a:rPr lang="en-US" dirty="0"/>
              <a:t>Material stored in the 18” clear area below line of sprinklers</a:t>
            </a:r>
          </a:p>
          <a:p>
            <a:r>
              <a:rPr lang="en-US" dirty="0"/>
              <a:t>Aisles filled with potential slip/trip/fall hazards</a:t>
            </a:r>
          </a:p>
          <a:p>
            <a:r>
              <a:rPr lang="en-US" dirty="0"/>
              <a:t>Benches with no clear workspace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Housekeeping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51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Safety office and CHO are responsible for identifying </a:t>
            </a:r>
            <a:r>
              <a:rPr lang="en-US" dirty="0" smtClean="0"/>
              <a:t>deficiencies</a:t>
            </a:r>
            <a:endParaRPr lang="en-US" dirty="0"/>
          </a:p>
          <a:p>
            <a:r>
              <a:rPr lang="en-US" dirty="0"/>
              <a:t>Principal Investigator</a:t>
            </a:r>
          </a:p>
          <a:p>
            <a:r>
              <a:rPr lang="en-US" dirty="0"/>
              <a:t>Chairperson</a:t>
            </a:r>
          </a:p>
          <a:p>
            <a:r>
              <a:rPr lang="en-US" dirty="0"/>
              <a:t>Dean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Responsible?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533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review compliance with university, state, and federal safety regulations</a:t>
            </a:r>
          </a:p>
          <a:p>
            <a:r>
              <a:rPr lang="en-US" dirty="0" smtClean="0"/>
              <a:t>Kim </a:t>
            </a:r>
            <a:r>
              <a:rPr lang="en-US" dirty="0" err="1" smtClean="0"/>
              <a:t>Bryner</a:t>
            </a:r>
            <a:r>
              <a:rPr lang="en-US" dirty="0" smtClean="0"/>
              <a:t> 293-3968</a:t>
            </a:r>
            <a:endParaRPr lang="en-US" dirty="0"/>
          </a:p>
          <a:p>
            <a:r>
              <a:rPr lang="en-US" dirty="0" smtClean="0"/>
              <a:t>kbryner@hsc.wvu.edu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an Audit</a:t>
            </a:r>
          </a:p>
        </p:txBody>
      </p:sp>
    </p:spTree>
    <p:extLst>
      <p:ext uri="{BB962C8B-B14F-4D97-AF65-F5344CB8AC3E}">
        <p14:creationId xmlns:p14="http://schemas.microsoft.com/office/powerpoint/2010/main" val="35911151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“Imminent danger” </a:t>
            </a:r>
          </a:p>
          <a:p>
            <a:r>
              <a:rPr lang="en-US" dirty="0"/>
              <a:t>Letter and audits sent to CHO and chairperson</a:t>
            </a:r>
          </a:p>
          <a:p>
            <a:r>
              <a:rPr lang="en-US" dirty="0"/>
              <a:t>Potential fines from </a:t>
            </a:r>
            <a:r>
              <a:rPr lang="en-US" dirty="0" smtClean="0"/>
              <a:t>DEP, EPA </a:t>
            </a:r>
            <a:r>
              <a:rPr lang="en-US" dirty="0"/>
              <a:t>and/or OSHA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8377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goal is to help you perform your duties as CHO in keeping the faculty, staff and students in your department as safe as </a:t>
            </a:r>
            <a:r>
              <a:rPr lang="en-US" dirty="0" smtClean="0"/>
              <a:t>possible</a:t>
            </a:r>
            <a:endParaRPr lang="en-US" dirty="0"/>
          </a:p>
          <a:p>
            <a:r>
              <a:rPr lang="en-US" dirty="0"/>
              <a:t>We want to avoid penalties to the university by demonstrating a “good faith” effort to comply with all </a:t>
            </a:r>
            <a:r>
              <a:rPr lang="en-US" dirty="0" smtClean="0"/>
              <a:t>regulations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38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Records</a:t>
            </a:r>
          </a:p>
          <a:p>
            <a:r>
              <a:rPr lang="en-US" dirty="0"/>
              <a:t>Chemicals</a:t>
            </a:r>
          </a:p>
          <a:p>
            <a:r>
              <a:rPr lang="en-US" dirty="0"/>
              <a:t>Eyewashes and Showers</a:t>
            </a:r>
          </a:p>
          <a:p>
            <a:r>
              <a:rPr lang="en-US" dirty="0"/>
              <a:t>Fume Hoods</a:t>
            </a:r>
          </a:p>
          <a:p>
            <a:r>
              <a:rPr lang="en-US" dirty="0"/>
              <a:t>Housekeeping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Areas </a:t>
            </a:r>
          </a:p>
        </p:txBody>
      </p:sp>
    </p:spTree>
    <p:extLst>
      <p:ext uri="{BB962C8B-B14F-4D97-AF65-F5344CB8AC3E}">
        <p14:creationId xmlns:p14="http://schemas.microsoft.com/office/powerpoint/2010/main" val="4181945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 current Chemical Inventory</a:t>
            </a:r>
          </a:p>
          <a:p>
            <a:pPr lvl="1"/>
            <a:r>
              <a:rPr lang="en-US" dirty="0" smtClean="0"/>
              <a:t>Here is the updated format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www.hsc.wvu.edu/safety/Laboratory-Safety/Chemical-Safety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529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current Chemical Inventory</a:t>
            </a:r>
          </a:p>
          <a:p>
            <a:r>
              <a:rPr lang="en-US" dirty="0"/>
              <a:t>MSDS for each chemical in inventory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Records</a:t>
            </a:r>
            <a:endParaRPr lang="en-US" dirty="0"/>
          </a:p>
        </p:txBody>
      </p:sp>
      <p:pic>
        <p:nvPicPr>
          <p:cNvPr id="5" name="Picture 3" descr="right to know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200400"/>
            <a:ext cx="1803400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076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304800"/>
            <a:ext cx="8305800" cy="575542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SIGMA-ALDRICH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MATERIAL SAFETY DATA SHEET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Section 1 - Product and Company Information Product Name SODIUM NITRATE CRYSTALLINE 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Product Number S5506 Company Sigma-Aldrich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Address 3050 Spruce Street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SAINT LOUIS MO 63103 US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Technical Phone: 800-325-5832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Fax: 800-325-5052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Emergency Phone: 314-776-6555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Section 2 - Composition/Information on Ingredient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Substance Name CAS # SARA 313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SODIUM NITRATE 7631-99-4 No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Formula NaNO3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Synonyms Chile saltpeter * Cubic niter * Nitrate de sodium</a:t>
            </a:r>
          </a:p>
          <a:p>
            <a:pPr algn="ctr">
              <a:spcBef>
                <a:spcPct val="50000"/>
              </a:spcBef>
            </a:pPr>
            <a:r>
              <a:rPr lang="en-US" sz="1600" dirty="0">
                <a:latin typeface="Courier" pitchFamily="49" charset="0"/>
              </a:rPr>
              <a:t>(French) * </a:t>
            </a:r>
            <a:r>
              <a:rPr lang="en-US" sz="1600" dirty="0" err="1">
                <a:latin typeface="Courier" pitchFamily="49" charset="0"/>
              </a:rPr>
              <a:t>Nitratine</a:t>
            </a:r>
            <a:r>
              <a:rPr lang="en-US" sz="1600" dirty="0">
                <a:latin typeface="Courier" pitchFamily="49" charset="0"/>
              </a:rPr>
              <a:t> * Nitric acid, sodium salt </a:t>
            </a:r>
            <a:r>
              <a:rPr lang="en-US" sz="1600" dirty="0">
                <a:solidFill>
                  <a:srgbClr val="0000C1"/>
                </a:solidFill>
                <a:latin typeface="Courier" pitchFamily="49" charset="0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458289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current Chemical Inventory</a:t>
            </a:r>
          </a:p>
          <a:p>
            <a:r>
              <a:rPr lang="en-US" dirty="0"/>
              <a:t>MSDS for each chemical in inventory</a:t>
            </a:r>
          </a:p>
          <a:p>
            <a:r>
              <a:rPr lang="en-US" dirty="0"/>
              <a:t>Training records for lab personnel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168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0" y="304800"/>
            <a:ext cx="8991600" cy="63709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 dirty="0">
                <a:latin typeface="Univers Condensed" pitchFamily="34" charset="0"/>
                <a:cs typeface="Times New Roman" pitchFamily="18" charset="0"/>
              </a:rPr>
              <a:t>Certificate of Laboratory Training 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Univers Condensed" pitchFamily="34" charset="0"/>
                <a:cs typeface="Times New Roman" pitchFamily="18" charset="0"/>
              </a:rPr>
              <a:t>Department:              Date:             Employee Trained:             Employee Job Title: 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Univers Condensed" pitchFamily="34" charset="0"/>
                <a:cs typeface="Times New Roman" pitchFamily="18" charset="0"/>
              </a:rPr>
              <a:t>___ I understand the procedures that I am expected to perform, and am aware of any potential chemical and/or equipment hazards involved in working in this laboratory.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Univers Condensed" pitchFamily="34" charset="0"/>
                <a:cs typeface="Times New Roman" pitchFamily="18" charset="0"/>
              </a:rPr>
              <a:t>___ If I have any questions, I will contact the P.I. or Lab Manager before any chemicals are handled.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Univers Condensed" pitchFamily="34" charset="0"/>
                <a:cs typeface="Times New Roman" pitchFamily="18" charset="0"/>
              </a:rPr>
              <a:t>___ I know where the MSDSs for the chemicals in this laboratory are located and understand how to read them.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Univers Condensed" pitchFamily="34" charset="0"/>
                <a:cs typeface="Times New Roman" pitchFamily="18" charset="0"/>
              </a:rPr>
              <a:t>___ I know the location and use of safety materials such as spill kit, eyewash, safety shower, fume hood, fire extinguisher, etc.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Univers Condensed" pitchFamily="34" charset="0"/>
                <a:cs typeface="Times New Roman" pitchFamily="18" charset="0"/>
              </a:rPr>
              <a:t>___ I understand that my safety depends on the correct use of personal protective equipment such as eye goggles, gloves, lab coats, full shoes, etc.  I understand how to use and will use this equipment.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Univers Condensed" pitchFamily="34" charset="0"/>
                <a:cs typeface="Times New Roman" pitchFamily="18" charset="0"/>
              </a:rPr>
              <a:t>___ I will not use equipment that is malfunctioning and will report the malfunction to the lab P.I. or lab Manager.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Univers Condensed" pitchFamily="34" charset="0"/>
                <a:cs typeface="Times New Roman" pitchFamily="18" charset="0"/>
              </a:rPr>
              <a:t>___ I understand how the chemicals in this laboratory are to used, stored, and disposed of in accordance with all regulations.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Univers Condensed" pitchFamily="34" charset="0"/>
                <a:cs typeface="Times New Roman" pitchFamily="18" charset="0"/>
              </a:rPr>
              <a:t>Signature of Employee:						Date: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Univers Condensed" pitchFamily="34" charset="0"/>
                <a:cs typeface="Times New Roman" pitchFamily="18" charset="0"/>
              </a:rPr>
              <a:t>Signature of Principal Investigator:                       				Date: 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latin typeface="Univers Condensed" pitchFamily="34" charset="0"/>
                <a:cs typeface="Times New Roman" pitchFamily="18" charset="0"/>
              </a:rPr>
              <a:t>Signature of CHO for this department:					Date:</a:t>
            </a:r>
          </a:p>
        </p:txBody>
      </p:sp>
    </p:spTree>
    <p:extLst>
      <p:ext uri="{BB962C8B-B14F-4D97-AF65-F5344CB8AC3E}">
        <p14:creationId xmlns:p14="http://schemas.microsoft.com/office/powerpoint/2010/main" val="370371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current Chemical Inventory</a:t>
            </a:r>
          </a:p>
          <a:p>
            <a:r>
              <a:rPr lang="en-US" dirty="0"/>
              <a:t>MSDS for each chemical in inventory</a:t>
            </a:r>
          </a:p>
          <a:p>
            <a:r>
              <a:rPr lang="en-US" dirty="0"/>
              <a:t>Training records for lab personnel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CHP available on-site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56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432</Words>
  <Application>Microsoft Office PowerPoint</Application>
  <PresentationFormat>On-screen Show (4:3)</PresentationFormat>
  <Paragraphs>99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Laboratory Safety Audits</vt:lpstr>
      <vt:lpstr>Purpose of an Audit</vt:lpstr>
      <vt:lpstr>Main Areas </vt:lpstr>
      <vt:lpstr>Records</vt:lpstr>
      <vt:lpstr>Records</vt:lpstr>
      <vt:lpstr>PowerPoint Presentation</vt:lpstr>
      <vt:lpstr>Records</vt:lpstr>
      <vt:lpstr>PowerPoint Presentation</vt:lpstr>
      <vt:lpstr>Records</vt:lpstr>
      <vt:lpstr>Chemicals</vt:lpstr>
      <vt:lpstr>Improper chemical container labels </vt:lpstr>
      <vt:lpstr>Proper chemical container Labels </vt:lpstr>
      <vt:lpstr>Chemicals</vt:lpstr>
      <vt:lpstr>PowerPoint Presentation</vt:lpstr>
      <vt:lpstr>Chemicals</vt:lpstr>
      <vt:lpstr>Eyewashes &amp; Showers</vt:lpstr>
      <vt:lpstr>Fume Hoods</vt:lpstr>
      <vt:lpstr>Housekeeping</vt:lpstr>
      <vt:lpstr>Who is Responsible?</vt:lpstr>
      <vt:lpstr>Consequences</vt:lpstr>
      <vt:lpstr>Why?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Safety Audits</dc:title>
  <dc:creator>Nicole Ashley Wise</dc:creator>
  <cp:lastModifiedBy>Nicole Ashley Wise</cp:lastModifiedBy>
  <cp:revision>4</cp:revision>
  <dcterms:created xsi:type="dcterms:W3CDTF">2012-10-22T18:54:19Z</dcterms:created>
  <dcterms:modified xsi:type="dcterms:W3CDTF">2012-10-22T19:17:47Z</dcterms:modified>
</cp:coreProperties>
</file>