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49"/>
  </p:notesMasterIdLst>
  <p:sldIdLst>
    <p:sldId id="423" r:id="rId4"/>
    <p:sldId id="424" r:id="rId5"/>
    <p:sldId id="425" r:id="rId6"/>
    <p:sldId id="6818" r:id="rId7"/>
    <p:sldId id="477" r:id="rId8"/>
    <p:sldId id="478" r:id="rId9"/>
    <p:sldId id="509" r:id="rId10"/>
    <p:sldId id="510" r:id="rId11"/>
    <p:sldId id="273" r:id="rId12"/>
    <p:sldId id="268" r:id="rId13"/>
    <p:sldId id="6820" r:id="rId14"/>
    <p:sldId id="545" r:id="rId15"/>
    <p:sldId id="512" r:id="rId16"/>
    <p:sldId id="6813" r:id="rId17"/>
    <p:sldId id="322" r:id="rId18"/>
    <p:sldId id="546" r:id="rId19"/>
    <p:sldId id="514" r:id="rId20"/>
    <p:sldId id="515" r:id="rId21"/>
    <p:sldId id="547" r:id="rId22"/>
    <p:sldId id="548" r:id="rId23"/>
    <p:sldId id="367" r:id="rId24"/>
    <p:sldId id="364" r:id="rId25"/>
    <p:sldId id="516" r:id="rId26"/>
    <p:sldId id="525" r:id="rId27"/>
    <p:sldId id="529" r:id="rId28"/>
    <p:sldId id="533" r:id="rId29"/>
    <p:sldId id="517" r:id="rId30"/>
    <p:sldId id="526" r:id="rId31"/>
    <p:sldId id="530" r:id="rId32"/>
    <p:sldId id="534" r:id="rId33"/>
    <p:sldId id="540" r:id="rId34"/>
    <p:sldId id="541" r:id="rId35"/>
    <p:sldId id="6816" r:id="rId36"/>
    <p:sldId id="518" r:id="rId37"/>
    <p:sldId id="527" r:id="rId38"/>
    <p:sldId id="536" r:id="rId39"/>
    <p:sldId id="519" r:id="rId40"/>
    <p:sldId id="528" r:id="rId41"/>
    <p:sldId id="532" r:id="rId42"/>
    <p:sldId id="1406" r:id="rId43"/>
    <p:sldId id="1411" r:id="rId44"/>
    <p:sldId id="6819" r:id="rId45"/>
    <p:sldId id="1412" r:id="rId46"/>
    <p:sldId id="1413" r:id="rId47"/>
    <p:sldId id="53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5"/>
    <p:restoredTop sz="86901"/>
  </p:normalViewPr>
  <p:slideViewPr>
    <p:cSldViewPr snapToGrid="0" snapToObjects="1">
      <p:cViewPr varScale="1">
        <p:scale>
          <a:sx n="99" d="100"/>
          <a:sy n="99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38DCD-9C54-5D49-8B3B-BF4ABA7A1B8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A534E-E495-B142-99B4-EA92BC654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09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MOA: disruption of cortical spreading depression (CSD) and modulation of thalamic nociceptive circuit activity via down- regulation of thalamocortical neurons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34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FDA approval, Spring TMS, 2013 for Migraine w/ aura 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2017: preventive treatment added to indications </a:t>
            </a:r>
          </a:p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(n=82) or sham stimulation (n=82; modified intention-to-treat analysis set).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Pain-free at 2 h: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39%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sham stimulation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22%</a:t>
            </a:r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0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N=132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 a performance goal, a statistically derived placebo response, was used as the comparator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primary endpoint was the mean reduction from baseline in headache days compared to the performance goal.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Protocol: 4 pulses twice a day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DE326-B299-EB4D-BD80-1A7641B71F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9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T0: before TMS</a:t>
            </a:r>
          </a:p>
          <a:p>
            <a:r>
              <a:rPr lang="en-US" dirty="0"/>
              <a:t>T1: during TMS treatment phase</a:t>
            </a:r>
          </a:p>
          <a:p>
            <a:r>
              <a:rPr lang="en-US" dirty="0"/>
              <a:t>T2:</a:t>
            </a:r>
            <a:r>
              <a:rPr lang="en-US" baseline="0" dirty="0"/>
              <a:t> 1 month post</a:t>
            </a:r>
            <a:endParaRPr lang="en-US" dirty="0"/>
          </a:p>
          <a:p>
            <a:endParaRPr lang="en-US" dirty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Protocol: 12 stimulation sessions 10 trains of 40 TMS pulses, separated by a 30-second pause, delivered at 20 Hz frequency and 90% MT intensity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DE326-B299-EB4D-BD80-1A7641B71F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41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T1=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T2=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stimulation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T3= 4 weeks after stimulation.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DE326-B299-EB4D-BD80-1A7641B71F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60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FDA approval for preventive treatment: 2014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2017: acute treatment added to indications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USE: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Acute - 1 hour; prevention – 20 min daily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24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average, pain intensity was reduced from 5.63 to 2.42 after one hour of treatment and to 2.66 at two hours. 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N: 30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outcome was the mean change in pain intensity after the one-hour treatment, compared to baseline.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7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realm of the treatment of headache disorders,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electrical neuromodulation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refers to ……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Electrical impulses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transcutaneously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cervical branch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nerve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low-voltage electrical signal comprising a 5-kHz sine wave burst lasting for 1 millisecond (five sine waves, each lasting 200 microseconds), with such bursts repeated once every 40 milliseconds (25 Hz), generating a 24-V peak voltage and 60-mA peak output current; users could adjust the stimulation amplitude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ACT 1: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Sham device–associated pain may have also produced a diffuse noxious inhibitory control (DNIC) effect, a phenomenon in which the application of a noxious electrical stimulus to remote body regions inhibits dorsal horn activity and attenuates the original pain. Potential place-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DNIC effects in the sham group may have reduced the magnitude of the therapeutic benefit associated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 ACT 1:</a:t>
            </a:r>
          </a:p>
          <a:p>
            <a:pPr lvl="1"/>
            <a:r>
              <a:rPr lang="en-US" dirty="0"/>
              <a:t>Burning/tingling/soreness (more in sham)</a:t>
            </a:r>
          </a:p>
          <a:p>
            <a:pPr lvl="1"/>
            <a:r>
              <a:rPr lang="en-US" dirty="0"/>
              <a:t>Skin irritation/redness (only in sham)</a:t>
            </a:r>
          </a:p>
          <a:p>
            <a:pPr lvl="1"/>
            <a:r>
              <a:rPr lang="en-US" dirty="0"/>
              <a:t>Dysgeusia (only in sham)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FDA approval for acute cluster treatment in April 2017. Label expanded to acute migraine treatment in Jan 2018.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Premium 2 ongoing for migraine 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03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affects multiple areas involved in pain transmission and in migraine pathophysiology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29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Primary endpoint was the proportion of participants who were pain- free without using rescue medication at 120 minutes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73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3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N:59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9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in episodic migraine was not superior to sham stimulation in the ITT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popu-lation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‘‘sham’’ device inadvertently provided a level of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nerve stimulation. Post hoc analysis showed significant effects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treatment-adherent patients.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efficacy outcome was the mean reduction in number of migraine days from the 4-week run-in period (baseline) to the last 4 weeks of the 12-week double-blind period.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primary efficacy analysis set was the ‘intent-to- treat (ITT) population’, defined as enrolled patients who received 1 treatment in the double-blind period. Upon observation of suboptimal rates of adherence to the TID treatment protocol in the ITT population, a ‘modified intent-to-treat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population’ was defined as those with 67% adherence per month for evaluation in a post hoc analysis, which was not adjusted to control for type I error. The electronic database did not measure daily adherence, and the 67% per month threshold was selected on the basis of reports regarding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mechanisms of action (19), which suggest benefits lasting up to 6–8 hours, and for practical reasons (i.e. 67% is equivalent to two of the recommended three treatments per day).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8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in episodic migraine was not superior to sham stimulation in the ITT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popu-lation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‘‘sham’’ device inadvertently provided a level of active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nerve stimulation. Post hoc analysis showed significant effects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treatment-adherent patients.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efficacy outcome was the mean reduction in number of migraine days from the 4-week run-in period (baseline) to the last 4 weeks of the 12-week double-blind period.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primary efficacy analysis set was the ‘intent-to- treat (ITT) population’, defined as enrolled patients who received 1 treatment in the double-blind period. Upon observation of suboptimal rates of adherence to the TID treatment protocol in the ITT population, a ‘modified intent-to-treat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population’ was defined as those with 67% adherence per month for evaluation in a post hoc analysis, which was not adjusted to control for type I error. The electronic database did not measure daily adherence, and the 67% per month threshold was selected on the basis of reports regarding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mechanisms of action (19), which suggest benefits lasting up to 6–8 hours, and for practical reasons (i.e. 67% is equivalent to two of the recommended three treatments per day).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4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FDA approval (De Novo classification) for acute treatment – May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72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 endpoints. (A) Pain response at 2 and 48 hours post-treatment. (B) MBS response at 2 hours post-treatment. The error bars represent 95% confidence intervals. ***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.001, **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.005, *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.05. MBS = most bothersome symptom.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/>
              <a:t>A: 66.7% vs 38.8%; 37.4% vs 18.4%.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B: 46.3% vs 22.2%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45 min stimulation.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active device produces a proprietary electrical signal comprising a modulated symmetrical biphasic square pulse with a modulated frequency of 100-120 Hz, pulse width of 400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(200+200), and output current up to 40 mA (adjusted by the participant)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Neuromodulation typically used in refractory cases, in addition to pharmacological therapy. Neuromodulation is potentially useful in both acute and preventive treatment.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09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Despite a reduction in the attack frequency, invasive ONS had little or no effect on the intensity of attacks or the duration of pain (Cluster headache)</a:t>
            </a: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At least two long‐term trials of up to 10 years in duration have described a tolerance phenomenon with invasive ONS,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required the adjustment of the stimulation parameters and could be related to neuroplasticity in the opioid system (Cluster headache)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large multicenter randomized controlled trial is currently underway to evaluate invasive ONS for prevention of cluster headache (ICON study). </a:t>
            </a: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25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8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end point: difference in the percentage of responders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Responders (defined as patients that achieved a ≥50% reduction in mean daily visual analog scale scores) in each group at 12 weeks.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74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25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9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00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77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3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5DB995-3092-BE48-AAF9-0B5627328379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E326-B299-EB4D-BD80-1A7641B71F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E326-B299-EB4D-BD80-1A7641B71F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5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FDA approval, Spring TMS, 2013 for Migraine w/ aura 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2017: preventive treatment added to indications 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USE: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 with 4 pulses each morning and evening 2 consecutive pulses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 15 minutes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the 2 consecutive pulses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sequential pulses (early) at the onset of migraine pain Wait 15 minutes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needed, treat with additional 3 pulses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 15 minutes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needed, treat with additional 3 pulses </a:t>
            </a:r>
            <a:endParaRPr lang="en-US" dirty="0"/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endParaRPr lang="en-US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A534E-E495-B142-99B4-EA92BC654D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6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4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1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9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2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4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2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7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472E-4B49-B14D-A797-8BF0AA6F967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8184-E738-C140-9509-C59BA0311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FB377CA9-9527-8A44-8BFB-95874792B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5/24/2022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4107A0A6-9E92-AD4F-BCA5-F497F11A7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6"/>
          <p:cNvSpPr txBox="1">
            <a:spLocks/>
          </p:cNvSpPr>
          <p:nvPr/>
        </p:nvSpPr>
        <p:spPr>
          <a:xfrm>
            <a:off x="9245600" y="6285089"/>
            <a:ext cx="2946400" cy="53622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/>
              <a:buNone/>
            </a:pPr>
            <a:r>
              <a:rPr lang="en-US" sz="1467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Department of Neurology </a:t>
            </a:r>
          </a:p>
          <a:p>
            <a:endParaRPr lang="en-US" sz="3733" dirty="0">
              <a:solidFill>
                <a:prstClr val="black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21980" y="3652021"/>
            <a:ext cx="7432241" cy="1766907"/>
          </a:xfrm>
          <a:prstGeom prst="rect">
            <a:avLst/>
          </a:prstGeom>
        </p:spPr>
        <p:txBody>
          <a:bodyPr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2100" b="1" dirty="0">
                <a:solidFill>
                  <a:srgbClr val="5B9BD5"/>
                </a:solidFill>
              </a:rPr>
              <a:t>Umer Najib, MD, FAAN, FAHS</a:t>
            </a:r>
            <a:br>
              <a:rPr lang="en-US" sz="2100" b="1" dirty="0">
                <a:solidFill>
                  <a:srgbClr val="5B9BD5"/>
                </a:solidFill>
              </a:rPr>
            </a:br>
            <a:r>
              <a:rPr lang="en-US" sz="2100" b="1" dirty="0">
                <a:solidFill>
                  <a:srgbClr val="5B9BD5"/>
                </a:solidFill>
              </a:rPr>
              <a:t>Associate Professor of Neurology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100" b="1" dirty="0">
                <a:solidFill>
                  <a:srgbClr val="5B9BD5"/>
                </a:solidFill>
              </a:rPr>
              <a:t>Rockefeller Neuroscience Institute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2100" b="1" dirty="0">
                <a:solidFill>
                  <a:srgbClr val="5B9BD5"/>
                </a:solidFill>
              </a:rPr>
              <a:t>West Virginia University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35276" y="197115"/>
            <a:ext cx="852144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WVU Medicine Pain Conference, May 27, 2022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2102" y="2020299"/>
            <a:ext cx="11907795" cy="1531122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Neuromodulation therapies for the treatment of </a:t>
            </a:r>
          </a:p>
          <a:p>
            <a:pPr algn="ctr"/>
            <a:r>
              <a:rPr lang="en-US" sz="4400" b="1" dirty="0"/>
              <a:t>Migraine</a:t>
            </a:r>
            <a:endParaRPr lang="en-GB" sz="3600" b="1" dirty="0">
              <a:solidFill>
                <a:srgbClr val="008A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3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691" y="872626"/>
            <a:ext cx="5078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  <a:latin typeface="Calibri"/>
              </a:rPr>
              <a:t>Diagnostic Applications</a:t>
            </a:r>
          </a:p>
          <a:p>
            <a:pPr defTabSz="457200"/>
            <a:endParaRPr lang="en-US" sz="2000" dirty="0">
              <a:solidFill>
                <a:prstClr val="black"/>
              </a:solidFill>
            </a:endParaRP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Central Motor Conduction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Motor Cortical Output Mapping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Cortical Reactivity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Cortical Plasticity</a:t>
            </a:r>
          </a:p>
          <a:p>
            <a:pPr marL="182563" lvl="1" indent="-182563" defTabSz="457200">
              <a:buFont typeface="Arial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Metaplasticity</a:t>
            </a:r>
            <a:endParaRPr lang="en-US" sz="2400" dirty="0">
              <a:solidFill>
                <a:prstClr val="black"/>
              </a:solidFill>
            </a:endParaRPr>
          </a:p>
          <a:p>
            <a:pPr marL="182563" lvl="1" indent="-182563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Functional Connectivity</a:t>
            </a:r>
          </a:p>
          <a:p>
            <a:pPr marL="639763" lvl="2" indent="-182563">
              <a:buSzPct val="70000"/>
              <a:buFont typeface="Courier New" pitchFamily="49" charset="0"/>
              <a:buChar char="o"/>
            </a:pPr>
            <a:r>
              <a:rPr lang="en-US" sz="2400" dirty="0" err="1">
                <a:solidFill>
                  <a:prstClr val="black"/>
                </a:solidFill>
              </a:rPr>
              <a:t>Cortico</a:t>
            </a:r>
            <a:r>
              <a:rPr lang="en-US" sz="2400" dirty="0">
                <a:solidFill>
                  <a:prstClr val="black"/>
                </a:solidFill>
              </a:rPr>
              <a:t>-cortical</a:t>
            </a:r>
          </a:p>
          <a:p>
            <a:pPr marL="639763" lvl="2" indent="-182563">
              <a:buSzPct val="70000"/>
              <a:buFont typeface="Courier New" pitchFamily="49" charset="0"/>
              <a:buChar char="o"/>
            </a:pPr>
            <a:r>
              <a:rPr lang="en-US" sz="2400" dirty="0" err="1">
                <a:solidFill>
                  <a:prstClr val="black"/>
                </a:solidFill>
              </a:rPr>
              <a:t>Cortico</a:t>
            </a:r>
            <a:r>
              <a:rPr lang="en-US" sz="2400" dirty="0">
                <a:solidFill>
                  <a:prstClr val="black"/>
                </a:solidFill>
              </a:rPr>
              <a:t>-subcortical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Intra-cortical E/I Balance</a:t>
            </a:r>
          </a:p>
          <a:p>
            <a:pPr marL="182563" lvl="1" indent="-182563" defTabSz="4572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089607" y="1612232"/>
            <a:ext cx="0" cy="4218159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79A692-0F5B-AD41-9116-CE840811BFD6}"/>
              </a:ext>
            </a:extLst>
          </p:cNvPr>
          <p:cNvSpPr txBox="1"/>
          <p:nvPr/>
        </p:nvSpPr>
        <p:spPr>
          <a:xfrm>
            <a:off x="6644608" y="872626"/>
            <a:ext cx="5442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  <a:latin typeface="Calibri"/>
              </a:rPr>
              <a:t>Therapeutic Applications</a:t>
            </a:r>
          </a:p>
          <a:p>
            <a:pPr algn="ctr" defTabSz="457200"/>
            <a:endParaRPr lang="en-US" sz="2000" b="1" dirty="0">
              <a:solidFill>
                <a:prstClr val="black"/>
              </a:solidFill>
            </a:endParaRP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Medication Refractory Depression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Lancet 1995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FDA Approval, </a:t>
            </a:r>
            <a:r>
              <a:rPr lang="en-US" sz="2400" dirty="0" err="1">
                <a:solidFill>
                  <a:prstClr val="black"/>
                </a:solidFill>
              </a:rPr>
              <a:t>Neuronetics</a:t>
            </a:r>
            <a:r>
              <a:rPr lang="en-US" sz="2400" dirty="0">
                <a:solidFill>
                  <a:prstClr val="black"/>
                </a:solidFill>
              </a:rPr>
              <a:t>, 2008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Migraine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Lancet 2010 </a:t>
            </a:r>
          </a:p>
          <a:p>
            <a:pPr lvl="1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FDA approval, Spring TMS/</a:t>
            </a:r>
            <a:r>
              <a:rPr lang="en-US" sz="2400" dirty="0" err="1">
                <a:solidFill>
                  <a:prstClr val="black"/>
                </a:solidFill>
              </a:rPr>
              <a:t>eNeura</a:t>
            </a:r>
            <a:r>
              <a:rPr lang="en-US" sz="2400" dirty="0">
                <a:solidFill>
                  <a:prstClr val="black"/>
                </a:solidFill>
              </a:rPr>
              <a:t>, 2013 for Migraine  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Stroke/Neurorehabilitation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Alzheimer’s disease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Parkinson’s disease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Epilepsy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/>
              </a:rPr>
              <a:t>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3980B-756F-A349-9F76-9850B83EF502}"/>
              </a:ext>
            </a:extLst>
          </p:cNvPr>
          <p:cNvSpPr txBox="1"/>
          <p:nvPr/>
        </p:nvSpPr>
        <p:spPr>
          <a:xfrm>
            <a:off x="1712341" y="260730"/>
            <a:ext cx="8754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TMS</a:t>
            </a:r>
          </a:p>
        </p:txBody>
      </p:sp>
    </p:spTree>
    <p:extLst>
      <p:ext uri="{BB962C8B-B14F-4D97-AF65-F5344CB8AC3E}">
        <p14:creationId xmlns:p14="http://schemas.microsoft.com/office/powerpoint/2010/main" val="205288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691" y="872626"/>
            <a:ext cx="5078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  <a:latin typeface="Calibri"/>
              </a:rPr>
              <a:t>Diagnostic Applications</a:t>
            </a:r>
          </a:p>
          <a:p>
            <a:pPr defTabSz="457200"/>
            <a:endParaRPr lang="en-US" sz="2000" dirty="0">
              <a:solidFill>
                <a:prstClr val="black"/>
              </a:solidFill>
            </a:endParaRP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Central Motor Conduction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Motor Cortical Output Mapping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Cortical Reactivity</a:t>
            </a:r>
          </a:p>
          <a:p>
            <a:pPr marL="182563" indent="-182563"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Cortical Plasticity</a:t>
            </a:r>
          </a:p>
          <a:p>
            <a:pPr marL="182563" lvl="1" indent="-182563" defTabSz="457200">
              <a:buFont typeface="Arial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Metaplasticity</a:t>
            </a:r>
            <a:endParaRPr lang="en-US" sz="2400" dirty="0">
              <a:solidFill>
                <a:prstClr val="black"/>
              </a:solidFill>
            </a:endParaRPr>
          </a:p>
          <a:p>
            <a:pPr marL="182563" lvl="1" indent="-182563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Functional Connectivity</a:t>
            </a:r>
          </a:p>
          <a:p>
            <a:pPr marL="639763" lvl="2" indent="-182563">
              <a:buSzPct val="70000"/>
              <a:buFont typeface="Courier New" pitchFamily="49" charset="0"/>
              <a:buChar char="o"/>
            </a:pPr>
            <a:r>
              <a:rPr lang="en-US" sz="2400" dirty="0" err="1">
                <a:solidFill>
                  <a:prstClr val="black"/>
                </a:solidFill>
              </a:rPr>
              <a:t>Cortico</a:t>
            </a:r>
            <a:r>
              <a:rPr lang="en-US" sz="2400" dirty="0">
                <a:solidFill>
                  <a:prstClr val="black"/>
                </a:solidFill>
              </a:rPr>
              <a:t>-cortical</a:t>
            </a:r>
          </a:p>
          <a:p>
            <a:pPr marL="639763" lvl="2" indent="-182563">
              <a:buSzPct val="70000"/>
              <a:buFont typeface="Courier New" pitchFamily="49" charset="0"/>
              <a:buChar char="o"/>
            </a:pPr>
            <a:r>
              <a:rPr lang="en-US" sz="2400" dirty="0" err="1">
                <a:solidFill>
                  <a:prstClr val="black"/>
                </a:solidFill>
              </a:rPr>
              <a:t>Cortico</a:t>
            </a:r>
            <a:r>
              <a:rPr lang="en-US" sz="2400" dirty="0">
                <a:solidFill>
                  <a:prstClr val="black"/>
                </a:solidFill>
              </a:rPr>
              <a:t>-subcortical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Intra-cortical E/I Balance</a:t>
            </a:r>
          </a:p>
          <a:p>
            <a:pPr marL="182563" lvl="1" indent="-182563" defTabSz="4572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089607" y="1612232"/>
            <a:ext cx="0" cy="4218159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79A692-0F5B-AD41-9116-CE840811BFD6}"/>
              </a:ext>
            </a:extLst>
          </p:cNvPr>
          <p:cNvSpPr txBox="1"/>
          <p:nvPr/>
        </p:nvSpPr>
        <p:spPr>
          <a:xfrm>
            <a:off x="6644608" y="872626"/>
            <a:ext cx="5442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  <a:latin typeface="Calibri"/>
              </a:rPr>
              <a:t>Therapeutic Applications</a:t>
            </a:r>
          </a:p>
          <a:p>
            <a:pPr algn="ctr" defTabSz="457200"/>
            <a:endParaRPr lang="en-US" sz="2000" b="1" dirty="0">
              <a:solidFill>
                <a:prstClr val="black"/>
              </a:solidFill>
            </a:endParaRP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Medication Refractory Depression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Lancet 1995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FDA Approval, </a:t>
            </a:r>
            <a:r>
              <a:rPr lang="en-US" sz="2400" dirty="0" err="1">
                <a:solidFill>
                  <a:prstClr val="black"/>
                </a:solidFill>
              </a:rPr>
              <a:t>Neuronetics</a:t>
            </a:r>
            <a:r>
              <a:rPr lang="en-US" sz="2400" dirty="0">
                <a:solidFill>
                  <a:prstClr val="black"/>
                </a:solidFill>
              </a:rPr>
              <a:t>, 2008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Migraine</a:t>
            </a:r>
          </a:p>
          <a:p>
            <a:pPr lvl="1" defTabSz="457200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Lancet 2010 </a:t>
            </a:r>
          </a:p>
          <a:p>
            <a:pPr lvl="1">
              <a:buSzPct val="70000"/>
              <a:buFont typeface="Courier New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 FDA approval, Spring TMS/</a:t>
            </a:r>
            <a:r>
              <a:rPr lang="en-US" sz="2400" dirty="0" err="1">
                <a:solidFill>
                  <a:prstClr val="black"/>
                </a:solidFill>
              </a:rPr>
              <a:t>eNeura</a:t>
            </a:r>
            <a:r>
              <a:rPr lang="en-US" sz="2400" dirty="0">
                <a:solidFill>
                  <a:prstClr val="black"/>
                </a:solidFill>
              </a:rPr>
              <a:t>, 2013 for Migraine  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Stroke/Neurorehabilitation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Alzheimer’s disease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Parkinson’s disease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Epilepsy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/>
              </a:rPr>
              <a:t>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3980B-756F-A349-9F76-9850B83EF502}"/>
              </a:ext>
            </a:extLst>
          </p:cNvPr>
          <p:cNvSpPr txBox="1"/>
          <p:nvPr/>
        </p:nvSpPr>
        <p:spPr>
          <a:xfrm>
            <a:off x="1712341" y="260730"/>
            <a:ext cx="8754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TMS</a:t>
            </a:r>
          </a:p>
        </p:txBody>
      </p:sp>
    </p:spTree>
    <p:extLst>
      <p:ext uri="{BB962C8B-B14F-4D97-AF65-F5344CB8AC3E}">
        <p14:creationId xmlns:p14="http://schemas.microsoft.com/office/powerpoint/2010/main" val="425470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BA0BB-2B8A-A440-BCD1-258920991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27" y="1641231"/>
            <a:ext cx="8081828" cy="477129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Noninvasive</a:t>
            </a:r>
          </a:p>
          <a:p>
            <a:r>
              <a:rPr lang="en-US" sz="2400" dirty="0"/>
              <a:t>Abortive and preventive treatment </a:t>
            </a:r>
          </a:p>
          <a:p>
            <a:r>
              <a:rPr lang="en-US" sz="2400" dirty="0"/>
              <a:t>Type of studies: </a:t>
            </a:r>
          </a:p>
          <a:p>
            <a:pPr lvl="1"/>
            <a:r>
              <a:rPr lang="en-US" dirty="0"/>
              <a:t>Randomized sham-controlled trial (abortive) </a:t>
            </a:r>
          </a:p>
          <a:p>
            <a:pPr lvl="1"/>
            <a:r>
              <a:rPr lang="en-US" dirty="0"/>
              <a:t>Open-label studies (preventive) </a:t>
            </a:r>
          </a:p>
          <a:p>
            <a:r>
              <a:rPr lang="en-US" sz="2400" dirty="0"/>
              <a:t>Stimulation related adverse events </a:t>
            </a:r>
          </a:p>
          <a:p>
            <a:pPr lvl="1"/>
            <a:r>
              <a:rPr lang="en-US" dirty="0"/>
              <a:t>Tingling, tinnitus</a:t>
            </a:r>
          </a:p>
          <a:p>
            <a:pPr lvl="1"/>
            <a:r>
              <a:rPr lang="en-US" dirty="0"/>
              <a:t>Lightheadedness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b="1" dirty="0"/>
              <a:t>FDA approval</a:t>
            </a:r>
            <a:r>
              <a:rPr lang="en-US" sz="2400" dirty="0"/>
              <a:t>: Acute &amp; preventive treatment in adults and adolescents &gt; age 12 years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0BC29-7068-AE4A-9513-DAE088E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38" y="1937085"/>
            <a:ext cx="2467566" cy="24544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08EE2B-20A7-274B-AE91-6AADA20E8DB6}"/>
              </a:ext>
            </a:extLst>
          </p:cNvPr>
          <p:cNvSpPr txBox="1">
            <a:spLocks/>
          </p:cNvSpPr>
          <p:nvPr/>
        </p:nvSpPr>
        <p:spPr>
          <a:xfrm>
            <a:off x="2209800" y="457201"/>
            <a:ext cx="7772400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TMS in Migraine</a:t>
            </a:r>
          </a:p>
        </p:txBody>
      </p:sp>
    </p:spTree>
    <p:extLst>
      <p:ext uri="{BB962C8B-B14F-4D97-AF65-F5344CB8AC3E}">
        <p14:creationId xmlns:p14="http://schemas.microsoft.com/office/powerpoint/2010/main" val="288395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99" y="1662903"/>
            <a:ext cx="8024402" cy="3256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3564" y="5562170"/>
            <a:ext cx="318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Holland et al. </a:t>
            </a:r>
            <a:r>
              <a:rPr lang="en-US" sz="1200" dirty="0" err="1"/>
              <a:t>Cephalalgia</a:t>
            </a:r>
            <a:r>
              <a:rPr lang="en-US" sz="1200" dirty="0"/>
              <a:t>. 2009;29(</a:t>
            </a:r>
            <a:r>
              <a:rPr lang="en-US" sz="1200" dirty="0" err="1"/>
              <a:t>Suppl</a:t>
            </a:r>
            <a:r>
              <a:rPr lang="en-US" sz="1200" dirty="0"/>
              <a:t> 1):22. </a:t>
            </a:r>
          </a:p>
          <a:p>
            <a:r>
              <a:rPr lang="en-US" sz="1200" dirty="0" err="1"/>
              <a:t>Andreou</a:t>
            </a:r>
            <a:r>
              <a:rPr lang="en-US" sz="1200" dirty="0"/>
              <a:t> et al. Headache. 2010;50(</a:t>
            </a:r>
            <a:r>
              <a:rPr lang="en-US" sz="1200" dirty="0" err="1"/>
              <a:t>Suppl</a:t>
            </a:r>
            <a:r>
              <a:rPr lang="en-US" sz="1200" dirty="0"/>
              <a:t> 1):58.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52304-B885-A84F-9F44-43655838568B}"/>
              </a:ext>
            </a:extLst>
          </p:cNvPr>
          <p:cNvSpPr txBox="1"/>
          <p:nvPr/>
        </p:nvSpPr>
        <p:spPr>
          <a:xfrm>
            <a:off x="1657788" y="5150518"/>
            <a:ext cx="457200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600" dirty="0"/>
              <a:t>Disruption of cortical spreading depression (CSD) </a:t>
            </a:r>
          </a:p>
          <a:p>
            <a:endParaRPr lang="en-US" sz="16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600" dirty="0"/>
              <a:t>Modulation of thalamic nociceptive circuit activity via downregulation of thalamocortical neurons </a:t>
            </a:r>
          </a:p>
          <a:p>
            <a:endParaRPr lang="en-US" sz="13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C19C6E-88BD-F148-BBFC-8BF0D5717D59}"/>
              </a:ext>
            </a:extLst>
          </p:cNvPr>
          <p:cNvSpPr txBox="1">
            <a:spLocks/>
          </p:cNvSpPr>
          <p:nvPr/>
        </p:nvSpPr>
        <p:spPr>
          <a:xfrm>
            <a:off x="2209800" y="457201"/>
            <a:ext cx="7772400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TMS in Migraine - MOA</a:t>
            </a:r>
          </a:p>
        </p:txBody>
      </p:sp>
    </p:spTree>
    <p:extLst>
      <p:ext uri="{BB962C8B-B14F-4D97-AF65-F5344CB8AC3E}">
        <p14:creationId xmlns:p14="http://schemas.microsoft.com/office/powerpoint/2010/main" val="245228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ge8image2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90" y="1933438"/>
            <a:ext cx="8269705" cy="42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67700" y="6490851"/>
            <a:ext cx="29832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Andreou</a:t>
            </a:r>
            <a:r>
              <a:rPr lang="en-US" sz="1600" dirty="0"/>
              <a:t> et al., Brain 2016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5869B-E3BB-0041-9572-BED015AD54B0}"/>
              </a:ext>
            </a:extLst>
          </p:cNvPr>
          <p:cNvSpPr txBox="1"/>
          <p:nvPr/>
        </p:nvSpPr>
        <p:spPr>
          <a:xfrm>
            <a:off x="481263" y="1828800"/>
            <a:ext cx="6376737" cy="44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2ABBF-AF41-684A-A70F-941E3608DEC9}"/>
              </a:ext>
            </a:extLst>
          </p:cNvPr>
          <p:cNvSpPr txBox="1"/>
          <p:nvPr/>
        </p:nvSpPr>
        <p:spPr>
          <a:xfrm>
            <a:off x="2973805" y="1194774"/>
            <a:ext cx="62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Thalamocortical modulation - </a:t>
            </a:r>
            <a:r>
              <a:rPr lang="en-US" dirty="0" err="1"/>
              <a:t>sTMS</a:t>
            </a:r>
            <a:r>
              <a:rPr lang="en-US" dirty="0"/>
              <a:t> preclinical model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10164E-5C73-BC47-9E18-22A722D2DA34}"/>
              </a:ext>
            </a:extLst>
          </p:cNvPr>
          <p:cNvSpPr txBox="1">
            <a:spLocks/>
          </p:cNvSpPr>
          <p:nvPr/>
        </p:nvSpPr>
        <p:spPr>
          <a:xfrm>
            <a:off x="2209800" y="456655"/>
            <a:ext cx="7772400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TMS in Migraine - MOA</a:t>
            </a:r>
          </a:p>
        </p:txBody>
      </p:sp>
    </p:spTree>
    <p:extLst>
      <p:ext uri="{BB962C8B-B14F-4D97-AF65-F5344CB8AC3E}">
        <p14:creationId xmlns:p14="http://schemas.microsoft.com/office/powerpoint/2010/main" val="366121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7638"/>
            <a:ext cx="9144000" cy="5440362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67548" y="302337"/>
            <a:ext cx="59757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+mj-lt"/>
              </a:rPr>
              <a:t>TMS for Migraine (abortive)</a:t>
            </a:r>
          </a:p>
        </p:txBody>
      </p:sp>
    </p:spTree>
    <p:extLst>
      <p:ext uri="{BB962C8B-B14F-4D97-AF65-F5344CB8AC3E}">
        <p14:creationId xmlns:p14="http://schemas.microsoft.com/office/powerpoint/2010/main" val="297871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3-06 at Mar 6  8.18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22775"/>
            <a:ext cx="9144000" cy="2645289"/>
          </a:xfrm>
          <a:prstGeom prst="rect">
            <a:avLst/>
          </a:prstGeom>
        </p:spPr>
      </p:pic>
      <p:pic>
        <p:nvPicPr>
          <p:cNvPr id="6" name="Picture 5" descr="Screen Shot 2013-03-06 at Mar 6  7.57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72" y="4209144"/>
            <a:ext cx="6977743" cy="232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8987" y="6512915"/>
            <a:ext cx="2927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Lipton et al., Lancet </a:t>
            </a:r>
            <a:r>
              <a:rPr lang="en-US" sz="1600" dirty="0" err="1"/>
              <a:t>Neurol</a:t>
            </a:r>
            <a:r>
              <a:rPr lang="en-US" sz="1600" dirty="0"/>
              <a:t> 2010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rcRect t="-68755" b="-68755"/>
          <a:stretch>
            <a:fillRect/>
          </a:stretch>
        </p:blipFill>
        <p:spPr>
          <a:xfrm>
            <a:off x="4512129" y="2730501"/>
            <a:ext cx="2989944" cy="2068285"/>
          </a:xfr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67548" y="302337"/>
            <a:ext cx="59757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+mj-lt"/>
              </a:rPr>
              <a:t>TMS for Migraine (abortive)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498648"/>
            <a:ext cx="61949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solidFill>
                  <a:prstClr val="black"/>
                </a:solidFill>
              </a:rPr>
              <a:t>FDA approval, Spring TMS, 2013 for abortive treatment of MA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51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6 at Mar 6  8.1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79" y="1717433"/>
            <a:ext cx="6784242" cy="469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419" y="6296925"/>
            <a:ext cx="21958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Lipton et al., Lancet </a:t>
            </a:r>
            <a:r>
              <a:rPr lang="en-US" sz="900" dirty="0" err="1"/>
              <a:t>Neurol</a:t>
            </a:r>
            <a:r>
              <a:rPr lang="en-US" sz="900" dirty="0"/>
              <a:t> 2010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F7E86-C4FF-AA4C-AA2F-439CC73A5C1A}"/>
              </a:ext>
            </a:extLst>
          </p:cNvPr>
          <p:cNvSpPr txBox="1">
            <a:spLocks/>
          </p:cNvSpPr>
          <p:nvPr/>
        </p:nvSpPr>
        <p:spPr>
          <a:xfrm>
            <a:off x="2209800" y="457201"/>
            <a:ext cx="7772400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TMS in Migraine (abortive)</a:t>
            </a:r>
          </a:p>
        </p:txBody>
      </p:sp>
    </p:spTree>
    <p:extLst>
      <p:ext uri="{BB962C8B-B14F-4D97-AF65-F5344CB8AC3E}">
        <p14:creationId xmlns:p14="http://schemas.microsoft.com/office/powerpoint/2010/main" val="227224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93" y="2291744"/>
            <a:ext cx="8186830" cy="3916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9549" y="1441531"/>
            <a:ext cx="44913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sTMS</a:t>
            </a:r>
            <a:r>
              <a:rPr lang="en-US" b="1" dirty="0">
                <a:solidFill>
                  <a:srgbClr val="0070C0"/>
                </a:solidFill>
              </a:rPr>
              <a:t> Open Label Study: Pulsed BID and PRN </a:t>
            </a:r>
          </a:p>
          <a:p>
            <a:endParaRPr lang="en-US" sz="13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6934FE-5615-A44A-B319-8206523009F4}"/>
              </a:ext>
            </a:extLst>
          </p:cNvPr>
          <p:cNvSpPr txBox="1">
            <a:spLocks/>
          </p:cNvSpPr>
          <p:nvPr/>
        </p:nvSpPr>
        <p:spPr>
          <a:xfrm>
            <a:off x="2209800" y="457201"/>
            <a:ext cx="7772400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TMS in Migraine (prophylaxis)</a:t>
            </a:r>
          </a:p>
        </p:txBody>
      </p:sp>
    </p:spTree>
    <p:extLst>
      <p:ext uri="{BB962C8B-B14F-4D97-AF65-F5344CB8AC3E}">
        <p14:creationId xmlns:p14="http://schemas.microsoft.com/office/powerpoint/2010/main" val="172324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11" y="1834875"/>
            <a:ext cx="7182377" cy="4558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76826-CA06-3041-B8E5-3321E046C834}"/>
              </a:ext>
            </a:extLst>
          </p:cNvPr>
          <p:cNvSpPr txBox="1"/>
          <p:nvPr/>
        </p:nvSpPr>
        <p:spPr>
          <a:xfrm>
            <a:off x="650014" y="6393069"/>
            <a:ext cx="377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Starling AJ et al. Cephalalgia. 2018 May;38(6):1038-1048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986385-DFD3-1646-A691-A5297B2799CD}"/>
              </a:ext>
            </a:extLst>
          </p:cNvPr>
          <p:cNvSpPr txBox="1">
            <a:spLocks/>
          </p:cNvSpPr>
          <p:nvPr/>
        </p:nvSpPr>
        <p:spPr>
          <a:xfrm>
            <a:off x="2209800" y="621323"/>
            <a:ext cx="7772400" cy="1146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70C0"/>
                </a:solidFill>
              </a:rPr>
              <a:t>TMS in Migraine (prophylaxis)</a:t>
            </a:r>
          </a:p>
          <a:p>
            <a:r>
              <a:rPr lang="en-US" sz="4300" dirty="0"/>
              <a:t>ESPOUSE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0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676275"/>
            <a:ext cx="5829300" cy="85725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effectLst/>
                <a:cs typeface="Colibri"/>
              </a:rPr>
              <a:t>Relevant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013" y="1885950"/>
            <a:ext cx="9586912" cy="3943350"/>
          </a:xfrm>
        </p:spPr>
        <p:txBody>
          <a:bodyPr/>
          <a:lstStyle/>
          <a:p>
            <a:endParaRPr lang="en-US" dirty="0">
              <a:effectLst/>
              <a:latin typeface="Colibri"/>
              <a:cs typeface="Colibri"/>
            </a:endParaRPr>
          </a:p>
          <a:p>
            <a:r>
              <a:rPr lang="en-US" dirty="0">
                <a:latin typeface="Colibri"/>
                <a:cs typeface="Colibri"/>
              </a:rPr>
              <a:t>I will talk about on- and off-label application of devices</a:t>
            </a:r>
          </a:p>
          <a:p>
            <a:r>
              <a:rPr lang="en-US" dirty="0">
                <a:latin typeface="Colibri"/>
                <a:cs typeface="Colibri"/>
              </a:rPr>
              <a:t>PI on clinical trials – Teva, Lilly, </a:t>
            </a:r>
            <a:r>
              <a:rPr lang="en-US" dirty="0" err="1">
                <a:latin typeface="Colibri"/>
                <a:cs typeface="Colibri"/>
              </a:rPr>
              <a:t>Electrocore</a:t>
            </a:r>
            <a:r>
              <a:rPr lang="en-US" dirty="0">
                <a:latin typeface="Colibri"/>
                <a:cs typeface="Colibri"/>
              </a:rPr>
              <a:t>, </a:t>
            </a:r>
            <a:r>
              <a:rPr lang="en-US" dirty="0" err="1">
                <a:latin typeface="Colibri"/>
                <a:cs typeface="Colibri"/>
              </a:rPr>
              <a:t>Theranica</a:t>
            </a:r>
            <a:r>
              <a:rPr lang="en-US" dirty="0">
                <a:latin typeface="Colibri"/>
                <a:cs typeface="Colibri"/>
              </a:rPr>
              <a:t>.</a:t>
            </a:r>
          </a:p>
          <a:p>
            <a:endParaRPr lang="en-US" dirty="0">
              <a:effectLst/>
              <a:latin typeface="Colibri"/>
              <a:cs typeface="Co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0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53692" b="-53692"/>
          <a:stretch>
            <a:fillRect/>
          </a:stretch>
        </p:blipFill>
        <p:spPr>
          <a:xfrm>
            <a:off x="2310829" y="471453"/>
            <a:ext cx="7570341" cy="4786348"/>
          </a:xfrm>
        </p:spPr>
      </p:pic>
      <p:sp>
        <p:nvSpPr>
          <p:cNvPr id="5" name="TextBox 4"/>
          <p:cNvSpPr txBox="1"/>
          <p:nvPr/>
        </p:nvSpPr>
        <p:spPr>
          <a:xfrm>
            <a:off x="9029089" y="6217109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Brighina</a:t>
            </a:r>
            <a:r>
              <a:rPr lang="en-US" sz="1600" dirty="0"/>
              <a:t> et al., J </a:t>
            </a:r>
            <a:r>
              <a:rPr lang="en-US" sz="1600" dirty="0" err="1"/>
              <a:t>Neurol</a:t>
            </a:r>
            <a:r>
              <a:rPr lang="en-US" sz="1600" dirty="0"/>
              <a:t> </a:t>
            </a:r>
            <a:r>
              <a:rPr lang="en-US" sz="1600" dirty="0" err="1"/>
              <a:t>Sci</a:t>
            </a:r>
            <a:r>
              <a:rPr lang="en-US" sz="1600" dirty="0"/>
              <a:t> 2004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8728" y="4760158"/>
            <a:ext cx="837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 frequency </a:t>
            </a:r>
            <a:r>
              <a:rPr lang="en-US" dirty="0" err="1"/>
              <a:t>rTMS</a:t>
            </a:r>
            <a:r>
              <a:rPr lang="en-US" dirty="0"/>
              <a:t> (excitatory) to DLPFC as preventive treatment for migraine (n: 11)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70978" y="302337"/>
            <a:ext cx="67689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rTMS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for Migraine (prophylaxis)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829" y="5257801"/>
            <a:ext cx="808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Results: reduction in migraine attacks, drug consumption, headache index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24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0630" y="122421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rTMS</a:t>
            </a:r>
            <a:r>
              <a:rPr lang="en-US" sz="2400" dirty="0"/>
              <a:t> vs botulinum toxin in chronic migraine prophylaxis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0460" y="6389370"/>
            <a:ext cx="305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Shehata</a:t>
            </a:r>
            <a:r>
              <a:rPr lang="en-US" dirty="0"/>
              <a:t> et al., J Pain Res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0460" y="2823210"/>
            <a:ext cx="272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29</a:t>
            </a:r>
          </a:p>
          <a:p>
            <a:r>
              <a:rPr lang="en-US" dirty="0" err="1"/>
              <a:t>rTMS</a:t>
            </a:r>
            <a:r>
              <a:rPr lang="en-US" dirty="0"/>
              <a:t> = 10 Hz, 12 sessions</a:t>
            </a:r>
          </a:p>
          <a:p>
            <a:r>
              <a:rPr lang="en-US" dirty="0"/>
              <a:t>Target = M1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0583"/>
            <a:ext cx="4937760" cy="3365846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2C4AB05-AE6F-0342-AE45-D4CE1D38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978" y="302337"/>
            <a:ext cx="67689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rTMS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for Migraine (prophylaxis)</a:t>
            </a:r>
          </a:p>
        </p:txBody>
      </p:sp>
    </p:spTree>
    <p:extLst>
      <p:ext uri="{BB962C8B-B14F-4D97-AF65-F5344CB8AC3E}">
        <p14:creationId xmlns:p14="http://schemas.microsoft.com/office/powerpoint/2010/main" val="60290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cTBS</a:t>
            </a:r>
            <a:r>
              <a:rPr lang="en-US" sz="4000" b="1" dirty="0">
                <a:solidFill>
                  <a:srgbClr val="0070C0"/>
                </a:solidFill>
              </a:rPr>
              <a:t> for Migraine (prophylaxis)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1980" y="640080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Chen et al</a:t>
            </a:r>
            <a:r>
              <a:rPr lang="en-US"/>
              <a:t>., JCMA 2016</a:t>
            </a:r>
            <a:endParaRPr lang="en-US" dirty="0"/>
          </a:p>
        </p:txBody>
      </p:sp>
      <p:pic>
        <p:nvPicPr>
          <p:cNvPr id="2049" name="Picture 1" descr="age4image1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2011680"/>
            <a:ext cx="481203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8460" y="5750004"/>
            <a:ext cx="301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/>
              <a:t>T1 = baseline</a:t>
            </a:r>
          </a:p>
          <a:p>
            <a:pPr>
              <a:defRPr/>
            </a:pPr>
            <a:r>
              <a:rPr lang="en-US" sz="1600" dirty="0"/>
              <a:t>T2 = during stimulation</a:t>
            </a:r>
          </a:p>
          <a:p>
            <a:pPr>
              <a:defRPr/>
            </a:pPr>
            <a:r>
              <a:rPr lang="en-US" sz="1600" dirty="0"/>
              <a:t>T3 = 4 weeks post stimulation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7620" y="2831425"/>
            <a:ext cx="266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9</a:t>
            </a:r>
          </a:p>
          <a:p>
            <a:r>
              <a:rPr lang="en-US" dirty="0" err="1"/>
              <a:t>cTBS</a:t>
            </a:r>
            <a:r>
              <a:rPr lang="en-US" dirty="0"/>
              <a:t> = 20 sessions (4 </a:t>
            </a:r>
            <a:r>
              <a:rPr lang="en-US" dirty="0" err="1"/>
              <a:t>wks</a:t>
            </a:r>
            <a:r>
              <a:rPr lang="en-US" dirty="0"/>
              <a:t>) </a:t>
            </a:r>
          </a:p>
          <a:p>
            <a:r>
              <a:rPr lang="en-US" dirty="0"/>
              <a:t>Target = M1</a:t>
            </a:r>
          </a:p>
        </p:txBody>
      </p:sp>
    </p:spTree>
    <p:extLst>
      <p:ext uri="{BB962C8B-B14F-4D97-AF65-F5344CB8AC3E}">
        <p14:creationId xmlns:p14="http://schemas.microsoft.com/office/powerpoint/2010/main" val="60826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EA92-F49A-FC44-8F5A-61AF1E60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624160"/>
            <a:ext cx="943660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External Trigeminal Nerve Stimulation (</a:t>
            </a:r>
            <a:r>
              <a:rPr lang="en-US" b="1" dirty="0" err="1">
                <a:solidFill>
                  <a:srgbClr val="0070C0"/>
                </a:solidFill>
              </a:rPr>
              <a:t>eTNS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4CBF-A282-C344-8329-A5E58A6E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24" y="2162169"/>
            <a:ext cx="8661318" cy="460933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Noninvasive</a:t>
            </a:r>
          </a:p>
          <a:p>
            <a:r>
              <a:rPr lang="en-US" sz="2400" dirty="0"/>
              <a:t>Preventive and abortive treatment </a:t>
            </a:r>
          </a:p>
          <a:p>
            <a:r>
              <a:rPr lang="en-US" sz="2400" dirty="0"/>
              <a:t>Type of studies: </a:t>
            </a:r>
          </a:p>
          <a:p>
            <a:pPr lvl="1"/>
            <a:r>
              <a:rPr lang="en-US" dirty="0"/>
              <a:t>Randomized, sham-controlled trial (prevention)</a:t>
            </a:r>
          </a:p>
          <a:p>
            <a:pPr lvl="1"/>
            <a:r>
              <a:rPr lang="en-US" dirty="0"/>
              <a:t>Open-label studies (abortive)</a:t>
            </a:r>
          </a:p>
          <a:p>
            <a:r>
              <a:rPr lang="en-US" sz="2400" dirty="0"/>
              <a:t>Stimulation related adverse events </a:t>
            </a:r>
          </a:p>
          <a:p>
            <a:pPr lvl="1"/>
            <a:r>
              <a:rPr lang="en-US" dirty="0"/>
              <a:t>Paresthesia</a:t>
            </a:r>
          </a:p>
          <a:p>
            <a:pPr lvl="1"/>
            <a:r>
              <a:rPr lang="en-US" dirty="0"/>
              <a:t>Sleep-wake disturbances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b="1" dirty="0"/>
              <a:t>FDA approval</a:t>
            </a:r>
            <a:r>
              <a:rPr lang="en-US" sz="2400" dirty="0"/>
              <a:t>: Acute &amp; preventive treatment in adults age 18 and up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91BB7-237E-3A4D-8DEA-E819AAAD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442" y="2866096"/>
            <a:ext cx="1462088" cy="11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eTNS</a:t>
            </a:r>
            <a:r>
              <a:rPr lang="en-US" b="1" dirty="0">
                <a:solidFill>
                  <a:srgbClr val="0070C0"/>
                </a:solidFill>
              </a:rPr>
              <a:t> - MOA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 descr="page2image48440">
            <a:extLst>
              <a:ext uri="{FF2B5EF4-FFF2-40B4-BE49-F238E27FC236}">
                <a16:creationId xmlns:a16="http://schemas.microsoft.com/office/drawing/2014/main" id="{4996001D-E2AA-DB49-B815-33AB0D32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24" y="2811104"/>
            <a:ext cx="2013078" cy="29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99814-38DB-9941-9673-AD69A1BF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/>
          </a:p>
          <a:p>
            <a:r>
              <a:rPr lang="en-US" sz="2400"/>
              <a:t>Stimulation of bilateral supratrochlear and supraorbital nerves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1363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eTNS</a:t>
            </a:r>
            <a:r>
              <a:rPr lang="en-US" b="1" dirty="0">
                <a:solidFill>
                  <a:srgbClr val="0070C0"/>
                </a:solidFill>
              </a:rPr>
              <a:t> (prophylaxis)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EC0AD1-EF93-9D46-9E2B-99BB85A35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130" y="1734312"/>
            <a:ext cx="5690870" cy="381304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FB8899-9F2B-B840-B653-8ED89330A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44" y="1734312"/>
            <a:ext cx="6084062" cy="3947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8C01A7-B289-1A47-BFE8-606CF913D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5895086"/>
            <a:ext cx="112014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852500-8201-C540-971D-6359D065C02E}"/>
              </a:ext>
            </a:extLst>
          </p:cNvPr>
          <p:cNvSpPr txBox="1"/>
          <p:nvPr/>
        </p:nvSpPr>
        <p:spPr>
          <a:xfrm>
            <a:off x="0" y="6611779"/>
            <a:ext cx="7059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Schoenen</a:t>
            </a:r>
            <a:r>
              <a:rPr lang="en-US" sz="1000" dirty="0"/>
              <a:t> J, et al. Neurology. 2013;80:697-704.</a:t>
            </a:r>
          </a:p>
        </p:txBody>
      </p:sp>
    </p:spTree>
    <p:extLst>
      <p:ext uri="{BB962C8B-B14F-4D97-AF65-F5344CB8AC3E}">
        <p14:creationId xmlns:p14="http://schemas.microsoft.com/office/powerpoint/2010/main" val="233209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eTNS</a:t>
            </a:r>
            <a:r>
              <a:rPr lang="en-US" b="1" dirty="0">
                <a:solidFill>
                  <a:srgbClr val="0070C0"/>
                </a:solidFill>
              </a:rPr>
              <a:t> (abortive)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852500-8201-C540-971D-6359D065C02E}"/>
              </a:ext>
            </a:extLst>
          </p:cNvPr>
          <p:cNvSpPr txBox="1"/>
          <p:nvPr/>
        </p:nvSpPr>
        <p:spPr>
          <a:xfrm>
            <a:off x="0" y="6611779"/>
            <a:ext cx="7059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Chou DE, et al. Neuromodulation. 2017;20:678-683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447E4-B22A-7642-BF83-6B2D7AB5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56" y="1613965"/>
            <a:ext cx="8646287" cy="423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0BC2D-0EA7-AA41-844C-60B321E45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9" y="6026984"/>
            <a:ext cx="7112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9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EA92-F49A-FC44-8F5A-61AF1E60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619863"/>
            <a:ext cx="92919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Noninvasive </a:t>
            </a:r>
            <a:r>
              <a:rPr lang="en-US" b="1" dirty="0" err="1">
                <a:solidFill>
                  <a:srgbClr val="0070C0"/>
                </a:solidFill>
              </a:rPr>
              <a:t>vagus</a:t>
            </a:r>
            <a:r>
              <a:rPr lang="en-US" b="1" dirty="0">
                <a:solidFill>
                  <a:srgbClr val="0070C0"/>
                </a:solidFill>
              </a:rPr>
              <a:t> nerve stimulation (</a:t>
            </a:r>
            <a:r>
              <a:rPr lang="en-US" b="1" dirty="0" err="1">
                <a:solidFill>
                  <a:srgbClr val="0070C0"/>
                </a:solidFill>
              </a:rPr>
              <a:t>nVNS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4CBF-A282-C344-8329-A5E58A6E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2352729"/>
            <a:ext cx="7511424" cy="4505271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Noninvasive</a:t>
            </a:r>
          </a:p>
          <a:p>
            <a:r>
              <a:rPr lang="en-US" sz="2400" dirty="0"/>
              <a:t>Abortive and preventive treatment </a:t>
            </a:r>
          </a:p>
          <a:p>
            <a:r>
              <a:rPr lang="en-US" sz="2400" dirty="0"/>
              <a:t>Type of studies: </a:t>
            </a:r>
          </a:p>
          <a:p>
            <a:pPr lvl="1"/>
            <a:r>
              <a:rPr lang="en-US" dirty="0"/>
              <a:t>Randomized, sham-controlled trials </a:t>
            </a:r>
          </a:p>
          <a:p>
            <a:pPr lvl="1"/>
            <a:r>
              <a:rPr lang="en-US" dirty="0"/>
              <a:t>Open-label studies</a:t>
            </a:r>
          </a:p>
          <a:p>
            <a:r>
              <a:rPr lang="en-US" sz="2400" dirty="0"/>
              <a:t>Stimulation related adverse events </a:t>
            </a:r>
          </a:p>
          <a:p>
            <a:pPr lvl="1"/>
            <a:r>
              <a:rPr lang="en-US" dirty="0"/>
              <a:t>Lip/face pulling/twitching </a:t>
            </a:r>
          </a:p>
          <a:p>
            <a:pPr lvl="1"/>
            <a:r>
              <a:rPr lang="en-US" dirty="0"/>
              <a:t>Dizziness, neck pain</a:t>
            </a:r>
          </a:p>
          <a:p>
            <a:pPr lvl="1"/>
            <a:r>
              <a:rPr lang="en-US" dirty="0"/>
              <a:t>Burning/tingling/soreness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b="1" dirty="0"/>
              <a:t>FDA approval</a:t>
            </a:r>
            <a:r>
              <a:rPr lang="en-US" sz="2400" dirty="0"/>
              <a:t>: Acute and preventive treatment in adults age 18 and up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D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DD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3B3C0-A973-2D41-8782-9C46BE53E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156" y="2857501"/>
            <a:ext cx="728660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r>
              <a:rPr lang="en-US" b="1" dirty="0">
                <a:solidFill>
                  <a:srgbClr val="0070C0"/>
                </a:solidFill>
              </a:rPr>
              <a:t> - MOA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99814-38DB-9941-9673-AD69A1BF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Preclinical data: inhibits the </a:t>
            </a:r>
            <a:r>
              <a:rPr lang="en-US" dirty="0" err="1"/>
              <a:t>trigeminovascular</a:t>
            </a:r>
            <a:r>
              <a:rPr lang="en-US" dirty="0"/>
              <a:t> pathway and suppresses extracellular glutamate in the central nervous system.</a:t>
            </a:r>
          </a:p>
          <a:p>
            <a:pPr lvl="1"/>
            <a:r>
              <a:rPr lang="en-US" dirty="0"/>
              <a:t>Affects multiple areas such as nucleus </a:t>
            </a:r>
            <a:r>
              <a:rPr lang="en-US" dirty="0" err="1"/>
              <a:t>tractus</a:t>
            </a:r>
            <a:r>
              <a:rPr lang="en-US" dirty="0"/>
              <a:t> solitarius, trigeminal nucleus </a:t>
            </a:r>
            <a:r>
              <a:rPr lang="en-US" dirty="0" err="1"/>
              <a:t>caudalis</a:t>
            </a:r>
            <a:r>
              <a:rPr lang="en-US" dirty="0"/>
              <a:t>, spinal trigeminal nucleus, dorsal raphe nuclei, hypothalamus, locus coeruleus, and periaqueductal grey.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Modulates the susceptibility to cortical spreading depression.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86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95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PRESTO Study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59CEE-1028-154E-9754-5F7EF641A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454" y="1810790"/>
            <a:ext cx="5490210" cy="4089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69EFC-C734-DE46-AED0-5B3A4A23FA5F}"/>
              </a:ext>
            </a:extLst>
          </p:cNvPr>
          <p:cNvSpPr txBox="1"/>
          <p:nvPr/>
        </p:nvSpPr>
        <p:spPr>
          <a:xfrm>
            <a:off x="85344" y="6572758"/>
            <a:ext cx="688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Tassorelli</a:t>
            </a:r>
            <a:r>
              <a:rPr lang="en-US" sz="1000" dirty="0"/>
              <a:t> C, et al. PRESTO study. Neurology. 2018;91:e364-e373.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FEA98-9B71-6E4B-A5C7-60F7E42A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810790"/>
            <a:ext cx="6136386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4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Objectives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0963275" cy="472548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Describe Neuromodulation </a:t>
            </a:r>
          </a:p>
          <a:p>
            <a:r>
              <a:rPr lang="en-US" dirty="0"/>
              <a:t>Identify when to consider Neuromodulation and/or Interventional procedures in the treatment of Migraine</a:t>
            </a:r>
          </a:p>
          <a:p>
            <a:r>
              <a:rPr lang="en-US" dirty="0"/>
              <a:t>Outline common types of Neuromodulation used in Migraine treatment</a:t>
            </a:r>
          </a:p>
          <a:p>
            <a:r>
              <a:rPr lang="en-US" dirty="0"/>
              <a:t>Review the literature supporting Neuromodulation in Migraine treatment</a:t>
            </a:r>
          </a:p>
        </p:txBody>
      </p:sp>
    </p:spTree>
    <p:extLst>
      <p:ext uri="{BB962C8B-B14F-4D97-AF65-F5344CB8AC3E}">
        <p14:creationId xmlns:p14="http://schemas.microsoft.com/office/powerpoint/2010/main" val="772500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8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PRESTO Study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F577A-0901-FA45-AD3B-367A2749E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7332" y="2351686"/>
            <a:ext cx="5557334" cy="42885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69EFC-C734-DE46-AED0-5B3A4A23FA5F}"/>
              </a:ext>
            </a:extLst>
          </p:cNvPr>
          <p:cNvSpPr txBox="1"/>
          <p:nvPr/>
        </p:nvSpPr>
        <p:spPr>
          <a:xfrm>
            <a:off x="85344" y="6572758"/>
            <a:ext cx="688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Tassorelli</a:t>
            </a:r>
            <a:r>
              <a:rPr lang="en-US" sz="1000" dirty="0"/>
              <a:t> C, et al. PRESTO study. Neurology. 2018;91:e364-e373.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E6386-1534-B746-8BD5-466C4DC3E802}"/>
              </a:ext>
            </a:extLst>
          </p:cNvPr>
          <p:cNvSpPr txBox="1"/>
          <p:nvPr/>
        </p:nvSpPr>
        <p:spPr>
          <a:xfrm>
            <a:off x="3584293" y="1812383"/>
            <a:ext cx="502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Mean percentage pain score reductions </a:t>
            </a:r>
          </a:p>
        </p:txBody>
      </p:sp>
    </p:spTree>
    <p:extLst>
      <p:ext uri="{BB962C8B-B14F-4D97-AF65-F5344CB8AC3E}">
        <p14:creationId xmlns:p14="http://schemas.microsoft.com/office/powerpoint/2010/main" val="2512109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8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EVENT Study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69EFC-C734-DE46-AED0-5B3A4A23FA5F}"/>
              </a:ext>
            </a:extLst>
          </p:cNvPr>
          <p:cNvSpPr txBox="1"/>
          <p:nvPr/>
        </p:nvSpPr>
        <p:spPr>
          <a:xfrm>
            <a:off x="85344" y="6572758"/>
            <a:ext cx="688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Silberstein SD, et al. EVENT study. Neurology. 2016 Aug 2;87(5):529-38.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F68151-55A0-6D4A-A827-6D1ECE50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202" y="1749364"/>
            <a:ext cx="5798453" cy="4356100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FF6785F-359C-F04C-A937-2BCA635F1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335" y="1754126"/>
            <a:ext cx="6010656" cy="4351338"/>
          </a:xfrm>
        </p:spPr>
      </p:pic>
    </p:spTree>
    <p:extLst>
      <p:ext uri="{BB962C8B-B14F-4D97-AF65-F5344CB8AC3E}">
        <p14:creationId xmlns:p14="http://schemas.microsoft.com/office/powerpoint/2010/main" val="349084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8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PREMIUM Trial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69EFC-C734-DE46-AED0-5B3A4A23FA5F}"/>
              </a:ext>
            </a:extLst>
          </p:cNvPr>
          <p:cNvSpPr txBox="1"/>
          <p:nvPr/>
        </p:nvSpPr>
        <p:spPr>
          <a:xfrm>
            <a:off x="85344" y="6572758"/>
            <a:ext cx="688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Diener HC, et al. PRIMIUM Trial. Cephalalgia. 2019 Oct;39(12):1475-1487.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7FC75D-7DF3-644D-896A-DAD9EA3EC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70926"/>
            <a:ext cx="10515600" cy="4490977"/>
          </a:xfrm>
        </p:spPr>
      </p:pic>
    </p:spTree>
    <p:extLst>
      <p:ext uri="{BB962C8B-B14F-4D97-AF65-F5344CB8AC3E}">
        <p14:creationId xmlns:p14="http://schemas.microsoft.com/office/powerpoint/2010/main" val="133325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8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nVNS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PREMIUM II Trial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69EFC-C734-DE46-AED0-5B3A4A23FA5F}"/>
              </a:ext>
            </a:extLst>
          </p:cNvPr>
          <p:cNvSpPr txBox="1"/>
          <p:nvPr/>
        </p:nvSpPr>
        <p:spPr>
          <a:xfrm>
            <a:off x="85344" y="6512598"/>
            <a:ext cx="688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Najib, et al. PRIMIUM II Trial. Cephalalgia. 2021 Dec</a:t>
            </a:r>
          </a:p>
        </p:txBody>
      </p:sp>
      <p:pic>
        <p:nvPicPr>
          <p:cNvPr id="8" name="Content Placeholder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A4BCBD4A-BF6F-714C-BD9C-23576A9F4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5200" y="1804737"/>
            <a:ext cx="10261600" cy="4403558"/>
          </a:xfrm>
        </p:spPr>
      </p:pic>
    </p:spTree>
    <p:extLst>
      <p:ext uri="{BB962C8B-B14F-4D97-AF65-F5344CB8AC3E}">
        <p14:creationId xmlns:p14="http://schemas.microsoft.com/office/powerpoint/2010/main" val="84525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EA92-F49A-FC44-8F5A-61AF1E60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19863"/>
            <a:ext cx="960829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Remote electrical neuromodulation (REN)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4CBF-A282-C344-8329-A5E58A6E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629" y="2275192"/>
            <a:ext cx="7390874" cy="34506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Noninvasive</a:t>
            </a:r>
          </a:p>
          <a:p>
            <a:r>
              <a:rPr lang="en-US" sz="2400" dirty="0"/>
              <a:t>Abortive treatment </a:t>
            </a:r>
          </a:p>
          <a:p>
            <a:r>
              <a:rPr lang="en-US" sz="2400" dirty="0"/>
              <a:t>Type of studies: </a:t>
            </a:r>
          </a:p>
          <a:p>
            <a:pPr lvl="1"/>
            <a:r>
              <a:rPr lang="en-US" dirty="0"/>
              <a:t>Randomized, sham-controlled trials</a:t>
            </a:r>
          </a:p>
          <a:p>
            <a:r>
              <a:rPr lang="en-US" sz="2400" dirty="0"/>
              <a:t>Stimulation related adverse events </a:t>
            </a:r>
          </a:p>
          <a:p>
            <a:pPr lvl="1"/>
            <a:r>
              <a:rPr lang="en-US" dirty="0"/>
              <a:t>Stimulation site discomfort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b="1" dirty="0"/>
              <a:t>FDA approval</a:t>
            </a:r>
            <a:r>
              <a:rPr lang="en-US" sz="2400" dirty="0"/>
              <a:t>: Acute treatment in adults age 18 and up </a:t>
            </a:r>
          </a:p>
          <a:p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79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2D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5C41A-02BE-6A44-9475-67E54CD3F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297" y="2857501"/>
            <a:ext cx="75437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8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REN - MOA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99814-38DB-9941-9673-AD69A1BF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25625"/>
            <a:ext cx="56642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Electrodes placed on the upper arm generate a non- painful electric stimulus thought to exert a generalized analgesic effect through conditioned pain modulation via activation of inhibitory pain pathways.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0CDEE-E88A-7D46-AECE-957F8CBA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4"/>
            <a:ext cx="5664200" cy="3561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1A4954-3318-E049-AE85-7A3EECA6BE99}"/>
              </a:ext>
            </a:extLst>
          </p:cNvPr>
          <p:cNvSpPr txBox="1"/>
          <p:nvPr/>
        </p:nvSpPr>
        <p:spPr>
          <a:xfrm>
            <a:off x="85344" y="6578219"/>
            <a:ext cx="5900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Yarnitsky</a:t>
            </a:r>
            <a:r>
              <a:rPr lang="en-US" sz="1000" dirty="0"/>
              <a:t> D, et al. Headache. 2019 Sep;59(8):1240-1252.</a:t>
            </a:r>
          </a:p>
        </p:txBody>
      </p:sp>
    </p:spTree>
    <p:extLst>
      <p:ext uri="{BB962C8B-B14F-4D97-AF65-F5344CB8AC3E}">
        <p14:creationId xmlns:p14="http://schemas.microsoft.com/office/powerpoint/2010/main" val="1041900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39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BADDA-A5B9-C043-BAE1-A8441CD6C1E5}"/>
              </a:ext>
            </a:extLst>
          </p:cNvPr>
          <p:cNvSpPr txBox="1"/>
          <p:nvPr/>
        </p:nvSpPr>
        <p:spPr>
          <a:xfrm>
            <a:off x="85344" y="6578219"/>
            <a:ext cx="5900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Yarnitsky</a:t>
            </a:r>
            <a:r>
              <a:rPr lang="en-US" sz="1000" dirty="0"/>
              <a:t> D, et al. Headache. 2019 Sep;59(8):1240-1252.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4D141A-2BFA-9C4A-996F-739833E21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345" y="1846635"/>
            <a:ext cx="6010656" cy="39857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2E807-D815-E547-AEBF-A2B98E56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46634"/>
            <a:ext cx="6096000" cy="39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A1DE-4B17-2941-A7E2-B190E442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51" y="603180"/>
            <a:ext cx="831799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Occipital nerve stimulation (ONS)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678FD-6AAC-D64B-BE50-6BD5C7BB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98" y="2386529"/>
            <a:ext cx="6603398" cy="4643238"/>
          </a:xfrm>
        </p:spPr>
        <p:txBody>
          <a:bodyPr anchor="ctr">
            <a:normAutofit fontScale="85000" lnSpcReduction="20000"/>
          </a:bodyPr>
          <a:lstStyle/>
          <a:p>
            <a:r>
              <a:rPr lang="en-US" dirty="0"/>
              <a:t>Invasive</a:t>
            </a:r>
          </a:p>
          <a:p>
            <a:r>
              <a:rPr lang="en-US" dirty="0"/>
              <a:t>Preventive treatment</a:t>
            </a:r>
          </a:p>
          <a:p>
            <a:r>
              <a:rPr lang="en-US" dirty="0"/>
              <a:t>Type of studies: </a:t>
            </a:r>
          </a:p>
          <a:p>
            <a:pPr lvl="1"/>
            <a:r>
              <a:rPr lang="en-US" sz="2800" dirty="0"/>
              <a:t>Randomized, sham-controlled trial*</a:t>
            </a:r>
          </a:p>
          <a:p>
            <a:pPr lvl="1"/>
            <a:r>
              <a:rPr lang="en-US" sz="2800" dirty="0"/>
              <a:t>Open-label studies</a:t>
            </a:r>
          </a:p>
          <a:p>
            <a:r>
              <a:rPr lang="en-US" dirty="0"/>
              <a:t>Procedure related adverse events </a:t>
            </a:r>
          </a:p>
          <a:p>
            <a:pPr lvl="1"/>
            <a:r>
              <a:rPr lang="en-US" sz="2800" dirty="0"/>
              <a:t>Lead migration</a:t>
            </a:r>
          </a:p>
          <a:p>
            <a:pPr lvl="1"/>
            <a:r>
              <a:rPr lang="en-US" sz="2800" dirty="0"/>
              <a:t>Device infection</a:t>
            </a:r>
          </a:p>
          <a:p>
            <a:pPr lvl="1"/>
            <a:r>
              <a:rPr lang="en-US" sz="2800" dirty="0"/>
              <a:t>Battery depletion </a:t>
            </a:r>
          </a:p>
          <a:p>
            <a:pPr lvl="1"/>
            <a:r>
              <a:rPr lang="en-US" sz="2800" dirty="0"/>
              <a:t>Pain, paresthesia </a:t>
            </a:r>
          </a:p>
          <a:p>
            <a:pPr lvl="1"/>
            <a:r>
              <a:rPr lang="en-US" sz="2800" dirty="0"/>
              <a:t>Tolerance phenomenon 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b="1" dirty="0"/>
              <a:t>FDA approval</a:t>
            </a:r>
            <a:r>
              <a:rPr lang="en-US" dirty="0"/>
              <a:t>: None</a:t>
            </a:r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C5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9E87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 descr="age6image1832">
            <a:extLst>
              <a:ext uri="{FF2B5EF4-FFF2-40B4-BE49-F238E27FC236}">
                <a16:creationId xmlns:a16="http://schemas.microsoft.com/office/drawing/2014/main" id="{790A790A-A1DC-D745-B675-B4A4C231C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r="-9" b="2418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DC035-5058-914B-827A-EE8198D0A610}"/>
              </a:ext>
            </a:extLst>
          </p:cNvPr>
          <p:cNvSpPr txBox="1"/>
          <p:nvPr/>
        </p:nvSpPr>
        <p:spPr>
          <a:xfrm>
            <a:off x="6744183" y="6495937"/>
            <a:ext cx="384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Did not meet primary end point</a:t>
            </a:r>
          </a:p>
        </p:txBody>
      </p:sp>
    </p:spTree>
    <p:extLst>
      <p:ext uri="{BB962C8B-B14F-4D97-AF65-F5344CB8AC3E}">
        <p14:creationId xmlns:p14="http://schemas.microsoft.com/office/powerpoint/2010/main" val="2372265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ONS - MOA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99814-38DB-9941-9673-AD69A1BF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Peripheral: stimulation of large sensory afferents that likely inhibit nociceptive activity in small fibers </a:t>
            </a:r>
          </a:p>
          <a:p>
            <a:r>
              <a:rPr lang="en-US" dirty="0"/>
              <a:t>Central: normalization of pain processing centers that were hypermetabolic before stimulation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36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D17-7E8E-F041-987A-129388D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99814-38DB-9941-9673-AD69A1BF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Randomized 2:1 to active (n = 105) or sham (n = 52) </a:t>
            </a:r>
          </a:p>
          <a:p>
            <a:endParaRPr lang="en-US" dirty="0"/>
          </a:p>
          <a:p>
            <a:r>
              <a:rPr lang="en-US" dirty="0"/>
              <a:t>No significant difference in responders (&gt;50% reduction)</a:t>
            </a:r>
          </a:p>
          <a:p>
            <a:pPr lvl="1"/>
            <a:r>
              <a:rPr lang="en-US" dirty="0"/>
              <a:t>95% lower confidence bound (LCB) of -0.06; p = 0.55. </a:t>
            </a:r>
          </a:p>
          <a:p>
            <a:r>
              <a:rPr lang="en-US" dirty="0"/>
              <a:t>Significant difference in the percentage of patients that achieved a 30% reduction (p = 0.01). </a:t>
            </a:r>
          </a:p>
          <a:p>
            <a:r>
              <a:rPr lang="en-US" dirty="0"/>
              <a:t>Significant difference in reduction of number of headache days (Active Group = 6.1, baseline = 22.4; Control Group = 3.0, baseline = 20.1; p = 0.008), migraine-related disability (p = 0.001) and direct reports of pain relief (p = 0.001).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DB580-F1BB-CF42-81F5-13C6D06298B9}"/>
              </a:ext>
            </a:extLst>
          </p:cNvPr>
          <p:cNvSpPr txBox="1"/>
          <p:nvPr/>
        </p:nvSpPr>
        <p:spPr>
          <a:xfrm>
            <a:off x="36576" y="6566027"/>
            <a:ext cx="605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Silberstein SD, et al. </a:t>
            </a:r>
            <a:r>
              <a:rPr lang="en-US" sz="1000" i="1" dirty="0"/>
              <a:t>Cephalalgia</a:t>
            </a:r>
            <a:r>
              <a:rPr lang="en-US" sz="1000" dirty="0"/>
              <a:t>. 2012;32:1165-1179.</a:t>
            </a:r>
          </a:p>
        </p:txBody>
      </p:sp>
    </p:spTree>
    <p:extLst>
      <p:ext uri="{BB962C8B-B14F-4D97-AF65-F5344CB8AC3E}">
        <p14:creationId xmlns:p14="http://schemas.microsoft.com/office/powerpoint/2010/main" val="398304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BE81-3758-904D-ACB5-CCD4705E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Neuromodulation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35E77-A440-D449-924D-B2789F84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International Neuromodulation Society: </a:t>
            </a:r>
          </a:p>
          <a:p>
            <a:pPr marL="457200" lvl="1" indent="0">
              <a:buNone/>
            </a:pPr>
            <a:r>
              <a:rPr lang="en-US" dirty="0"/>
              <a:t>‘</a:t>
            </a:r>
            <a:r>
              <a:rPr lang="en-US" i="1" dirty="0"/>
              <a:t>the alteration of nerve activity through targeted delivery of a stimulus, such as electrical stimulation or chemical agents, to specific neurological sites in the body’.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In migraine treatment: </a:t>
            </a:r>
          </a:p>
          <a:p>
            <a:pPr marL="457200" lvl="1" indent="0">
              <a:buNone/>
            </a:pPr>
            <a:r>
              <a:rPr lang="en-US" i="1" dirty="0"/>
              <a:t>“invasive or noninvasive manipulation of central or peripheral pain pathways with electrical current for the purpose of functional modification of the nociceptive system”</a:t>
            </a:r>
          </a:p>
        </p:txBody>
      </p:sp>
    </p:spTree>
    <p:extLst>
      <p:ext uri="{BB962C8B-B14F-4D97-AF65-F5344CB8AC3E}">
        <p14:creationId xmlns:p14="http://schemas.microsoft.com/office/powerpoint/2010/main" val="1617629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EFFA2CD-30C3-1243-9CAD-CAB4B6FC13CC}"/>
              </a:ext>
            </a:extLst>
          </p:cNvPr>
          <p:cNvGraphicFramePr>
            <a:graphicFrameLocks/>
          </p:cNvGraphicFramePr>
          <p:nvPr/>
        </p:nvGraphicFramePr>
        <p:xfrm>
          <a:off x="2349248" y="1395375"/>
          <a:ext cx="7408904" cy="42165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452">
                  <a:extLst>
                    <a:ext uri="{9D8B030D-6E8A-4147-A177-3AD203B41FA5}">
                      <a16:colId xmlns:a16="http://schemas.microsoft.com/office/drawing/2014/main" val="3523629379"/>
                    </a:ext>
                  </a:extLst>
                </a:gridCol>
                <a:gridCol w="3704452">
                  <a:extLst>
                    <a:ext uri="{9D8B030D-6E8A-4147-A177-3AD203B41FA5}">
                      <a16:colId xmlns:a16="http://schemas.microsoft.com/office/drawing/2014/main" val="3226741450"/>
                    </a:ext>
                  </a:extLst>
                </a:gridCol>
              </a:tblGrid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55679"/>
                  </a:ext>
                </a:extLst>
              </a:tr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230969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2C6E442F-1316-9641-B883-4473B98D0451}"/>
              </a:ext>
            </a:extLst>
          </p:cNvPr>
          <p:cNvSpPr txBox="1"/>
          <p:nvPr/>
        </p:nvSpPr>
        <p:spPr>
          <a:xfrm>
            <a:off x="5970158" y="2321941"/>
            <a:ext cx="16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Cluster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Prevention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62B84-0879-6148-91CE-C08A250A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4" y="3302198"/>
            <a:ext cx="1899905" cy="233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A56E-FD9E-3143-9EA1-A2966E0B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58" y="823490"/>
            <a:ext cx="1843374" cy="226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D44E-7F3D-5F47-98F6-17C0AEF1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70" y="3324962"/>
            <a:ext cx="1800349" cy="2287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E75F7-CDCF-D244-BB37-4E1D6D561952}"/>
              </a:ext>
            </a:extLst>
          </p:cNvPr>
          <p:cNvSpPr txBox="1"/>
          <p:nvPr/>
        </p:nvSpPr>
        <p:spPr>
          <a:xfrm>
            <a:off x="1745624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External Trigeminal Nerve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eTNS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B101-922A-0E42-961D-61CB125161A8}"/>
              </a:ext>
            </a:extLst>
          </p:cNvPr>
          <p:cNvSpPr txBox="1"/>
          <p:nvPr/>
        </p:nvSpPr>
        <p:spPr>
          <a:xfrm>
            <a:off x="6053700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Non-invasive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Vagus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Nerve Stimulator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nVNS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48566-84AD-5D45-A188-2427CF344029}"/>
              </a:ext>
            </a:extLst>
          </p:cNvPr>
          <p:cNvSpPr txBox="1"/>
          <p:nvPr/>
        </p:nvSpPr>
        <p:spPr>
          <a:xfrm>
            <a:off x="1500651" y="5629844"/>
            <a:ext cx="48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Electrical Neuromodulation (REN)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3FE3C-5CC8-8D49-8167-F4D3BFDA3E17}"/>
              </a:ext>
            </a:extLst>
          </p:cNvPr>
          <p:cNvSpPr txBox="1"/>
          <p:nvPr/>
        </p:nvSpPr>
        <p:spPr>
          <a:xfrm>
            <a:off x="6053700" y="5644895"/>
            <a:ext cx="5200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Single pulse Transcranial Magnetic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1600" dirty="0">
                <a:cs typeface="Arial" panose="020B0604020202020204" pitchFamily="34" charset="0"/>
              </a:rPr>
              <a:t>	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A0E6E1-0FF0-FB4E-BF53-1E6B957E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5" y="68383"/>
            <a:ext cx="5023946" cy="1139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Summary – Noninvasive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2DF4B-1AFB-2A44-808C-5EB48440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55" y="1329498"/>
            <a:ext cx="1364621" cy="1139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979E3-F83A-CB49-B70A-AD8781852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34" y="1329498"/>
            <a:ext cx="1201628" cy="120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9DA4B-78CA-234C-AF66-8BE936C0B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232969" y="3896402"/>
            <a:ext cx="1117623" cy="123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69055-210E-6444-82A0-605F1A195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34" y="3733086"/>
            <a:ext cx="1201628" cy="10490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887736-6EB0-7F40-B1ED-D7589367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49" y="821838"/>
            <a:ext cx="1843374" cy="22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2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EFFA2CD-30C3-1243-9CAD-CAB4B6FC13CC}"/>
              </a:ext>
            </a:extLst>
          </p:cNvPr>
          <p:cNvGraphicFramePr>
            <a:graphicFrameLocks/>
          </p:cNvGraphicFramePr>
          <p:nvPr/>
        </p:nvGraphicFramePr>
        <p:xfrm>
          <a:off x="2349248" y="1395375"/>
          <a:ext cx="7408904" cy="42165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452">
                  <a:extLst>
                    <a:ext uri="{9D8B030D-6E8A-4147-A177-3AD203B41FA5}">
                      <a16:colId xmlns:a16="http://schemas.microsoft.com/office/drawing/2014/main" val="3523629379"/>
                    </a:ext>
                  </a:extLst>
                </a:gridCol>
                <a:gridCol w="3704452">
                  <a:extLst>
                    <a:ext uri="{9D8B030D-6E8A-4147-A177-3AD203B41FA5}">
                      <a16:colId xmlns:a16="http://schemas.microsoft.com/office/drawing/2014/main" val="3226741450"/>
                    </a:ext>
                  </a:extLst>
                </a:gridCol>
              </a:tblGrid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55679"/>
                  </a:ext>
                </a:extLst>
              </a:tr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230969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2C6E442F-1316-9641-B883-4473B98D0451}"/>
              </a:ext>
            </a:extLst>
          </p:cNvPr>
          <p:cNvSpPr txBox="1"/>
          <p:nvPr/>
        </p:nvSpPr>
        <p:spPr>
          <a:xfrm>
            <a:off x="5970158" y="2321941"/>
            <a:ext cx="16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Cluster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Prevention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62B84-0879-6148-91CE-C08A250A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4" y="3302198"/>
            <a:ext cx="1899905" cy="233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A56E-FD9E-3143-9EA1-A2966E0B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58" y="823490"/>
            <a:ext cx="1843374" cy="226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D44E-7F3D-5F47-98F6-17C0AEF1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70" y="3324962"/>
            <a:ext cx="1800349" cy="2287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E75F7-CDCF-D244-BB37-4E1D6D561952}"/>
              </a:ext>
            </a:extLst>
          </p:cNvPr>
          <p:cNvSpPr txBox="1"/>
          <p:nvPr/>
        </p:nvSpPr>
        <p:spPr>
          <a:xfrm>
            <a:off x="1745624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External Trigeminal Nerve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eTNS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B101-922A-0E42-961D-61CB125161A8}"/>
              </a:ext>
            </a:extLst>
          </p:cNvPr>
          <p:cNvSpPr txBox="1"/>
          <p:nvPr/>
        </p:nvSpPr>
        <p:spPr>
          <a:xfrm>
            <a:off x="6053700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Non-invasive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Vagus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Nerve Stimulator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nVNS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48566-84AD-5D45-A188-2427CF344029}"/>
              </a:ext>
            </a:extLst>
          </p:cNvPr>
          <p:cNvSpPr txBox="1"/>
          <p:nvPr/>
        </p:nvSpPr>
        <p:spPr>
          <a:xfrm>
            <a:off x="1500651" y="5629844"/>
            <a:ext cx="48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Electrical Neuromodulation (REN)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3FE3C-5CC8-8D49-8167-F4D3BFDA3E17}"/>
              </a:ext>
            </a:extLst>
          </p:cNvPr>
          <p:cNvSpPr txBox="1"/>
          <p:nvPr/>
        </p:nvSpPr>
        <p:spPr>
          <a:xfrm>
            <a:off x="6053700" y="5644895"/>
            <a:ext cx="5200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Single pulse Transcranial Magnetic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1600" dirty="0">
                <a:cs typeface="Arial" panose="020B0604020202020204" pitchFamily="34" charset="0"/>
              </a:rPr>
              <a:t>	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A0E6E1-0FF0-FB4E-BF53-1E6B957E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5" y="68383"/>
            <a:ext cx="8789830" cy="1139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Summary – Noninvasive: </a:t>
            </a:r>
            <a:r>
              <a:rPr lang="en-US" sz="3600" b="1" dirty="0">
                <a:solidFill>
                  <a:srgbClr val="FF0000"/>
                </a:solidFill>
              </a:rPr>
              <a:t>Prevention (MWA)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2DF4B-1AFB-2A44-808C-5EB48440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55" y="1329498"/>
            <a:ext cx="1364621" cy="1139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979E3-F83A-CB49-B70A-AD8781852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34" y="1329498"/>
            <a:ext cx="1201628" cy="120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9DA4B-78CA-234C-AF66-8BE936C0B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232969" y="3896402"/>
            <a:ext cx="1117623" cy="123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69055-210E-6444-82A0-605F1A195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34" y="3733086"/>
            <a:ext cx="1201628" cy="10490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2BEFE6-8AAF-594D-B3B2-63B96D2F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49" y="821838"/>
            <a:ext cx="1843374" cy="2265246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3669C9D7-CAAE-434F-B52B-102A3D9C3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2770" y="18397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7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EFFA2CD-30C3-1243-9CAD-CAB4B6FC13CC}"/>
              </a:ext>
            </a:extLst>
          </p:cNvPr>
          <p:cNvGraphicFramePr>
            <a:graphicFrameLocks/>
          </p:cNvGraphicFramePr>
          <p:nvPr/>
        </p:nvGraphicFramePr>
        <p:xfrm>
          <a:off x="2349248" y="1395375"/>
          <a:ext cx="7408904" cy="42165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452">
                  <a:extLst>
                    <a:ext uri="{9D8B030D-6E8A-4147-A177-3AD203B41FA5}">
                      <a16:colId xmlns:a16="http://schemas.microsoft.com/office/drawing/2014/main" val="3523629379"/>
                    </a:ext>
                  </a:extLst>
                </a:gridCol>
                <a:gridCol w="3704452">
                  <a:extLst>
                    <a:ext uri="{9D8B030D-6E8A-4147-A177-3AD203B41FA5}">
                      <a16:colId xmlns:a16="http://schemas.microsoft.com/office/drawing/2014/main" val="3226741450"/>
                    </a:ext>
                  </a:extLst>
                </a:gridCol>
              </a:tblGrid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55679"/>
                  </a:ext>
                </a:extLst>
              </a:tr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230969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2C6E442F-1316-9641-B883-4473B98D0451}"/>
              </a:ext>
            </a:extLst>
          </p:cNvPr>
          <p:cNvSpPr txBox="1"/>
          <p:nvPr/>
        </p:nvSpPr>
        <p:spPr>
          <a:xfrm>
            <a:off x="5970158" y="2321941"/>
            <a:ext cx="16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Cluster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Prevention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62B84-0879-6148-91CE-C08A250A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4" y="3302198"/>
            <a:ext cx="1899905" cy="233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A56E-FD9E-3143-9EA1-A2966E0B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58" y="823490"/>
            <a:ext cx="1843374" cy="226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D44E-7F3D-5F47-98F6-17C0AEF1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70" y="3324962"/>
            <a:ext cx="1800349" cy="2287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E75F7-CDCF-D244-BB37-4E1D6D561952}"/>
              </a:ext>
            </a:extLst>
          </p:cNvPr>
          <p:cNvSpPr txBox="1"/>
          <p:nvPr/>
        </p:nvSpPr>
        <p:spPr>
          <a:xfrm>
            <a:off x="1745624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External Trigeminal Nerve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eTNS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B101-922A-0E42-961D-61CB125161A8}"/>
              </a:ext>
            </a:extLst>
          </p:cNvPr>
          <p:cNvSpPr txBox="1"/>
          <p:nvPr/>
        </p:nvSpPr>
        <p:spPr>
          <a:xfrm>
            <a:off x="6053700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Non-invasive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Vagus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Nerve Stimulator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nVNS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48566-84AD-5D45-A188-2427CF344029}"/>
              </a:ext>
            </a:extLst>
          </p:cNvPr>
          <p:cNvSpPr txBox="1"/>
          <p:nvPr/>
        </p:nvSpPr>
        <p:spPr>
          <a:xfrm>
            <a:off x="1500651" y="5629844"/>
            <a:ext cx="48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Electrical Neuromodulation (REN)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3FE3C-5CC8-8D49-8167-F4D3BFDA3E17}"/>
              </a:ext>
            </a:extLst>
          </p:cNvPr>
          <p:cNvSpPr txBox="1"/>
          <p:nvPr/>
        </p:nvSpPr>
        <p:spPr>
          <a:xfrm>
            <a:off x="6053700" y="5644895"/>
            <a:ext cx="5200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Single pulse Transcranial Magnetic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1600" dirty="0">
                <a:cs typeface="Arial" panose="020B0604020202020204" pitchFamily="34" charset="0"/>
              </a:rPr>
              <a:t>	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A0E6E1-0FF0-FB4E-BF53-1E6B957E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5" y="68383"/>
            <a:ext cx="8789830" cy="1139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Summary – Noninvasive: </a:t>
            </a:r>
            <a:r>
              <a:rPr lang="en-US" sz="3600" b="1" dirty="0">
                <a:solidFill>
                  <a:srgbClr val="FF0000"/>
                </a:solidFill>
              </a:rPr>
              <a:t>Prevention (MWOA)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2DF4B-1AFB-2A44-808C-5EB48440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55" y="1329498"/>
            <a:ext cx="1364621" cy="1139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979E3-F83A-CB49-B70A-AD8781852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34" y="1329498"/>
            <a:ext cx="1201628" cy="120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9DA4B-78CA-234C-AF66-8BE936C0B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232969" y="3896402"/>
            <a:ext cx="1117623" cy="123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69055-210E-6444-82A0-605F1A195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34" y="3733086"/>
            <a:ext cx="1201628" cy="1049048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C3F9F299-8569-D647-861C-EE0EA296D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6821" y="1843844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2BEFE6-8AAF-594D-B3B2-63B96D2F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49" y="821838"/>
            <a:ext cx="1843374" cy="22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5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EFFA2CD-30C3-1243-9CAD-CAB4B6FC13CC}"/>
              </a:ext>
            </a:extLst>
          </p:cNvPr>
          <p:cNvGraphicFramePr>
            <a:graphicFrameLocks/>
          </p:cNvGraphicFramePr>
          <p:nvPr/>
        </p:nvGraphicFramePr>
        <p:xfrm>
          <a:off x="2349248" y="1395375"/>
          <a:ext cx="7408904" cy="42165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452">
                  <a:extLst>
                    <a:ext uri="{9D8B030D-6E8A-4147-A177-3AD203B41FA5}">
                      <a16:colId xmlns:a16="http://schemas.microsoft.com/office/drawing/2014/main" val="3523629379"/>
                    </a:ext>
                  </a:extLst>
                </a:gridCol>
                <a:gridCol w="3704452">
                  <a:extLst>
                    <a:ext uri="{9D8B030D-6E8A-4147-A177-3AD203B41FA5}">
                      <a16:colId xmlns:a16="http://schemas.microsoft.com/office/drawing/2014/main" val="3226741450"/>
                    </a:ext>
                  </a:extLst>
                </a:gridCol>
              </a:tblGrid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55679"/>
                  </a:ext>
                </a:extLst>
              </a:tr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230969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2C6E442F-1316-9641-B883-4473B98D0451}"/>
              </a:ext>
            </a:extLst>
          </p:cNvPr>
          <p:cNvSpPr txBox="1"/>
          <p:nvPr/>
        </p:nvSpPr>
        <p:spPr>
          <a:xfrm>
            <a:off x="5970158" y="2321941"/>
            <a:ext cx="16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Cluster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Prevention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62B84-0879-6148-91CE-C08A250A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4" y="3302198"/>
            <a:ext cx="1899905" cy="233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A56E-FD9E-3143-9EA1-A2966E0B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58" y="823490"/>
            <a:ext cx="1843374" cy="226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D44E-7F3D-5F47-98F6-17C0AEF1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70" y="3324962"/>
            <a:ext cx="1800349" cy="2287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E75F7-CDCF-D244-BB37-4E1D6D561952}"/>
              </a:ext>
            </a:extLst>
          </p:cNvPr>
          <p:cNvSpPr txBox="1"/>
          <p:nvPr/>
        </p:nvSpPr>
        <p:spPr>
          <a:xfrm>
            <a:off x="1745624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External Trigeminal Nerve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eTNS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B101-922A-0E42-961D-61CB125161A8}"/>
              </a:ext>
            </a:extLst>
          </p:cNvPr>
          <p:cNvSpPr txBox="1"/>
          <p:nvPr/>
        </p:nvSpPr>
        <p:spPr>
          <a:xfrm>
            <a:off x="6053700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Non-invasive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Vagus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Nerve Stimulator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nVNS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48566-84AD-5D45-A188-2427CF344029}"/>
              </a:ext>
            </a:extLst>
          </p:cNvPr>
          <p:cNvSpPr txBox="1"/>
          <p:nvPr/>
        </p:nvSpPr>
        <p:spPr>
          <a:xfrm>
            <a:off x="1500651" y="5629844"/>
            <a:ext cx="48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Electrical Neuromodulation (REN)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3FE3C-5CC8-8D49-8167-F4D3BFDA3E17}"/>
              </a:ext>
            </a:extLst>
          </p:cNvPr>
          <p:cNvSpPr txBox="1"/>
          <p:nvPr/>
        </p:nvSpPr>
        <p:spPr>
          <a:xfrm>
            <a:off x="6053700" y="5644895"/>
            <a:ext cx="5200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Single pulse Transcranial Magnetic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1600" dirty="0">
                <a:cs typeface="Arial" panose="020B0604020202020204" pitchFamily="34" charset="0"/>
              </a:rPr>
              <a:t>	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A0E6E1-0FF0-FB4E-BF53-1E6B957E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4" y="68383"/>
            <a:ext cx="8316308" cy="1139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Summary – Noninvasive: </a:t>
            </a:r>
            <a:r>
              <a:rPr lang="en-US" sz="3600" b="1" dirty="0">
                <a:solidFill>
                  <a:srgbClr val="FF0000"/>
                </a:solidFill>
              </a:rPr>
              <a:t>Acute (MWA)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2DF4B-1AFB-2A44-808C-5EB48440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55" y="1329498"/>
            <a:ext cx="1364621" cy="1139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979E3-F83A-CB49-B70A-AD8781852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34" y="1329498"/>
            <a:ext cx="1201628" cy="120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9DA4B-78CA-234C-AF66-8BE936C0B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232969" y="3896402"/>
            <a:ext cx="1117623" cy="123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69055-210E-6444-82A0-605F1A195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34" y="3733086"/>
            <a:ext cx="1201628" cy="1049048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DEDA0169-FC25-764F-9D57-FF4DAF935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5884" y="3946153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E0249B-F391-F745-87F1-CCEC7A087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49" y="821838"/>
            <a:ext cx="1843374" cy="2265246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B532FBAA-0E66-FE42-81C0-07E6D31E5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5884" y="1474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2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EFFA2CD-30C3-1243-9CAD-CAB4B6FC13CC}"/>
              </a:ext>
            </a:extLst>
          </p:cNvPr>
          <p:cNvGraphicFramePr>
            <a:graphicFrameLocks/>
          </p:cNvGraphicFramePr>
          <p:nvPr/>
        </p:nvGraphicFramePr>
        <p:xfrm>
          <a:off x="2349248" y="1395375"/>
          <a:ext cx="7408904" cy="42165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452">
                  <a:extLst>
                    <a:ext uri="{9D8B030D-6E8A-4147-A177-3AD203B41FA5}">
                      <a16:colId xmlns:a16="http://schemas.microsoft.com/office/drawing/2014/main" val="3523629379"/>
                    </a:ext>
                  </a:extLst>
                </a:gridCol>
                <a:gridCol w="3704452">
                  <a:extLst>
                    <a:ext uri="{9D8B030D-6E8A-4147-A177-3AD203B41FA5}">
                      <a16:colId xmlns:a16="http://schemas.microsoft.com/office/drawing/2014/main" val="3226741450"/>
                    </a:ext>
                  </a:extLst>
                </a:gridCol>
              </a:tblGrid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55679"/>
                  </a:ext>
                </a:extLst>
              </a:tr>
              <a:tr h="2108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230969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2C6E442F-1316-9641-B883-4473B98D0451}"/>
              </a:ext>
            </a:extLst>
          </p:cNvPr>
          <p:cNvSpPr txBox="1"/>
          <p:nvPr/>
        </p:nvSpPr>
        <p:spPr>
          <a:xfrm>
            <a:off x="5970158" y="2321941"/>
            <a:ext cx="16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Cluster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/>
              </a:rPr>
              <a:t>Prevention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62B84-0879-6148-91CE-C08A250A1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4" y="3302198"/>
            <a:ext cx="1899905" cy="233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4A56E-FD9E-3143-9EA1-A2966E0B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58" y="823490"/>
            <a:ext cx="1843374" cy="226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D44E-7F3D-5F47-98F6-17C0AEF1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70" y="3324962"/>
            <a:ext cx="1800349" cy="2287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E75F7-CDCF-D244-BB37-4E1D6D561952}"/>
              </a:ext>
            </a:extLst>
          </p:cNvPr>
          <p:cNvSpPr txBox="1"/>
          <p:nvPr/>
        </p:nvSpPr>
        <p:spPr>
          <a:xfrm>
            <a:off x="1745624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External Trigeminal Nerve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eTNS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B101-922A-0E42-961D-61CB125161A8}"/>
              </a:ext>
            </a:extLst>
          </p:cNvPr>
          <p:cNvSpPr txBox="1"/>
          <p:nvPr/>
        </p:nvSpPr>
        <p:spPr>
          <a:xfrm>
            <a:off x="6053700" y="3104959"/>
            <a:ext cx="434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Non-invasive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Vagus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Nerve Stimulator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nVNS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48566-84AD-5D45-A188-2427CF344029}"/>
              </a:ext>
            </a:extLst>
          </p:cNvPr>
          <p:cNvSpPr txBox="1"/>
          <p:nvPr/>
        </p:nvSpPr>
        <p:spPr>
          <a:xfrm>
            <a:off x="1500651" y="5629844"/>
            <a:ext cx="48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Electrical Neuromodulation (REN)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3FE3C-5CC8-8D49-8167-F4D3BFDA3E17}"/>
              </a:ext>
            </a:extLst>
          </p:cNvPr>
          <p:cNvSpPr txBox="1"/>
          <p:nvPr/>
        </p:nvSpPr>
        <p:spPr>
          <a:xfrm>
            <a:off x="6053700" y="5644895"/>
            <a:ext cx="5200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Single pulse Transcranial Magnetic Stimulation(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1600" dirty="0">
                <a:cs typeface="Arial" panose="020B0604020202020204" pitchFamily="34" charset="0"/>
              </a:rPr>
              <a:t>	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A0E6E1-0FF0-FB4E-BF53-1E6B957E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4" y="68383"/>
            <a:ext cx="7622767" cy="1139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Summary – Noninvasive: </a:t>
            </a:r>
            <a:r>
              <a:rPr lang="en-US" sz="3600" b="1" dirty="0">
                <a:solidFill>
                  <a:srgbClr val="FF0000"/>
                </a:solidFill>
              </a:rPr>
              <a:t>Acute (MWOA)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2DF4B-1AFB-2A44-808C-5EB48440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55" y="1329498"/>
            <a:ext cx="1364621" cy="1139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979E3-F83A-CB49-B70A-AD8781852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34" y="1329498"/>
            <a:ext cx="1201628" cy="120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9DA4B-78CA-234C-AF66-8BE936C0B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232969" y="3896402"/>
            <a:ext cx="1117623" cy="123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69055-210E-6444-82A0-605F1A195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34" y="3733086"/>
            <a:ext cx="1201628" cy="1049048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DEDA0169-FC25-764F-9D57-FF4DAF935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5537" y="3982400"/>
            <a:ext cx="914400" cy="914400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84F550F3-78A2-CE4F-93D9-78219639E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534" y="1595298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BC743F-2BE8-424C-BA26-E864715F7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96" y="821838"/>
            <a:ext cx="1843374" cy="22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26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5">
            <a:extLst>
              <a:ext uri="{FF2B5EF4-FFF2-40B4-BE49-F238E27FC236}">
                <a16:creationId xmlns:a16="http://schemas.microsoft.com/office/drawing/2014/main" id="{CD6788F9-7B56-46AB-83D3-1AC6FCF3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7">
            <a:extLst>
              <a:ext uri="{FF2B5EF4-FFF2-40B4-BE49-F238E27FC236}">
                <a16:creationId xmlns:a16="http://schemas.microsoft.com/office/drawing/2014/main" id="{EA920C19-C83A-442E-8FA2-3AD22A7B9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E23FC-4747-0E46-8FC1-A3915229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6" y="5059192"/>
            <a:ext cx="6442623" cy="1155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Thank you  </a:t>
            </a:r>
          </a:p>
        </p:txBody>
      </p:sp>
      <p:sp>
        <p:nvSpPr>
          <p:cNvPr id="20" name="Freeform 72">
            <a:extLst>
              <a:ext uri="{FF2B5EF4-FFF2-40B4-BE49-F238E27FC236}">
                <a16:creationId xmlns:a16="http://schemas.microsoft.com/office/drawing/2014/main" id="{41A04820-C326-4300-90B5-5BD134F5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131115" cy="3406036"/>
          </a:xfrm>
          <a:custGeom>
            <a:avLst/>
            <a:gdLst>
              <a:gd name="connsiteX0" fmla="*/ 0 w 3131115"/>
              <a:gd name="connsiteY0" fmla="*/ 0 h 3406036"/>
              <a:gd name="connsiteX1" fmla="*/ 2726532 w 3131115"/>
              <a:gd name="connsiteY1" fmla="*/ 0 h 3406036"/>
              <a:gd name="connsiteX2" fmla="*/ 2763423 w 3131115"/>
              <a:gd name="connsiteY2" fmla="*/ 49334 h 3406036"/>
              <a:gd name="connsiteX3" fmla="*/ 3131115 w 3131115"/>
              <a:gd name="connsiteY3" fmla="*/ 1253075 h 3406036"/>
              <a:gd name="connsiteX4" fmla="*/ 978154 w 3131115"/>
              <a:gd name="connsiteY4" fmla="*/ 3406036 h 3406036"/>
              <a:gd name="connsiteX5" fmla="*/ 140125 w 3131115"/>
              <a:gd name="connsiteY5" fmla="*/ 3236846 h 3406036"/>
              <a:gd name="connsiteX6" fmla="*/ 0 w 3131115"/>
              <a:gd name="connsiteY6" fmla="*/ 3169345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115" h="3406036">
                <a:moveTo>
                  <a:pt x="0" y="0"/>
                </a:moveTo>
                <a:lnTo>
                  <a:pt x="2726532" y="0"/>
                </a:lnTo>
                <a:lnTo>
                  <a:pt x="2763423" y="49334"/>
                </a:lnTo>
                <a:cubicBezTo>
                  <a:pt x="2995565" y="392949"/>
                  <a:pt x="3131115" y="807182"/>
                  <a:pt x="3131115" y="1253075"/>
                </a:cubicBezTo>
                <a:cubicBezTo>
                  <a:pt x="3131115" y="2442123"/>
                  <a:pt x="2167202" y="3406036"/>
                  <a:pt x="978154" y="3406036"/>
                </a:cubicBezTo>
                <a:cubicBezTo>
                  <a:pt x="680892" y="3406036"/>
                  <a:pt x="397701" y="3345792"/>
                  <a:pt x="140125" y="3236846"/>
                </a:cubicBezTo>
                <a:lnTo>
                  <a:pt x="0" y="316934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1438F-3D3D-8740-A8C5-35AC1506E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3402" r="15832" b="3"/>
          <a:stretch/>
        </p:blipFill>
        <p:spPr>
          <a:xfrm>
            <a:off x="20" y="2"/>
            <a:ext cx="3001858" cy="3285009"/>
          </a:xfrm>
          <a:custGeom>
            <a:avLst/>
            <a:gdLst>
              <a:gd name="connsiteX0" fmla="*/ 0 w 3001878"/>
              <a:gd name="connsiteY0" fmla="*/ 0 h 3285009"/>
              <a:gd name="connsiteX1" fmla="*/ 2567363 w 3001878"/>
              <a:gd name="connsiteY1" fmla="*/ 0 h 3285009"/>
              <a:gd name="connsiteX2" fmla="*/ 2654855 w 3001878"/>
              <a:gd name="connsiteY2" fmla="*/ 117001 h 3285009"/>
              <a:gd name="connsiteX3" fmla="*/ 3001878 w 3001878"/>
              <a:gd name="connsiteY3" fmla="*/ 1253075 h 3285009"/>
              <a:gd name="connsiteX4" fmla="*/ 969943 w 3001878"/>
              <a:gd name="connsiteY4" fmla="*/ 3285009 h 3285009"/>
              <a:gd name="connsiteX5" fmla="*/ 1403 w 3001878"/>
              <a:gd name="connsiteY5" fmla="*/ 3039766 h 3285009"/>
              <a:gd name="connsiteX6" fmla="*/ 0 w 3001878"/>
              <a:gd name="connsiteY6" fmla="*/ 3038914 h 328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878" h="3285009">
                <a:moveTo>
                  <a:pt x="0" y="0"/>
                </a:moveTo>
                <a:lnTo>
                  <a:pt x="2567363" y="0"/>
                </a:lnTo>
                <a:lnTo>
                  <a:pt x="2654855" y="117001"/>
                </a:lnTo>
                <a:cubicBezTo>
                  <a:pt x="2873947" y="441300"/>
                  <a:pt x="3001878" y="832248"/>
                  <a:pt x="3001878" y="1253075"/>
                </a:cubicBezTo>
                <a:cubicBezTo>
                  <a:pt x="3001878" y="2375281"/>
                  <a:pt x="2092150" y="3285009"/>
                  <a:pt x="969943" y="3285009"/>
                </a:cubicBezTo>
                <a:cubicBezTo>
                  <a:pt x="619254" y="3285009"/>
                  <a:pt x="289314" y="3196169"/>
                  <a:pt x="1403" y="3039766"/>
                </a:cubicBezTo>
                <a:lnTo>
                  <a:pt x="0" y="303891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DEFC014-FFA5-4205-8F77-FA7CD095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6355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5EFA9F-DD6A-A747-81F6-A93E9E403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6256" r="16993" b="-3"/>
          <a:stretch/>
        </p:blipFill>
        <p:spPr>
          <a:xfrm>
            <a:off x="3871319" y="590131"/>
            <a:ext cx="2987276" cy="298727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4" name="Freeform 68">
            <a:extLst>
              <a:ext uri="{FF2B5EF4-FFF2-40B4-BE49-F238E27FC236}">
                <a16:creationId xmlns:a16="http://schemas.microsoft.com/office/drawing/2014/main" id="{4420FB57-1484-4DE9-B68A-2F3C9738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2910" y="2"/>
            <a:ext cx="3614334" cy="2178813"/>
          </a:xfrm>
          <a:custGeom>
            <a:avLst/>
            <a:gdLst>
              <a:gd name="connsiteX0" fmla="*/ 38628 w 3614334"/>
              <a:gd name="connsiteY0" fmla="*/ 0 h 2178813"/>
              <a:gd name="connsiteX1" fmla="*/ 3575706 w 3614334"/>
              <a:gd name="connsiteY1" fmla="*/ 0 h 2178813"/>
              <a:gd name="connsiteX2" fmla="*/ 3577619 w 3614334"/>
              <a:gd name="connsiteY2" fmla="*/ 7439 h 2178813"/>
              <a:gd name="connsiteX3" fmla="*/ 3614334 w 3614334"/>
              <a:gd name="connsiteY3" fmla="*/ 371646 h 2178813"/>
              <a:gd name="connsiteX4" fmla="*/ 1807167 w 3614334"/>
              <a:gd name="connsiteY4" fmla="*/ 2178813 h 2178813"/>
              <a:gd name="connsiteX5" fmla="*/ 0 w 3614334"/>
              <a:gd name="connsiteY5" fmla="*/ 371646 h 2178813"/>
              <a:gd name="connsiteX6" fmla="*/ 36715 w 3614334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4" h="2178813">
                <a:moveTo>
                  <a:pt x="38628" y="0"/>
                </a:moveTo>
                <a:lnTo>
                  <a:pt x="3575706" y="0"/>
                </a:lnTo>
                <a:lnTo>
                  <a:pt x="3577619" y="7439"/>
                </a:lnTo>
                <a:cubicBezTo>
                  <a:pt x="3601692" y="125081"/>
                  <a:pt x="3614334" y="246887"/>
                  <a:pt x="3614334" y="371646"/>
                </a:cubicBezTo>
                <a:cubicBezTo>
                  <a:pt x="3614334" y="1369717"/>
                  <a:pt x="2805238" y="2178813"/>
                  <a:pt x="1807167" y="2178813"/>
                </a:cubicBezTo>
                <a:cubicBezTo>
                  <a:pt x="809096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FD0356-E85A-D046-ADAB-C731B748C4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t="20893" r="-3" b="-3"/>
          <a:stretch/>
        </p:blipFill>
        <p:spPr>
          <a:xfrm>
            <a:off x="7247620" y="4"/>
            <a:ext cx="3344914" cy="2044103"/>
          </a:xfrm>
          <a:custGeom>
            <a:avLst/>
            <a:gdLst>
              <a:gd name="connsiteX0" fmla="*/ 42872 w 3344914"/>
              <a:gd name="connsiteY0" fmla="*/ 0 h 2044103"/>
              <a:gd name="connsiteX1" fmla="*/ 3302042 w 3344914"/>
              <a:gd name="connsiteY1" fmla="*/ 0 h 2044103"/>
              <a:gd name="connsiteX2" fmla="*/ 3310936 w 3344914"/>
              <a:gd name="connsiteY2" fmla="*/ 34588 h 2044103"/>
              <a:gd name="connsiteX3" fmla="*/ 3344914 w 3344914"/>
              <a:gd name="connsiteY3" fmla="*/ 371646 h 2044103"/>
              <a:gd name="connsiteX4" fmla="*/ 1672457 w 3344914"/>
              <a:gd name="connsiteY4" fmla="*/ 2044103 h 2044103"/>
              <a:gd name="connsiteX5" fmla="*/ 0 w 3344914"/>
              <a:gd name="connsiteY5" fmla="*/ 371646 h 2044103"/>
              <a:gd name="connsiteX6" fmla="*/ 33979 w 3344914"/>
              <a:gd name="connsiteY6" fmla="*/ 34588 h 204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4914" h="2044103">
                <a:moveTo>
                  <a:pt x="42872" y="0"/>
                </a:moveTo>
                <a:lnTo>
                  <a:pt x="3302042" y="0"/>
                </a:lnTo>
                <a:lnTo>
                  <a:pt x="3310936" y="34588"/>
                </a:lnTo>
                <a:cubicBezTo>
                  <a:pt x="3333214" y="143461"/>
                  <a:pt x="3344914" y="256187"/>
                  <a:pt x="3344914" y="371646"/>
                </a:cubicBezTo>
                <a:cubicBezTo>
                  <a:pt x="3344914" y="1295319"/>
                  <a:pt x="2596130" y="2044103"/>
                  <a:pt x="1672457" y="2044103"/>
                </a:cubicBezTo>
                <a:cubicBezTo>
                  <a:pt x="748785" y="2044103"/>
                  <a:pt x="0" y="1295319"/>
                  <a:pt x="0" y="371646"/>
                </a:cubicBezTo>
                <a:cubicBezTo>
                  <a:pt x="0" y="256187"/>
                  <a:pt x="11700" y="143461"/>
                  <a:pt x="33979" y="34588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6" name="Freeform 64">
            <a:extLst>
              <a:ext uri="{FF2B5EF4-FFF2-40B4-BE49-F238E27FC236}">
                <a16:creationId xmlns:a16="http://schemas.microsoft.com/office/drawing/2014/main" id="{9641EB8E-6586-4EF4-9AAB-4199379B9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4008" y="2433009"/>
            <a:ext cx="3807993" cy="4434467"/>
          </a:xfrm>
          <a:custGeom>
            <a:avLst/>
            <a:gdLst>
              <a:gd name="connsiteX0" fmla="*/ 2890837 w 3807993"/>
              <a:gd name="connsiteY0" fmla="*/ 0 h 4434467"/>
              <a:gd name="connsiteX1" fmla="*/ 3750483 w 3807993"/>
              <a:gd name="connsiteY1" fmla="*/ 129967 h 4434467"/>
              <a:gd name="connsiteX2" fmla="*/ 3807993 w 3807993"/>
              <a:gd name="connsiteY2" fmla="*/ 151015 h 4434467"/>
              <a:gd name="connsiteX3" fmla="*/ 3807993 w 3807993"/>
              <a:gd name="connsiteY3" fmla="*/ 4434467 h 4434467"/>
              <a:gd name="connsiteX4" fmla="*/ 449566 w 3807993"/>
              <a:gd name="connsiteY4" fmla="*/ 4434467 h 4434467"/>
              <a:gd name="connsiteX5" fmla="*/ 348908 w 3807993"/>
              <a:gd name="connsiteY5" fmla="*/ 4268781 h 4434467"/>
              <a:gd name="connsiteX6" fmla="*/ 0 w 3807993"/>
              <a:gd name="connsiteY6" fmla="*/ 2890836 h 4434467"/>
              <a:gd name="connsiteX7" fmla="*/ 2890837 w 3807993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7993" h="4434467">
                <a:moveTo>
                  <a:pt x="2890837" y="0"/>
                </a:moveTo>
                <a:cubicBezTo>
                  <a:pt x="3190193" y="0"/>
                  <a:pt x="3478921" y="45502"/>
                  <a:pt x="3750483" y="129967"/>
                </a:cubicBezTo>
                <a:lnTo>
                  <a:pt x="3807993" y="151015"/>
                </a:lnTo>
                <a:lnTo>
                  <a:pt x="3807993" y="4434467"/>
                </a:lnTo>
                <a:lnTo>
                  <a:pt x="449566" y="4434467"/>
                </a:lnTo>
                <a:lnTo>
                  <a:pt x="348908" y="4268781"/>
                </a:lnTo>
                <a:cubicBezTo>
                  <a:pt x="126394" y="3859169"/>
                  <a:pt x="0" y="3389763"/>
                  <a:pt x="0" y="2890836"/>
                </a:cubicBezTo>
                <a:cubicBezTo>
                  <a:pt x="0" y="1294271"/>
                  <a:pt x="1294272" y="0"/>
                  <a:pt x="289083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2CBD6-9A8B-8E44-8B10-8A379D0D93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5641" r="27420" b="2"/>
          <a:stretch/>
        </p:blipFill>
        <p:spPr>
          <a:xfrm>
            <a:off x="8555386" y="2604387"/>
            <a:ext cx="3636614" cy="4263089"/>
          </a:xfrm>
          <a:custGeom>
            <a:avLst/>
            <a:gdLst>
              <a:gd name="connsiteX0" fmla="*/ 2719458 w 3636614"/>
              <a:gd name="connsiteY0" fmla="*/ 0 h 4263089"/>
              <a:gd name="connsiteX1" fmla="*/ 3528142 w 3636614"/>
              <a:gd name="connsiteY1" fmla="*/ 122262 h 4263089"/>
              <a:gd name="connsiteX2" fmla="*/ 3636614 w 3636614"/>
              <a:gd name="connsiteY2" fmla="*/ 161963 h 4263089"/>
              <a:gd name="connsiteX3" fmla="*/ 3636614 w 3636614"/>
              <a:gd name="connsiteY3" fmla="*/ 4263089 h 4263089"/>
              <a:gd name="connsiteX4" fmla="*/ 481756 w 3636614"/>
              <a:gd name="connsiteY4" fmla="*/ 4263089 h 4263089"/>
              <a:gd name="connsiteX5" fmla="*/ 464441 w 3636614"/>
              <a:gd name="connsiteY5" fmla="*/ 4239933 h 4263089"/>
              <a:gd name="connsiteX6" fmla="*/ 0 w 3636614"/>
              <a:gd name="connsiteY6" fmla="*/ 2719458 h 4263089"/>
              <a:gd name="connsiteX7" fmla="*/ 2719458 w 3636614"/>
              <a:gd name="connsiteY7" fmla="*/ 0 h 42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614" h="4263089">
                <a:moveTo>
                  <a:pt x="2719458" y="0"/>
                </a:moveTo>
                <a:cubicBezTo>
                  <a:pt x="3001067" y="0"/>
                  <a:pt x="3272679" y="42805"/>
                  <a:pt x="3528142" y="122262"/>
                </a:cubicBezTo>
                <a:lnTo>
                  <a:pt x="3636614" y="161963"/>
                </a:lnTo>
                <a:lnTo>
                  <a:pt x="3636614" y="4263089"/>
                </a:lnTo>
                <a:lnTo>
                  <a:pt x="481756" y="4263089"/>
                </a:lnTo>
                <a:lnTo>
                  <a:pt x="464441" y="4239933"/>
                </a:lnTo>
                <a:cubicBezTo>
                  <a:pt x="171217" y="3805905"/>
                  <a:pt x="0" y="3282677"/>
                  <a:pt x="0" y="2719458"/>
                </a:cubicBezTo>
                <a:cubicBezTo>
                  <a:pt x="0" y="1217543"/>
                  <a:pt x="1217543" y="0"/>
                  <a:pt x="2719458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1619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9736-2DAA-E04C-B730-8A6284FD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Management of Migraine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B26E-51B6-A445-A995-A02E74916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2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Abortive treatment</a:t>
            </a:r>
          </a:p>
          <a:p>
            <a:pPr lvl="1"/>
            <a:r>
              <a:rPr lang="en-US" dirty="0"/>
              <a:t>NSAIDs</a:t>
            </a:r>
          </a:p>
          <a:p>
            <a:pPr lvl="1"/>
            <a:r>
              <a:rPr lang="en-US" dirty="0"/>
              <a:t>Triptans</a:t>
            </a:r>
          </a:p>
          <a:p>
            <a:pPr lvl="1"/>
            <a:r>
              <a:rPr lang="en-US" dirty="0"/>
              <a:t>Ergotamine </a:t>
            </a:r>
          </a:p>
          <a:p>
            <a:pPr lvl="1"/>
            <a:r>
              <a:rPr lang="en-US" dirty="0" err="1"/>
              <a:t>Ditans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Gepants</a:t>
            </a:r>
            <a:endParaRPr lang="en-US" dirty="0"/>
          </a:p>
          <a:p>
            <a:r>
              <a:rPr lang="en-US" dirty="0"/>
              <a:t>Preventive treatment</a:t>
            </a:r>
          </a:p>
          <a:p>
            <a:pPr lvl="1"/>
            <a:r>
              <a:rPr lang="en-US" dirty="0"/>
              <a:t>Antidepressants</a:t>
            </a:r>
          </a:p>
          <a:p>
            <a:pPr lvl="1"/>
            <a:r>
              <a:rPr lang="en-US" dirty="0"/>
              <a:t>Anticonvulsants </a:t>
            </a:r>
          </a:p>
          <a:p>
            <a:pPr lvl="1"/>
            <a:r>
              <a:rPr lang="en-US" dirty="0"/>
              <a:t>Beta Blockers</a:t>
            </a:r>
          </a:p>
          <a:p>
            <a:pPr lvl="1"/>
            <a:r>
              <a:rPr lang="en-US" dirty="0"/>
              <a:t>CGRP MAB</a:t>
            </a:r>
          </a:p>
          <a:p>
            <a:pPr lvl="1"/>
            <a:r>
              <a:rPr lang="en-US" dirty="0" err="1"/>
              <a:t>OnabotulinumtoxinA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Neuromodulation – both abortive and preventive treatment </a:t>
            </a:r>
          </a:p>
        </p:txBody>
      </p:sp>
    </p:spTree>
    <p:extLst>
      <p:ext uri="{BB962C8B-B14F-4D97-AF65-F5344CB8AC3E}">
        <p14:creationId xmlns:p14="http://schemas.microsoft.com/office/powerpoint/2010/main" val="201919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09E6-DA4E-DB43-BBBF-41C6C966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Neuromodulation in Headache Disorders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87F72-628A-504F-9186-51DB00EDF4FE}"/>
              </a:ext>
            </a:extLst>
          </p:cNvPr>
          <p:cNvSpPr txBox="1"/>
          <p:nvPr/>
        </p:nvSpPr>
        <p:spPr>
          <a:xfrm>
            <a:off x="98853" y="6479788"/>
            <a:ext cx="710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Schwedt TJ, Vargas B. Pain Med. 2015 Sep;16(9):1827-34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5646C5-A16A-1D45-AAE4-2255FDC55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9958" y="1825625"/>
            <a:ext cx="8212083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533148-C626-4D48-849A-CB9F064B4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1177" y="5985794"/>
            <a:ext cx="579824" cy="960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5F79C6-2159-B840-A956-B5164F914279}"/>
              </a:ext>
            </a:extLst>
          </p:cNvPr>
          <p:cNvSpPr txBox="1"/>
          <p:nvPr/>
        </p:nvSpPr>
        <p:spPr>
          <a:xfrm>
            <a:off x="7432068" y="6295122"/>
            <a:ext cx="59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</a:t>
            </a:r>
          </a:p>
        </p:txBody>
      </p:sp>
    </p:spTree>
    <p:extLst>
      <p:ext uri="{BB962C8B-B14F-4D97-AF65-F5344CB8AC3E}">
        <p14:creationId xmlns:p14="http://schemas.microsoft.com/office/powerpoint/2010/main" val="1754515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09E6-DA4E-DB43-BBBF-41C6C966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Neuromodulation in Headache Disorders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87F72-628A-504F-9186-51DB00EDF4FE}"/>
              </a:ext>
            </a:extLst>
          </p:cNvPr>
          <p:cNvSpPr txBox="1"/>
          <p:nvPr/>
        </p:nvSpPr>
        <p:spPr>
          <a:xfrm>
            <a:off x="98853" y="6479788"/>
            <a:ext cx="710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Schwedt TJ, Vargas B. Pain Med. 2015 Sep;16(9):1827-34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5646C5-A16A-1D45-AAE4-2255FDC55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9958" y="1825625"/>
            <a:ext cx="8212083" cy="4351338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5FE115-7ED4-CB44-BCE1-62C298371223}"/>
              </a:ext>
            </a:extLst>
          </p:cNvPr>
          <p:cNvCxnSpPr>
            <a:cxnSpLocks/>
          </p:cNvCxnSpPr>
          <p:nvPr/>
        </p:nvCxnSpPr>
        <p:spPr>
          <a:xfrm>
            <a:off x="8873778" y="4574318"/>
            <a:ext cx="4287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E97D96-166D-B741-B607-24D013BD1925}"/>
              </a:ext>
            </a:extLst>
          </p:cNvPr>
          <p:cNvCxnSpPr>
            <a:cxnSpLocks/>
          </p:cNvCxnSpPr>
          <p:nvPr/>
        </p:nvCxnSpPr>
        <p:spPr>
          <a:xfrm>
            <a:off x="2980944" y="3800126"/>
            <a:ext cx="4632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C181F6-3968-3E41-8545-E8AEE7DDA7CC}"/>
              </a:ext>
            </a:extLst>
          </p:cNvPr>
          <p:cNvCxnSpPr>
            <a:cxnSpLocks/>
          </p:cNvCxnSpPr>
          <p:nvPr/>
        </p:nvCxnSpPr>
        <p:spPr>
          <a:xfrm>
            <a:off x="9055222" y="3251486"/>
            <a:ext cx="36919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80FD0-37E5-9249-B9AD-78D1BFD0BB59}"/>
              </a:ext>
            </a:extLst>
          </p:cNvPr>
          <p:cNvCxnSpPr>
            <a:cxnSpLocks/>
          </p:cNvCxnSpPr>
          <p:nvPr/>
        </p:nvCxnSpPr>
        <p:spPr>
          <a:xfrm>
            <a:off x="4678294" y="5970302"/>
            <a:ext cx="8934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B7C9888-065A-634E-B093-EF0520801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1177" y="5985794"/>
            <a:ext cx="579824" cy="9601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B10C98-7EB7-BE44-A387-A832729029D4}"/>
              </a:ext>
            </a:extLst>
          </p:cNvPr>
          <p:cNvCxnSpPr>
            <a:cxnSpLocks/>
          </p:cNvCxnSpPr>
          <p:nvPr/>
        </p:nvCxnSpPr>
        <p:spPr>
          <a:xfrm>
            <a:off x="7493884" y="6618287"/>
            <a:ext cx="404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7178EF-0C8A-6042-989B-32838DC4DDD4}"/>
              </a:ext>
            </a:extLst>
          </p:cNvPr>
          <p:cNvSpPr txBox="1"/>
          <p:nvPr/>
        </p:nvSpPr>
        <p:spPr>
          <a:xfrm>
            <a:off x="7432068" y="6295122"/>
            <a:ext cx="59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</a:t>
            </a:r>
          </a:p>
        </p:txBody>
      </p:sp>
    </p:spTree>
    <p:extLst>
      <p:ext uri="{BB962C8B-B14F-4D97-AF65-F5344CB8AC3E}">
        <p14:creationId xmlns:p14="http://schemas.microsoft.com/office/powerpoint/2010/main" val="134951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C395-E220-184F-9DFB-446DAEB1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Neuromodulation in Migraine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10CCA8-BD39-C547-A050-66EEAEF43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Noninvasive</a:t>
            </a:r>
          </a:p>
          <a:p>
            <a:pPr lvl="1"/>
            <a:r>
              <a:rPr lang="en-US" dirty="0"/>
              <a:t>Transcranial Magnetic Stimulation (TMS)</a:t>
            </a:r>
          </a:p>
          <a:p>
            <a:pPr lvl="1"/>
            <a:r>
              <a:rPr lang="en-US" dirty="0"/>
              <a:t>External Trigeminal Nerve Stimulation (</a:t>
            </a:r>
            <a:r>
              <a:rPr lang="en-US" dirty="0" err="1"/>
              <a:t>eTNS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Noninvasive </a:t>
            </a:r>
            <a:r>
              <a:rPr lang="en-US" dirty="0" err="1"/>
              <a:t>vagus</a:t>
            </a:r>
            <a:r>
              <a:rPr lang="en-US" dirty="0"/>
              <a:t> nerve stimulation (</a:t>
            </a:r>
            <a:r>
              <a:rPr lang="en-US" dirty="0" err="1"/>
              <a:t>nVNS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Peripheral electrical stimulation (PES) or Remote electrical neuromodulation (REN)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Invasive </a:t>
            </a:r>
          </a:p>
          <a:p>
            <a:pPr lvl="1"/>
            <a:r>
              <a:rPr lang="en-US" dirty="0"/>
              <a:t>Occipital nerve stimulation (ONS)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41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2251" r="50706" b="34023"/>
          <a:stretch>
            <a:fillRect/>
          </a:stretch>
        </p:blipFill>
        <p:spPr bwMode="auto">
          <a:xfrm>
            <a:off x="4940970" y="3873500"/>
            <a:ext cx="32271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1" descr="sham coi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7528" r="53250" b="13145"/>
          <a:stretch>
            <a:fillRect/>
          </a:stretch>
        </p:blipFill>
        <p:spPr bwMode="auto">
          <a:xfrm>
            <a:off x="2883570" y="3886201"/>
            <a:ext cx="20066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477" r="39114" b="14767"/>
          <a:stretch>
            <a:fillRect/>
          </a:stretch>
        </p:blipFill>
        <p:spPr bwMode="auto">
          <a:xfrm>
            <a:off x="8722393" y="1233457"/>
            <a:ext cx="1901491" cy="554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012" y="1101106"/>
            <a:ext cx="3881970" cy="2599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D7BC57-CBCF-6442-AC68-3E60F68A61E4}"/>
              </a:ext>
            </a:extLst>
          </p:cNvPr>
          <p:cNvSpPr txBox="1"/>
          <p:nvPr/>
        </p:nvSpPr>
        <p:spPr>
          <a:xfrm>
            <a:off x="902368" y="269680"/>
            <a:ext cx="9630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Transcranial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Magnetic Stimulation (TMS)</a:t>
            </a:r>
          </a:p>
        </p:txBody>
      </p:sp>
      <p:pic>
        <p:nvPicPr>
          <p:cNvPr id="10" name="Picture 9" descr="A picture containing text, indoor, white&#10;&#10;Description automatically generated">
            <a:extLst>
              <a:ext uri="{FF2B5EF4-FFF2-40B4-BE49-F238E27FC236}">
                <a16:creationId xmlns:a16="http://schemas.microsoft.com/office/drawing/2014/main" id="{A39D8A29-1824-A145-84CD-D136D878D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68" y="3886200"/>
            <a:ext cx="2387602" cy="2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06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VU" id="{D9CBE7FF-E81E-B74B-A82A-BCBC3AA2C89C}" vid="{7C741964-7D2D-B244-A252-E81186A1D4E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2867</Words>
  <Application>Microsoft Office PowerPoint</Application>
  <PresentationFormat>Widescreen</PresentationFormat>
  <Paragraphs>380</Paragraphs>
  <Slides>45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Colibri</vt:lpstr>
      <vt:lpstr>Courier New</vt:lpstr>
      <vt:lpstr>Lato</vt:lpstr>
      <vt:lpstr>Office Theme</vt:lpstr>
      <vt:lpstr>3_Custom Design</vt:lpstr>
      <vt:lpstr>4_Custom Design</vt:lpstr>
      <vt:lpstr>PowerPoint Presentation</vt:lpstr>
      <vt:lpstr>Relevant Disclosures</vt:lpstr>
      <vt:lpstr>Objectives</vt:lpstr>
      <vt:lpstr>Neuromodulation</vt:lpstr>
      <vt:lpstr>Management of Migraine</vt:lpstr>
      <vt:lpstr>Neuromodulation in Headache Disorders</vt:lpstr>
      <vt:lpstr>Neuromodulation in Headache Disorders</vt:lpstr>
      <vt:lpstr>Neuromodulation in Migraine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cTBS for Migraine (prophylaxis)</vt:lpstr>
      <vt:lpstr>External Trigeminal Nerve Stimulation (eTNS)</vt:lpstr>
      <vt:lpstr>eTNS - MOA</vt:lpstr>
      <vt:lpstr>eTNS (prophylaxis) </vt:lpstr>
      <vt:lpstr>eTNS (abortive)</vt:lpstr>
      <vt:lpstr>Noninvasive vagus nerve stimulation (nVNS) </vt:lpstr>
      <vt:lpstr>nVNS - MOA</vt:lpstr>
      <vt:lpstr>nVNS PRESTO Study</vt:lpstr>
      <vt:lpstr>nVNS PRESTO Study</vt:lpstr>
      <vt:lpstr>nVNS EVENT Study</vt:lpstr>
      <vt:lpstr>nVNS PREMIUM Trial</vt:lpstr>
      <vt:lpstr>nVNS PREMIUM II Trial</vt:lpstr>
      <vt:lpstr>Remote electrical neuromodulation (REN)</vt:lpstr>
      <vt:lpstr>REN - MOA</vt:lpstr>
      <vt:lpstr>REN</vt:lpstr>
      <vt:lpstr>Occipital nerve stimulation (ONS)</vt:lpstr>
      <vt:lpstr>ONS - MOA</vt:lpstr>
      <vt:lpstr>ONS</vt:lpstr>
      <vt:lpstr>Summary – Noninvasive </vt:lpstr>
      <vt:lpstr>Summary – Noninvasive: Prevention (MWA)</vt:lpstr>
      <vt:lpstr>Summary – Noninvasive: Prevention (MWOA)</vt:lpstr>
      <vt:lpstr>Summary – Noninvasive: Acute (MWA)</vt:lpstr>
      <vt:lpstr>Summary – Noninvasive: Acute (MWOA)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Umer Najib</dc:creator>
  <cp:lastModifiedBy>Tennant, Tracye</cp:lastModifiedBy>
  <cp:revision>103</cp:revision>
  <dcterms:created xsi:type="dcterms:W3CDTF">2019-10-07T15:13:56Z</dcterms:created>
  <dcterms:modified xsi:type="dcterms:W3CDTF">2022-05-24T11:32:29Z</dcterms:modified>
</cp:coreProperties>
</file>