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5" r:id="rId3"/>
    <p:sldId id="325" r:id="rId4"/>
    <p:sldId id="326" r:id="rId5"/>
    <p:sldId id="257" r:id="rId6"/>
    <p:sldId id="335" r:id="rId7"/>
    <p:sldId id="336" r:id="rId8"/>
    <p:sldId id="334" r:id="rId9"/>
    <p:sldId id="338" r:id="rId10"/>
    <p:sldId id="314" r:id="rId11"/>
    <p:sldId id="315" r:id="rId12"/>
    <p:sldId id="344" r:id="rId13"/>
    <p:sldId id="345" r:id="rId14"/>
    <p:sldId id="279" r:id="rId15"/>
    <p:sldId id="346" r:id="rId16"/>
    <p:sldId id="347" r:id="rId17"/>
    <p:sldId id="298" r:id="rId18"/>
    <p:sldId id="299" r:id="rId19"/>
    <p:sldId id="300" r:id="rId20"/>
    <p:sldId id="328" r:id="rId21"/>
    <p:sldId id="329" r:id="rId22"/>
    <p:sldId id="330" r:id="rId23"/>
    <p:sldId id="304" r:id="rId24"/>
    <p:sldId id="307" r:id="rId25"/>
    <p:sldId id="306" r:id="rId26"/>
    <p:sldId id="305" r:id="rId27"/>
    <p:sldId id="284" r:id="rId28"/>
    <p:sldId id="322" r:id="rId29"/>
    <p:sldId id="371" r:id="rId30"/>
    <p:sldId id="348" r:id="rId31"/>
    <p:sldId id="302" r:id="rId32"/>
    <p:sldId id="303" r:id="rId33"/>
    <p:sldId id="367" r:id="rId34"/>
    <p:sldId id="354" r:id="rId35"/>
    <p:sldId id="356" r:id="rId36"/>
    <p:sldId id="355" r:id="rId37"/>
    <p:sldId id="358" r:id="rId38"/>
    <p:sldId id="357" r:id="rId39"/>
    <p:sldId id="359" r:id="rId40"/>
    <p:sldId id="350" r:id="rId41"/>
    <p:sldId id="370" r:id="rId42"/>
    <p:sldId id="327" r:id="rId43"/>
    <p:sldId id="331" r:id="rId44"/>
    <p:sldId id="332" r:id="rId45"/>
    <p:sldId id="333" r:id="rId46"/>
    <p:sldId id="294" r:id="rId47"/>
  </p:sldIdLst>
  <p:sldSz cx="12801600" cy="8402638"/>
  <p:notesSz cx="7010400" cy="9296400"/>
  <p:defaultTextStyle>
    <a:defPPr>
      <a:defRPr lang="en-US"/>
    </a:defPPr>
    <a:lvl1pPr marL="0" algn="l" defTabSz="1211580" rtl="0" eaLnBrk="1" latinLnBrk="0" hangingPunct="1">
      <a:defRPr sz="2400" kern="1200">
        <a:solidFill>
          <a:schemeClr val="tx1"/>
        </a:solidFill>
        <a:latin typeface="+mn-lt"/>
        <a:ea typeface="+mn-ea"/>
        <a:cs typeface="+mn-cs"/>
      </a:defRPr>
    </a:lvl1pPr>
    <a:lvl2pPr marL="605790" algn="l" defTabSz="1211580" rtl="0" eaLnBrk="1" latinLnBrk="0" hangingPunct="1">
      <a:defRPr sz="2400" kern="1200">
        <a:solidFill>
          <a:schemeClr val="tx1"/>
        </a:solidFill>
        <a:latin typeface="+mn-lt"/>
        <a:ea typeface="+mn-ea"/>
        <a:cs typeface="+mn-cs"/>
      </a:defRPr>
    </a:lvl2pPr>
    <a:lvl3pPr marL="1211580" algn="l" defTabSz="1211580" rtl="0" eaLnBrk="1" latinLnBrk="0" hangingPunct="1">
      <a:defRPr sz="2400" kern="1200">
        <a:solidFill>
          <a:schemeClr val="tx1"/>
        </a:solidFill>
        <a:latin typeface="+mn-lt"/>
        <a:ea typeface="+mn-ea"/>
        <a:cs typeface="+mn-cs"/>
      </a:defRPr>
    </a:lvl3pPr>
    <a:lvl4pPr marL="1817370" algn="l" defTabSz="1211580" rtl="0" eaLnBrk="1" latinLnBrk="0" hangingPunct="1">
      <a:defRPr sz="2400" kern="1200">
        <a:solidFill>
          <a:schemeClr val="tx1"/>
        </a:solidFill>
        <a:latin typeface="+mn-lt"/>
        <a:ea typeface="+mn-ea"/>
        <a:cs typeface="+mn-cs"/>
      </a:defRPr>
    </a:lvl4pPr>
    <a:lvl5pPr marL="2423160" algn="l" defTabSz="1211580" rtl="0" eaLnBrk="1" latinLnBrk="0" hangingPunct="1">
      <a:defRPr sz="2400" kern="1200">
        <a:solidFill>
          <a:schemeClr val="tx1"/>
        </a:solidFill>
        <a:latin typeface="+mn-lt"/>
        <a:ea typeface="+mn-ea"/>
        <a:cs typeface="+mn-cs"/>
      </a:defRPr>
    </a:lvl5pPr>
    <a:lvl6pPr marL="3028950" algn="l" defTabSz="1211580" rtl="0" eaLnBrk="1" latinLnBrk="0" hangingPunct="1">
      <a:defRPr sz="2400" kern="1200">
        <a:solidFill>
          <a:schemeClr val="tx1"/>
        </a:solidFill>
        <a:latin typeface="+mn-lt"/>
        <a:ea typeface="+mn-ea"/>
        <a:cs typeface="+mn-cs"/>
      </a:defRPr>
    </a:lvl6pPr>
    <a:lvl7pPr marL="3634740" algn="l" defTabSz="1211580" rtl="0" eaLnBrk="1" latinLnBrk="0" hangingPunct="1">
      <a:defRPr sz="2400" kern="1200">
        <a:solidFill>
          <a:schemeClr val="tx1"/>
        </a:solidFill>
        <a:latin typeface="+mn-lt"/>
        <a:ea typeface="+mn-ea"/>
        <a:cs typeface="+mn-cs"/>
      </a:defRPr>
    </a:lvl7pPr>
    <a:lvl8pPr marL="4240530" algn="l" defTabSz="1211580" rtl="0" eaLnBrk="1" latinLnBrk="0" hangingPunct="1">
      <a:defRPr sz="2400" kern="1200">
        <a:solidFill>
          <a:schemeClr val="tx1"/>
        </a:solidFill>
        <a:latin typeface="+mn-lt"/>
        <a:ea typeface="+mn-ea"/>
        <a:cs typeface="+mn-cs"/>
      </a:defRPr>
    </a:lvl8pPr>
    <a:lvl9pPr marL="4846320" algn="l" defTabSz="121158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6">
          <p15:clr>
            <a:srgbClr val="A4A3A4"/>
          </p15:clr>
        </p15:guide>
        <p15:guide id="2" pos="40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188" autoAdjust="0"/>
  </p:normalViewPr>
  <p:slideViewPr>
    <p:cSldViewPr snapToGrid="0">
      <p:cViewPr varScale="1">
        <p:scale>
          <a:sx n="56" d="100"/>
          <a:sy n="56" d="100"/>
        </p:scale>
        <p:origin x="1374" y="42"/>
      </p:cViewPr>
      <p:guideLst>
        <p:guide orient="horz" pos="2646"/>
        <p:guide pos="4032"/>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36" d="100"/>
          <a:sy n="136" d="100"/>
        </p:scale>
        <p:origin x="786" y="-25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D5A4C03C-4B65-4C57-AAF0-7CB902F8E5A7}" type="datetimeFigureOut">
              <a:rPr lang="en-US" smtClean="0"/>
              <a:t>5/17/2022</a:t>
            </a:fld>
            <a:endParaRPr lang="en-US"/>
          </a:p>
        </p:txBody>
      </p:sp>
      <p:sp>
        <p:nvSpPr>
          <p:cNvPr id="4" name="Slide Image Placeholder 3"/>
          <p:cNvSpPr>
            <a:spLocks noGrp="1" noRot="1" noChangeAspect="1"/>
          </p:cNvSpPr>
          <p:nvPr>
            <p:ph type="sldImg" idx="2"/>
          </p:nvPr>
        </p:nvSpPr>
        <p:spPr>
          <a:xfrm>
            <a:off x="1116013" y="1162050"/>
            <a:ext cx="47783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EADCF3-AA82-4F11-A6CC-2B7DF75C92E3}" type="slidenum">
              <a:rPr lang="en-US" smtClean="0"/>
              <a:t>‹#›</a:t>
            </a:fld>
            <a:endParaRPr lang="en-US"/>
          </a:p>
        </p:txBody>
      </p:sp>
    </p:spTree>
    <p:extLst>
      <p:ext uri="{BB962C8B-B14F-4D97-AF65-F5344CB8AC3E}">
        <p14:creationId xmlns:p14="http://schemas.microsoft.com/office/powerpoint/2010/main" val="1563001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1</a:t>
            </a:fld>
            <a:endParaRPr lang="en-US"/>
          </a:p>
        </p:txBody>
      </p:sp>
    </p:spTree>
    <p:extLst>
      <p:ext uri="{BB962C8B-B14F-4D97-AF65-F5344CB8AC3E}">
        <p14:creationId xmlns:p14="http://schemas.microsoft.com/office/powerpoint/2010/main" val="84762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18</a:t>
            </a:fld>
            <a:endParaRPr lang="en-US"/>
          </a:p>
        </p:txBody>
      </p:sp>
    </p:spTree>
    <p:extLst>
      <p:ext uri="{BB962C8B-B14F-4D97-AF65-F5344CB8AC3E}">
        <p14:creationId xmlns:p14="http://schemas.microsoft.com/office/powerpoint/2010/main" val="2256900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19</a:t>
            </a:fld>
            <a:endParaRPr lang="en-US"/>
          </a:p>
        </p:txBody>
      </p:sp>
    </p:spTree>
    <p:extLst>
      <p:ext uri="{BB962C8B-B14F-4D97-AF65-F5344CB8AC3E}">
        <p14:creationId xmlns:p14="http://schemas.microsoft.com/office/powerpoint/2010/main" val="925634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20</a:t>
            </a:fld>
            <a:endParaRPr lang="en-US"/>
          </a:p>
        </p:txBody>
      </p:sp>
    </p:spTree>
    <p:extLst>
      <p:ext uri="{BB962C8B-B14F-4D97-AF65-F5344CB8AC3E}">
        <p14:creationId xmlns:p14="http://schemas.microsoft.com/office/powerpoint/2010/main" val="242654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indicated 93,000 deaths is almost 30% higher than the year before</a:t>
            </a:r>
          </a:p>
        </p:txBody>
      </p:sp>
      <p:sp>
        <p:nvSpPr>
          <p:cNvPr id="4" name="Slide Number Placeholder 3"/>
          <p:cNvSpPr>
            <a:spLocks noGrp="1"/>
          </p:cNvSpPr>
          <p:nvPr>
            <p:ph type="sldNum" sz="quarter" idx="10"/>
          </p:nvPr>
        </p:nvSpPr>
        <p:spPr/>
        <p:txBody>
          <a:bodyPr/>
          <a:lstStyle/>
          <a:p>
            <a:fld id="{D5EADCF3-AA82-4F11-A6CC-2B7DF75C92E3}" type="slidenum">
              <a:rPr lang="en-US" smtClean="0"/>
              <a:t>21</a:t>
            </a:fld>
            <a:endParaRPr lang="en-US"/>
          </a:p>
        </p:txBody>
      </p:sp>
    </p:spTree>
    <p:extLst>
      <p:ext uri="{BB962C8B-B14F-4D97-AF65-F5344CB8AC3E}">
        <p14:creationId xmlns:p14="http://schemas.microsoft.com/office/powerpoint/2010/main" val="2016539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22</a:t>
            </a:fld>
            <a:endParaRPr lang="en-US"/>
          </a:p>
        </p:txBody>
      </p:sp>
    </p:spTree>
    <p:extLst>
      <p:ext uri="{BB962C8B-B14F-4D97-AF65-F5344CB8AC3E}">
        <p14:creationId xmlns:p14="http://schemas.microsoft.com/office/powerpoint/2010/main" val="1892603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23</a:t>
            </a:fld>
            <a:endParaRPr lang="en-US"/>
          </a:p>
        </p:txBody>
      </p:sp>
    </p:spTree>
    <p:extLst>
      <p:ext uri="{BB962C8B-B14F-4D97-AF65-F5344CB8AC3E}">
        <p14:creationId xmlns:p14="http://schemas.microsoft.com/office/powerpoint/2010/main" val="704694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Steal prescription pads</a:t>
            </a:r>
          </a:p>
          <a:p>
            <a:pPr marL="171450" indent="-171450">
              <a:buFont typeface="Arial" panose="020B0604020202020204" pitchFamily="34" charset="0"/>
              <a:buChar char="•"/>
            </a:pPr>
            <a:r>
              <a:rPr lang="en-US" dirty="0"/>
              <a:t>Steal from inventory and adjusts numbers</a:t>
            </a:r>
          </a:p>
          <a:p>
            <a:pPr marL="171450" indent="-171450">
              <a:buFont typeface="Arial" panose="020B0604020202020204" pitchFamily="34" charset="0"/>
              <a:buChar char="•"/>
            </a:pPr>
            <a:r>
              <a:rPr lang="en-US" dirty="0"/>
              <a:t>Calls in fake prescriptions</a:t>
            </a:r>
          </a:p>
          <a:p>
            <a:pPr marL="171450" indent="-171450">
              <a:buFont typeface="Arial" panose="020B0604020202020204" pitchFamily="34" charset="0"/>
              <a:buChar char="•"/>
            </a:pPr>
            <a:r>
              <a:rPr lang="en-US" dirty="0"/>
              <a:t>Falsifies verifications when pharmacies call the office</a:t>
            </a:r>
          </a:p>
          <a:p>
            <a:pPr marL="171450" indent="-171450">
              <a:buFont typeface="Arial" panose="020B0604020202020204" pitchFamily="34" charset="0"/>
              <a:buChar char="•"/>
            </a:pPr>
            <a:r>
              <a:rPr lang="en-US" dirty="0"/>
              <a:t>Uses number of retired practitioner/takes advantage of older practitioner</a:t>
            </a:r>
          </a:p>
        </p:txBody>
      </p:sp>
      <p:sp>
        <p:nvSpPr>
          <p:cNvPr id="4" name="Slide Number Placeholder 3"/>
          <p:cNvSpPr>
            <a:spLocks noGrp="1"/>
          </p:cNvSpPr>
          <p:nvPr>
            <p:ph type="sldNum" sz="quarter" idx="10"/>
          </p:nvPr>
        </p:nvSpPr>
        <p:spPr/>
        <p:txBody>
          <a:bodyPr/>
          <a:lstStyle/>
          <a:p>
            <a:fld id="{D5EADCF3-AA82-4F11-A6CC-2B7DF75C92E3}" type="slidenum">
              <a:rPr lang="en-US" smtClean="0"/>
              <a:t>24</a:t>
            </a:fld>
            <a:endParaRPr lang="en-US"/>
          </a:p>
        </p:txBody>
      </p:sp>
    </p:spTree>
    <p:extLst>
      <p:ext uri="{BB962C8B-B14F-4D97-AF65-F5344CB8AC3E}">
        <p14:creationId xmlns:p14="http://schemas.microsoft.com/office/powerpoint/2010/main" val="67008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25</a:t>
            </a:fld>
            <a:endParaRPr lang="en-US"/>
          </a:p>
        </p:txBody>
      </p:sp>
    </p:spTree>
    <p:extLst>
      <p:ext uri="{BB962C8B-B14F-4D97-AF65-F5344CB8AC3E}">
        <p14:creationId xmlns:p14="http://schemas.microsoft.com/office/powerpoint/2010/main" val="1072743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26</a:t>
            </a:fld>
            <a:endParaRPr lang="en-US"/>
          </a:p>
        </p:txBody>
      </p:sp>
    </p:spTree>
    <p:extLst>
      <p:ext uri="{BB962C8B-B14F-4D97-AF65-F5344CB8AC3E}">
        <p14:creationId xmlns:p14="http://schemas.microsoft.com/office/powerpoint/2010/main" val="1236474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27</a:t>
            </a:fld>
            <a:endParaRPr lang="en-US"/>
          </a:p>
        </p:txBody>
      </p:sp>
    </p:spTree>
    <p:extLst>
      <p:ext uri="{BB962C8B-B14F-4D97-AF65-F5344CB8AC3E}">
        <p14:creationId xmlns:p14="http://schemas.microsoft.com/office/powerpoint/2010/main" val="406983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Disclaimers</a:t>
            </a:r>
          </a:p>
        </p:txBody>
      </p:sp>
      <p:sp>
        <p:nvSpPr>
          <p:cNvPr id="4" name="Slide Number Placeholder 3"/>
          <p:cNvSpPr>
            <a:spLocks noGrp="1"/>
          </p:cNvSpPr>
          <p:nvPr>
            <p:ph type="sldNum" sz="quarter" idx="10"/>
          </p:nvPr>
        </p:nvSpPr>
        <p:spPr/>
        <p:txBody>
          <a:bodyPr/>
          <a:lstStyle/>
          <a:p>
            <a:fld id="{D5EADCF3-AA82-4F11-A6CC-2B7DF75C92E3}" type="slidenum">
              <a:rPr lang="en-US" smtClean="0"/>
              <a:t>2</a:t>
            </a:fld>
            <a:endParaRPr lang="en-US"/>
          </a:p>
        </p:txBody>
      </p:sp>
    </p:spTree>
    <p:extLst>
      <p:ext uri="{BB962C8B-B14F-4D97-AF65-F5344CB8AC3E}">
        <p14:creationId xmlns:p14="http://schemas.microsoft.com/office/powerpoint/2010/main" val="3353457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Actions Diversion Investigators Take:</a:t>
            </a:r>
          </a:p>
          <a:p>
            <a:endParaRPr lang="en-US" dirty="0"/>
          </a:p>
          <a:p>
            <a:pPr marL="171450" indent="-171450">
              <a:buFont typeface="Arial" panose="020B0604020202020204" pitchFamily="34" charset="0"/>
              <a:buChar char="•"/>
            </a:pPr>
            <a:r>
              <a:rPr lang="en-US" dirty="0"/>
              <a:t>Investigations: Review records, conduct audits, check security, discuss findings</a:t>
            </a:r>
          </a:p>
          <a:p>
            <a:endParaRPr lang="en-US" dirty="0"/>
          </a:p>
          <a:p>
            <a:pPr marL="171450" indent="-171450">
              <a:buFont typeface="Arial" panose="020B0604020202020204" pitchFamily="34" charset="0"/>
              <a:buChar char="•"/>
            </a:pPr>
            <a:r>
              <a:rPr lang="en-US" dirty="0"/>
              <a:t>These are administrative Actions</a:t>
            </a:r>
          </a:p>
          <a:p>
            <a:endParaRPr lang="en-US" dirty="0"/>
          </a:p>
          <a:p>
            <a:pPr marL="171450" indent="-171450">
              <a:buFont typeface="Arial" panose="020B0604020202020204" pitchFamily="34" charset="0"/>
              <a:buChar char="•"/>
            </a:pPr>
            <a:r>
              <a:rPr lang="en-US" dirty="0"/>
              <a:t>Civil/Criminal Actions: Criminal prosecution, civil litigation and fines, Suspension and Revocation of DEA Registration</a:t>
            </a:r>
          </a:p>
          <a:p>
            <a:r>
              <a:rPr lang="en-US" dirty="0"/>
              <a:t>	</a:t>
            </a:r>
          </a:p>
        </p:txBody>
      </p:sp>
      <p:sp>
        <p:nvSpPr>
          <p:cNvPr id="4" name="Slide Number Placeholder 3"/>
          <p:cNvSpPr>
            <a:spLocks noGrp="1"/>
          </p:cNvSpPr>
          <p:nvPr>
            <p:ph type="sldNum" sz="quarter" idx="10"/>
          </p:nvPr>
        </p:nvSpPr>
        <p:spPr/>
        <p:txBody>
          <a:bodyPr/>
          <a:lstStyle/>
          <a:p>
            <a:fld id="{D5EADCF3-AA82-4F11-A6CC-2B7DF75C92E3}" type="slidenum">
              <a:rPr lang="en-US" smtClean="0"/>
              <a:t>28</a:t>
            </a:fld>
            <a:endParaRPr lang="en-US"/>
          </a:p>
        </p:txBody>
      </p:sp>
    </p:spTree>
    <p:extLst>
      <p:ext uri="{BB962C8B-B14F-4D97-AF65-F5344CB8AC3E}">
        <p14:creationId xmlns:p14="http://schemas.microsoft.com/office/powerpoint/2010/main" val="278726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29</a:t>
            </a:fld>
            <a:endParaRPr lang="en-US"/>
          </a:p>
        </p:txBody>
      </p:sp>
    </p:spTree>
    <p:extLst>
      <p:ext uri="{BB962C8B-B14F-4D97-AF65-F5344CB8AC3E}">
        <p14:creationId xmlns:p14="http://schemas.microsoft.com/office/powerpoint/2010/main" val="38114851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31</a:t>
            </a:fld>
            <a:endParaRPr lang="en-US"/>
          </a:p>
        </p:txBody>
      </p:sp>
    </p:spTree>
    <p:extLst>
      <p:ext uri="{BB962C8B-B14F-4D97-AF65-F5344CB8AC3E}">
        <p14:creationId xmlns:p14="http://schemas.microsoft.com/office/powerpoint/2010/main" val="3280233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32</a:t>
            </a:fld>
            <a:endParaRPr lang="en-US"/>
          </a:p>
        </p:txBody>
      </p:sp>
    </p:spTree>
    <p:extLst>
      <p:ext uri="{BB962C8B-B14F-4D97-AF65-F5344CB8AC3E}">
        <p14:creationId xmlns:p14="http://schemas.microsoft.com/office/powerpoint/2010/main" val="2379115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33</a:t>
            </a:fld>
            <a:endParaRPr lang="en-US"/>
          </a:p>
        </p:txBody>
      </p:sp>
    </p:spTree>
    <p:extLst>
      <p:ext uri="{BB962C8B-B14F-4D97-AF65-F5344CB8AC3E}">
        <p14:creationId xmlns:p14="http://schemas.microsoft.com/office/powerpoint/2010/main" val="1219614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41</a:t>
            </a:fld>
            <a:endParaRPr lang="en-US"/>
          </a:p>
        </p:txBody>
      </p:sp>
    </p:spTree>
    <p:extLst>
      <p:ext uri="{BB962C8B-B14F-4D97-AF65-F5344CB8AC3E}">
        <p14:creationId xmlns:p14="http://schemas.microsoft.com/office/powerpoint/2010/main" val="2411846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EADCF3-AA82-4F11-A6CC-2B7DF75C92E3}" type="slidenum">
              <a:rPr lang="en-US" smtClean="0"/>
              <a:t>42</a:t>
            </a:fld>
            <a:endParaRPr lang="en-US"/>
          </a:p>
        </p:txBody>
      </p:sp>
    </p:spTree>
    <p:extLst>
      <p:ext uri="{BB962C8B-B14F-4D97-AF65-F5344CB8AC3E}">
        <p14:creationId xmlns:p14="http://schemas.microsoft.com/office/powerpoint/2010/main" val="678308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43</a:t>
            </a:fld>
            <a:endParaRPr lang="en-US"/>
          </a:p>
        </p:txBody>
      </p:sp>
    </p:spTree>
    <p:extLst>
      <p:ext uri="{BB962C8B-B14F-4D97-AF65-F5344CB8AC3E}">
        <p14:creationId xmlns:p14="http://schemas.microsoft.com/office/powerpoint/2010/main" val="584760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44</a:t>
            </a:fld>
            <a:endParaRPr lang="en-US"/>
          </a:p>
        </p:txBody>
      </p:sp>
    </p:spTree>
    <p:extLst>
      <p:ext uri="{BB962C8B-B14F-4D97-AF65-F5344CB8AC3E}">
        <p14:creationId xmlns:p14="http://schemas.microsoft.com/office/powerpoint/2010/main" val="485199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just two months, the DEA and law enforcement seized more than 1.8 million fake pills that included fentanyl.  Today, DEA lab testing reveals that about 4 out of every 10 of these fentanyl-laced pills are potentially deadly.</a:t>
            </a:r>
          </a:p>
        </p:txBody>
      </p:sp>
      <p:sp>
        <p:nvSpPr>
          <p:cNvPr id="4" name="Slide Number Placeholder 3"/>
          <p:cNvSpPr>
            <a:spLocks noGrp="1"/>
          </p:cNvSpPr>
          <p:nvPr>
            <p:ph type="sldNum" sz="quarter" idx="10"/>
          </p:nvPr>
        </p:nvSpPr>
        <p:spPr/>
        <p:txBody>
          <a:bodyPr/>
          <a:lstStyle/>
          <a:p>
            <a:fld id="{D5EADCF3-AA82-4F11-A6CC-2B7DF75C92E3}" type="slidenum">
              <a:rPr lang="en-US" smtClean="0"/>
              <a:t>45</a:t>
            </a:fld>
            <a:endParaRPr lang="en-US"/>
          </a:p>
        </p:txBody>
      </p:sp>
    </p:spTree>
    <p:extLst>
      <p:ext uri="{BB962C8B-B14F-4D97-AF65-F5344CB8AC3E}">
        <p14:creationId xmlns:p14="http://schemas.microsoft.com/office/powerpoint/2010/main" val="168340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3</a:t>
            </a:fld>
            <a:endParaRPr lang="en-US"/>
          </a:p>
        </p:txBody>
      </p:sp>
    </p:spTree>
    <p:extLst>
      <p:ext uri="{BB962C8B-B14F-4D97-AF65-F5344CB8AC3E}">
        <p14:creationId xmlns:p14="http://schemas.microsoft.com/office/powerpoint/2010/main" val="4202944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46</a:t>
            </a:fld>
            <a:endParaRPr lang="en-US"/>
          </a:p>
        </p:txBody>
      </p:sp>
    </p:spTree>
    <p:extLst>
      <p:ext uri="{BB962C8B-B14F-4D97-AF65-F5344CB8AC3E}">
        <p14:creationId xmlns:p14="http://schemas.microsoft.com/office/powerpoint/2010/main" val="419751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4</a:t>
            </a:fld>
            <a:endParaRPr lang="en-US"/>
          </a:p>
        </p:txBody>
      </p:sp>
    </p:spTree>
    <p:extLst>
      <p:ext uri="{BB962C8B-B14F-4D97-AF65-F5344CB8AC3E}">
        <p14:creationId xmlns:p14="http://schemas.microsoft.com/office/powerpoint/2010/main" val="192423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5</a:t>
            </a:fld>
            <a:endParaRPr lang="en-US"/>
          </a:p>
        </p:txBody>
      </p:sp>
    </p:spTree>
    <p:extLst>
      <p:ext uri="{BB962C8B-B14F-4D97-AF65-F5344CB8AC3E}">
        <p14:creationId xmlns:p14="http://schemas.microsoft.com/office/powerpoint/2010/main" val="127201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Assist the pharmaceutical industry in the compliance of federal law and regulations;</a:t>
            </a:r>
          </a:p>
        </p:txBody>
      </p:sp>
      <p:sp>
        <p:nvSpPr>
          <p:cNvPr id="4" name="Slide Number Placeholder 3"/>
          <p:cNvSpPr>
            <a:spLocks noGrp="1"/>
          </p:cNvSpPr>
          <p:nvPr>
            <p:ph type="sldNum" sz="quarter" idx="10"/>
          </p:nvPr>
        </p:nvSpPr>
        <p:spPr/>
        <p:txBody>
          <a:bodyPr/>
          <a:lstStyle/>
          <a:p>
            <a:fld id="{D5EADCF3-AA82-4F11-A6CC-2B7DF75C92E3}" type="slidenum">
              <a:rPr lang="en-US" smtClean="0"/>
              <a:t>10</a:t>
            </a:fld>
            <a:endParaRPr lang="en-US"/>
          </a:p>
        </p:txBody>
      </p:sp>
    </p:spTree>
    <p:extLst>
      <p:ext uri="{BB962C8B-B14F-4D97-AF65-F5344CB8AC3E}">
        <p14:creationId xmlns:p14="http://schemas.microsoft.com/office/powerpoint/2010/main" val="129307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Closed system of distribution: follow and account for the flow of chemicals and controlled substances (importation, manufacturing, distributors, exportation ) to the end user</a:t>
            </a:r>
          </a:p>
        </p:txBody>
      </p:sp>
      <p:sp>
        <p:nvSpPr>
          <p:cNvPr id="4" name="Slide Number Placeholder 3"/>
          <p:cNvSpPr>
            <a:spLocks noGrp="1"/>
          </p:cNvSpPr>
          <p:nvPr>
            <p:ph type="sldNum" sz="quarter" idx="10"/>
          </p:nvPr>
        </p:nvSpPr>
        <p:spPr/>
        <p:txBody>
          <a:bodyPr/>
          <a:lstStyle/>
          <a:p>
            <a:pPr>
              <a:defRPr/>
            </a:pPr>
            <a:fld id="{E0B2DCE3-4176-4417-BD59-3218B24B21F0}" type="slidenum">
              <a:rPr lang="en-US" altLang="en-US" smtClean="0"/>
              <a:pPr>
                <a:defRPr/>
              </a:pPr>
              <a:t>11</a:t>
            </a:fld>
            <a:endParaRPr lang="en-US" altLang="en-US" dirty="0"/>
          </a:p>
        </p:txBody>
      </p:sp>
    </p:spTree>
    <p:extLst>
      <p:ext uri="{BB962C8B-B14F-4D97-AF65-F5344CB8AC3E}">
        <p14:creationId xmlns:p14="http://schemas.microsoft.com/office/powerpoint/2010/main" val="230159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14</a:t>
            </a:fld>
            <a:endParaRPr lang="en-US"/>
          </a:p>
        </p:txBody>
      </p:sp>
    </p:spTree>
    <p:extLst>
      <p:ext uri="{BB962C8B-B14F-4D97-AF65-F5344CB8AC3E}">
        <p14:creationId xmlns:p14="http://schemas.microsoft.com/office/powerpoint/2010/main" val="3853941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EADCF3-AA82-4F11-A6CC-2B7DF75C92E3}" type="slidenum">
              <a:rPr lang="en-US" smtClean="0"/>
              <a:t>17</a:t>
            </a:fld>
            <a:endParaRPr lang="en-US"/>
          </a:p>
        </p:txBody>
      </p:sp>
    </p:spTree>
    <p:extLst>
      <p:ext uri="{BB962C8B-B14F-4D97-AF65-F5344CB8AC3E}">
        <p14:creationId xmlns:p14="http://schemas.microsoft.com/office/powerpoint/2010/main" val="3834830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 y="0"/>
            <a:ext cx="12795895" cy="8402638"/>
          </a:xfrm>
          <a:prstGeom prst="rect">
            <a:avLst/>
          </a:prstGeom>
        </p:spPr>
      </p:pic>
      <p:sp>
        <p:nvSpPr>
          <p:cNvPr id="8" name="TextBox 7"/>
          <p:cNvSpPr txBox="1"/>
          <p:nvPr/>
        </p:nvSpPr>
        <p:spPr>
          <a:xfrm>
            <a:off x="405528" y="467519"/>
            <a:ext cx="8357472" cy="769441"/>
          </a:xfrm>
          <a:prstGeom prst="rect">
            <a:avLst/>
          </a:prstGeom>
          <a:noFill/>
        </p:spPr>
        <p:txBody>
          <a:bodyPr wrap="square" rtlCol="0">
            <a:spAutoFit/>
          </a:bodyPr>
          <a:lstStyle/>
          <a:p>
            <a:pPr algn="l"/>
            <a:r>
              <a:rPr lang="en-US" sz="4400"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DEA</a:t>
            </a:r>
            <a:r>
              <a:rPr lang="en-US" sz="4400" baseline="0"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 </a:t>
            </a:r>
            <a:r>
              <a:rPr lang="en-US" sz="4400"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LOUISVILLE</a:t>
            </a:r>
            <a:r>
              <a:rPr lang="en-US" sz="4400" baseline="0"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 DIVISION</a:t>
            </a:r>
            <a:endParaRPr lang="en-US" sz="4400"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9" name="TextBox 8"/>
          <p:cNvSpPr txBox="1"/>
          <p:nvPr/>
        </p:nvSpPr>
        <p:spPr>
          <a:xfrm>
            <a:off x="194736" y="7173119"/>
            <a:ext cx="1905000" cy="984885"/>
          </a:xfrm>
          <a:prstGeom prst="rect">
            <a:avLst/>
          </a:prstGeom>
          <a:noFill/>
        </p:spPr>
        <p:txBody>
          <a:bodyPr wrap="square" rtlCol="0">
            <a:spAutoFit/>
          </a:bodyPr>
          <a:lstStyle/>
          <a:p>
            <a:pPr algn="ctr"/>
            <a:r>
              <a:rPr lang="en-US" sz="5800" b="1" dirty="0">
                <a:solidFill>
                  <a:srgbClr val="6D6D6D"/>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DEA</a:t>
            </a:r>
          </a:p>
        </p:txBody>
      </p:sp>
      <p:sp>
        <p:nvSpPr>
          <p:cNvPr id="10" name="TextBox 9"/>
          <p:cNvSpPr txBox="1"/>
          <p:nvPr/>
        </p:nvSpPr>
        <p:spPr>
          <a:xfrm>
            <a:off x="332643" y="7935119"/>
            <a:ext cx="2492862" cy="276999"/>
          </a:xfrm>
          <a:prstGeom prst="rect">
            <a:avLst/>
          </a:prstGeom>
          <a:noFill/>
        </p:spPr>
        <p:txBody>
          <a:bodyPr wrap="none" rtlCol="0">
            <a:spAutoFit/>
          </a:bodyPr>
          <a:lstStyle/>
          <a:p>
            <a:r>
              <a:rPr lang="en-US" sz="1200" b="1" dirty="0">
                <a:solidFill>
                  <a:schemeClr val="tx1">
                    <a:lumMod val="50000"/>
                    <a:lumOff val="50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DIVERSION CONTROL DIVISION</a:t>
            </a:r>
          </a:p>
        </p:txBody>
      </p:sp>
      <p:sp>
        <p:nvSpPr>
          <p:cNvPr id="11" name="Rectangle 10"/>
          <p:cNvSpPr/>
          <p:nvPr/>
        </p:nvSpPr>
        <p:spPr>
          <a:xfrm>
            <a:off x="405528" y="1143496"/>
            <a:ext cx="5080872" cy="584775"/>
          </a:xfrm>
          <a:prstGeom prst="rect">
            <a:avLst/>
          </a:prstGeom>
        </p:spPr>
        <p:txBody>
          <a:bodyPr wrap="square">
            <a:spAutoFit/>
          </a:bodyPr>
          <a:lstStyle/>
          <a:p>
            <a:pPr algn="l"/>
            <a:r>
              <a:rPr lang="en-US" sz="3200" b="1"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DIVERSION</a:t>
            </a:r>
            <a:r>
              <a:rPr lang="en-US" sz="3200" b="1" baseline="0"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 CONTROL</a:t>
            </a:r>
            <a:endParaRPr lang="en-US" sz="3600" b="1" dirty="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5782172" y="1719855"/>
            <a:ext cx="6756680" cy="1414664"/>
          </a:xfrm>
        </p:spPr>
        <p:txBody>
          <a:bodyPr anchor="t">
            <a:normAutofit/>
          </a:bodyPr>
          <a:lstStyle>
            <a:lvl1pPr algn="r">
              <a:defRPr sz="3200">
                <a:solidFill>
                  <a:schemeClr val="bg1">
                    <a:lumMod val="95000"/>
                  </a:schemeClr>
                </a:solidFill>
              </a:defRPr>
            </a:lvl1pPr>
          </a:lstStyle>
          <a:p>
            <a:r>
              <a:rPr lang="en-US"/>
              <a:t>Click to edit Master title style</a:t>
            </a:r>
          </a:p>
        </p:txBody>
      </p:sp>
      <p:sp>
        <p:nvSpPr>
          <p:cNvPr id="3" name="Subtitle 2"/>
          <p:cNvSpPr>
            <a:spLocks noGrp="1"/>
          </p:cNvSpPr>
          <p:nvPr>
            <p:ph type="subTitle" idx="1"/>
          </p:nvPr>
        </p:nvSpPr>
        <p:spPr>
          <a:xfrm>
            <a:off x="8915400" y="7242449"/>
            <a:ext cx="3730752" cy="1073670"/>
          </a:xfrm>
        </p:spPr>
        <p:txBody>
          <a:bodyPr>
            <a:normAutofit/>
          </a:bodyPr>
          <a:lstStyle>
            <a:lvl1pPr marL="0" indent="0" algn="r">
              <a:buNone/>
              <a:defRPr sz="1600">
                <a:solidFill>
                  <a:schemeClr val="tx1">
                    <a:tint val="75000"/>
                  </a:schemeClr>
                </a:solidFill>
              </a:defRPr>
            </a:lvl1pPr>
            <a:lvl2pPr marL="605790" indent="0" algn="ctr">
              <a:buNone/>
              <a:defRPr>
                <a:solidFill>
                  <a:schemeClr val="tx1">
                    <a:tint val="75000"/>
                  </a:schemeClr>
                </a:solidFill>
              </a:defRPr>
            </a:lvl2pPr>
            <a:lvl3pPr marL="1211580" indent="0" algn="ctr">
              <a:buNone/>
              <a:defRPr>
                <a:solidFill>
                  <a:schemeClr val="tx1">
                    <a:tint val="75000"/>
                  </a:schemeClr>
                </a:solidFill>
              </a:defRPr>
            </a:lvl3pPr>
            <a:lvl4pPr marL="1817370" indent="0" algn="ctr">
              <a:buNone/>
              <a:defRPr>
                <a:solidFill>
                  <a:schemeClr val="tx1">
                    <a:tint val="75000"/>
                  </a:schemeClr>
                </a:solidFill>
              </a:defRPr>
            </a:lvl4pPr>
            <a:lvl5pPr marL="2423160" indent="0" algn="ctr">
              <a:buNone/>
              <a:defRPr>
                <a:solidFill>
                  <a:schemeClr val="tx1">
                    <a:tint val="75000"/>
                  </a:schemeClr>
                </a:solidFill>
              </a:defRPr>
            </a:lvl5pPr>
            <a:lvl6pPr marL="3028950" indent="0" algn="ctr">
              <a:buNone/>
              <a:defRPr>
                <a:solidFill>
                  <a:schemeClr val="tx1">
                    <a:tint val="75000"/>
                  </a:schemeClr>
                </a:solidFill>
              </a:defRPr>
            </a:lvl6pPr>
            <a:lvl7pPr marL="3634740" indent="0" algn="ctr">
              <a:buNone/>
              <a:defRPr>
                <a:solidFill>
                  <a:schemeClr val="tx1">
                    <a:tint val="75000"/>
                  </a:schemeClr>
                </a:solidFill>
              </a:defRPr>
            </a:lvl7pPr>
            <a:lvl8pPr marL="4240530" indent="0" algn="ctr">
              <a:buNone/>
              <a:defRPr>
                <a:solidFill>
                  <a:schemeClr val="tx1">
                    <a:tint val="75000"/>
                  </a:schemeClr>
                </a:solidFill>
              </a:defRPr>
            </a:lvl8pPr>
            <a:lvl9pPr marL="4846320" indent="0" algn="ctr">
              <a:buNone/>
              <a:defRPr>
                <a:solidFill>
                  <a:schemeClr val="tx1">
                    <a:tint val="75000"/>
                  </a:schemeClr>
                </a:solidFill>
              </a:defRPr>
            </a:lvl9pPr>
          </a:lstStyle>
          <a:p>
            <a:r>
              <a:rPr lang="en-US"/>
              <a:t>Click to edit Master subtitle style</a:t>
            </a:r>
          </a:p>
        </p:txBody>
      </p:sp>
      <p:pic>
        <p:nvPicPr>
          <p:cNvPr id="12" name="Picture 4" descr="C:\001-Jason Mollet Working Files\Diversion Presentations\DiversionLogo_Sm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91440"/>
            <a:ext cx="2130552" cy="14996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723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803275" indent="-346075">
              <a:defRPr/>
            </a:lvl2pPr>
            <a:lvl3pPr marL="1025525" indent="-331788">
              <a:defRPr/>
            </a:lvl3pPr>
            <a:lvl4pPr marL="1260475" indent="-346075">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41435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2"/>
          <p:cNvSpPr>
            <a:spLocks noGrp="1"/>
          </p:cNvSpPr>
          <p:nvPr>
            <p:ph sz="half" idx="1"/>
          </p:nvPr>
        </p:nvSpPr>
        <p:spPr>
          <a:xfrm>
            <a:off x="457200" y="1828800"/>
            <a:ext cx="5654040" cy="5545353"/>
          </a:xfrm>
        </p:spPr>
        <p:txBody>
          <a:bodyPr/>
          <a:lstStyle>
            <a:lvl1pPr marL="236538" indent="-236538">
              <a:defRPr sz="2400"/>
            </a:lvl1pPr>
            <a:lvl2pPr marL="457200" indent="-220663">
              <a:defRPr sz="2400"/>
            </a:lvl2pPr>
            <a:lvl3pPr marL="685800" indent="-231775">
              <a:defRPr sz="2400"/>
            </a:lvl3pPr>
            <a:lvl4pPr marL="919163" indent="-217488">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2"/>
          </p:nvPr>
        </p:nvSpPr>
        <p:spPr>
          <a:xfrm>
            <a:off x="6675120" y="1828800"/>
            <a:ext cx="5654040" cy="5545353"/>
          </a:xfrm>
        </p:spPr>
        <p:txBody>
          <a:bodyPr/>
          <a:lstStyle>
            <a:lvl1pPr marL="236538" indent="-236538">
              <a:defRPr sz="2400"/>
            </a:lvl1pPr>
            <a:lvl2pPr marL="452438" indent="-215900">
              <a:defRPr sz="2400"/>
            </a:lvl2pPr>
            <a:lvl3pPr marL="685800" indent="-228600">
              <a:defRPr sz="2400"/>
            </a:lvl3pPr>
            <a:lvl4pPr marL="919163" indent="-217488">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4381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332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828800"/>
            <a:ext cx="11887200" cy="5344319"/>
          </a:xfrm>
        </p:spPr>
        <p:txBody>
          <a:bodyPr anchor="ctr">
            <a:normAutofit/>
          </a:bodyPr>
          <a:lstStyle>
            <a:lvl1pPr algn="ctr">
              <a:defRPr sz="4800" b="1"/>
            </a:lvl1pPr>
          </a:lstStyle>
          <a:p>
            <a:pPr lvl="0"/>
            <a:r>
              <a:rPr lang="en-US"/>
              <a:t>Edit Master text styles</a:t>
            </a:r>
          </a:p>
        </p:txBody>
      </p:sp>
    </p:spTree>
    <p:extLst>
      <p:ext uri="{BB962C8B-B14F-4D97-AF65-F5344CB8AC3E}">
        <p14:creationId xmlns:p14="http://schemas.microsoft.com/office/powerpoint/2010/main" val="49008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A4012EA-F38F-4ABA-A049-63BE855DF538}" type="slidenum">
              <a:rPr lang="en-US" smtClean="0"/>
              <a:pPr/>
              <a:t>‹#›</a:t>
            </a:fld>
            <a:endParaRPr lang="en-US" dirty="0"/>
          </a:p>
        </p:txBody>
      </p:sp>
    </p:spTree>
    <p:extLst>
      <p:ext uri="{BB962C8B-B14F-4D97-AF65-F5344CB8AC3E}">
        <p14:creationId xmlns:p14="http://schemas.microsoft.com/office/powerpoint/2010/main" val="18489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descr="C:\001-Jason Mollet Working Files\Diversion Presentations\The Diversion Investigator (DI CLASS)\Images\Diversion_Layout_2b-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2801600" cy="17007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001-Jason Mollet Working Files\Diversion Presentations\The Diversion Investigator (DI CLASS)\Images\Diversion_Layout_2b-B.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7524814"/>
            <a:ext cx="12801599" cy="8778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775281" y="7935117"/>
            <a:ext cx="521297" cy="430887"/>
          </a:xfrm>
          <a:prstGeom prst="rect">
            <a:avLst/>
          </a:prstGeom>
          <a:noFill/>
        </p:spPr>
        <p:txBody>
          <a:bodyPr wrap="none" rtlCol="0">
            <a:spAutoFit/>
          </a:bodyPr>
          <a:lstStyle/>
          <a:p>
            <a:fld id="{BBE8A419-D6EB-4D61-A85D-F2B2682EB316}" type="slidenum">
              <a:rPr lang="en-US" sz="2200" b="1" smtClean="0">
                <a:solidFill>
                  <a:srgbClr val="6D6D6D"/>
                </a:solidFill>
                <a:effectLst>
                  <a:outerShdw blurRad="38100" dist="38100" dir="2700000" algn="tl">
                    <a:srgbClr val="000000">
                      <a:alpha val="43137"/>
                    </a:srgbClr>
                  </a:outerShdw>
                </a:effectLst>
              </a:rPr>
              <a:t>‹#›</a:t>
            </a:fld>
            <a:endParaRPr lang="en-US" sz="2200" b="1" dirty="0">
              <a:solidFill>
                <a:srgbClr val="6D6D6D"/>
              </a:solidFill>
              <a:effectLst>
                <a:outerShdw blurRad="38100" dist="38100" dir="2700000" algn="tl">
                  <a:srgbClr val="000000">
                    <a:alpha val="43137"/>
                  </a:srgbClr>
                </a:outerShdw>
              </a:effectLst>
            </a:endParaRPr>
          </a:p>
        </p:txBody>
      </p:sp>
      <p:sp>
        <p:nvSpPr>
          <p:cNvPr id="11" name="TextBox 10"/>
          <p:cNvSpPr txBox="1"/>
          <p:nvPr/>
        </p:nvSpPr>
        <p:spPr>
          <a:xfrm>
            <a:off x="1305906" y="146953"/>
            <a:ext cx="7756634" cy="584775"/>
          </a:xfrm>
          <a:prstGeom prst="rect">
            <a:avLst/>
          </a:prstGeom>
          <a:noFill/>
        </p:spPr>
        <p:txBody>
          <a:bodyPr wrap="square" rtlCol="0">
            <a:spAutoFit/>
          </a:bodyPr>
          <a:lstStyle/>
          <a:p>
            <a:pPr algn="l"/>
            <a:r>
              <a:rPr lang="en-US" sz="3200"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DEA LOUISVILLE</a:t>
            </a:r>
            <a:r>
              <a:rPr lang="en-US" sz="3200" baseline="0"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 DIVISION</a:t>
            </a:r>
            <a:endParaRPr lang="en-US" sz="3200"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2" name="Rectangle 11"/>
          <p:cNvSpPr/>
          <p:nvPr/>
        </p:nvSpPr>
        <p:spPr>
          <a:xfrm>
            <a:off x="1339564" y="619919"/>
            <a:ext cx="4370176" cy="461665"/>
          </a:xfrm>
          <a:prstGeom prst="rect">
            <a:avLst/>
          </a:prstGeom>
        </p:spPr>
        <p:txBody>
          <a:bodyPr wrap="square">
            <a:spAutoFit/>
          </a:bodyPr>
          <a:lstStyle/>
          <a:p>
            <a:pPr algn="l"/>
            <a:r>
              <a:rPr lang="en-US" sz="2400" b="1" dirty="0">
                <a:solidFill>
                  <a:schemeClr val="bg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DIVERSION CONTROL</a:t>
            </a:r>
            <a:endParaRPr lang="en-US" sz="2400" b="1" dirty="0">
              <a:solidFill>
                <a:schemeClr val="bg1"/>
              </a:solidFill>
              <a:effectLst>
                <a:outerShdw blurRad="38100" dist="38100" dir="2700000" algn="tl">
                  <a:srgbClr val="000000">
                    <a:alpha val="43137"/>
                  </a:srgbClr>
                </a:outerShdw>
              </a:effectLst>
            </a:endParaRPr>
          </a:p>
        </p:txBody>
      </p:sp>
      <p:pic>
        <p:nvPicPr>
          <p:cNvPr id="13" name="Picture 3" descr="C:\001-Jason Mollet Working Files\PowerPoint Project\Final\DEA_Logo.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 y="162719"/>
            <a:ext cx="1176959" cy="11279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52400" y="7935119"/>
            <a:ext cx="4343400" cy="430887"/>
          </a:xfrm>
          <a:prstGeom prst="rect">
            <a:avLst/>
          </a:prstGeom>
          <a:noFill/>
        </p:spPr>
        <p:txBody>
          <a:bodyPr wrap="square" rtlCol="0">
            <a:spAutoFit/>
          </a:bodyPr>
          <a:lstStyle/>
          <a:p>
            <a:r>
              <a:rPr lang="en-US" sz="2200" b="1" dirty="0">
                <a:solidFill>
                  <a:srgbClr val="6D6D6D"/>
                </a:solidFill>
                <a:effectLst>
                  <a:outerShdw blurRad="38100" dist="38100" dir="2700000" algn="tl">
                    <a:srgbClr val="000000">
                      <a:alpha val="43137"/>
                    </a:srgbClr>
                  </a:outerShdw>
                </a:effectLst>
              </a:rPr>
              <a:t>DEA</a:t>
            </a:r>
            <a:r>
              <a:rPr lang="en-US" sz="2200" dirty="0">
                <a:solidFill>
                  <a:srgbClr val="6D6D6D"/>
                </a:solidFill>
                <a:effectLst>
                  <a:outerShdw blurRad="38100" dist="38100" dir="2700000" algn="tl">
                    <a:srgbClr val="000000">
                      <a:alpha val="43137"/>
                    </a:srgbClr>
                  </a:outerShdw>
                </a:effectLst>
              </a:rPr>
              <a:t>|DIVERSION CONTROL DIVISION</a:t>
            </a:r>
          </a:p>
        </p:txBody>
      </p:sp>
      <p:sp>
        <p:nvSpPr>
          <p:cNvPr id="2" name="Title Placeholder 1"/>
          <p:cNvSpPr>
            <a:spLocks noGrp="1"/>
          </p:cNvSpPr>
          <p:nvPr>
            <p:ph type="title"/>
          </p:nvPr>
        </p:nvSpPr>
        <p:spPr>
          <a:xfrm>
            <a:off x="5394960" y="822960"/>
            <a:ext cx="5486400" cy="1005840"/>
          </a:xfrm>
          <a:prstGeom prst="rect">
            <a:avLst/>
          </a:prstGeom>
        </p:spPr>
        <p:txBody>
          <a:bodyPr vert="horz" lIns="121158" tIns="60579" rIns="121158" bIns="6057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828800"/>
            <a:ext cx="11887200" cy="5669280"/>
          </a:xfrm>
          <a:prstGeom prst="rect">
            <a:avLst/>
          </a:prstGeom>
        </p:spPr>
        <p:txBody>
          <a:bodyPr vert="horz" lIns="121158" tIns="60579" rIns="121158" bIns="60579"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26" name="Picture 4" descr="C:\001-Jason Mollet Working Files\Diversion Presentations\DiversionLogo_Sml.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833048" y="81280"/>
            <a:ext cx="1833424" cy="129047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04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1211580" rtl="0" eaLnBrk="1" latinLnBrk="0" hangingPunct="1">
        <a:spcBef>
          <a:spcPct val="0"/>
        </a:spcBef>
        <a:buNone/>
        <a:defRPr sz="2600" b="1" kern="1200">
          <a:solidFill>
            <a:srgbClr val="6D6D6D"/>
          </a:solidFill>
          <a:latin typeface="Gisha" panose="020B0502040204020203" pitchFamily="34" charset="-79"/>
          <a:ea typeface="+mj-ea"/>
          <a:cs typeface="Gisha" panose="020B0502040204020203" pitchFamily="34" charset="-79"/>
        </a:defRPr>
      </a:lvl1pPr>
    </p:titleStyle>
    <p:bodyStyle>
      <a:lvl1pPr marL="565150" indent="-342900" algn="l" defTabSz="1211580" rtl="0" eaLnBrk="1" latinLnBrk="0" hangingPunct="1">
        <a:spcBef>
          <a:spcPct val="20000"/>
        </a:spcBef>
        <a:spcAft>
          <a:spcPts val="1200"/>
        </a:spcAft>
        <a:buFont typeface="Wingdings" panose="05000000000000000000" pitchFamily="2" charset="2"/>
        <a:buChar char="§"/>
        <a:defRPr sz="2400" kern="1200">
          <a:solidFill>
            <a:srgbClr val="6D6D6D"/>
          </a:solidFill>
          <a:latin typeface="Gisha" panose="020B0502040204020203" pitchFamily="34" charset="-79"/>
          <a:ea typeface="+mn-ea"/>
          <a:cs typeface="Gisha" panose="020B0502040204020203" pitchFamily="34" charset="-79"/>
        </a:defRPr>
      </a:lvl1pPr>
      <a:lvl2pPr marL="803275" indent="-346075" algn="l" defTabSz="1211580" rtl="0" eaLnBrk="1" latinLnBrk="0" hangingPunct="1">
        <a:spcBef>
          <a:spcPct val="20000"/>
        </a:spcBef>
        <a:spcAft>
          <a:spcPts val="1200"/>
        </a:spcAft>
        <a:buFont typeface="Arial" panose="020B0604020202020204" pitchFamily="34" charset="0"/>
        <a:buChar char="•"/>
        <a:defRPr sz="2400" kern="1200">
          <a:solidFill>
            <a:srgbClr val="6D6D6D"/>
          </a:solidFill>
          <a:latin typeface="Gisha" panose="020B0502040204020203" pitchFamily="34" charset="-79"/>
          <a:ea typeface="+mn-ea"/>
          <a:cs typeface="Gisha" panose="020B0502040204020203" pitchFamily="34" charset="-79"/>
        </a:defRPr>
      </a:lvl2pPr>
      <a:lvl3pPr marL="1025525" indent="-331788" algn="l" defTabSz="1211580" rtl="0" eaLnBrk="1" latinLnBrk="0" hangingPunct="1">
        <a:spcBef>
          <a:spcPct val="20000"/>
        </a:spcBef>
        <a:spcAft>
          <a:spcPts val="1200"/>
        </a:spcAft>
        <a:buSzPct val="70000"/>
        <a:buFont typeface="Courier New" panose="02070309020205020404" pitchFamily="49" charset="0"/>
        <a:buChar char="o"/>
        <a:defRPr sz="2400" kern="1200">
          <a:solidFill>
            <a:srgbClr val="6D6D6D"/>
          </a:solidFill>
          <a:latin typeface="Gisha" panose="020B0502040204020203" pitchFamily="34" charset="-79"/>
          <a:ea typeface="+mn-ea"/>
          <a:cs typeface="Gisha" panose="020B0502040204020203" pitchFamily="34" charset="-79"/>
        </a:defRPr>
      </a:lvl3pPr>
      <a:lvl4pPr marL="1260475" indent="-346075" algn="l" defTabSz="1211580" rtl="0" eaLnBrk="1" latinLnBrk="0" hangingPunct="1">
        <a:spcBef>
          <a:spcPct val="20000"/>
        </a:spcBef>
        <a:spcAft>
          <a:spcPts val="1200"/>
        </a:spcAft>
        <a:buSzPct val="50000"/>
        <a:buFont typeface="Wingdings" panose="05000000000000000000" pitchFamily="2" charset="2"/>
        <a:buChar char="q"/>
        <a:defRPr sz="2400" kern="1200">
          <a:solidFill>
            <a:srgbClr val="6D6D6D"/>
          </a:solidFill>
          <a:latin typeface="Gisha" panose="020B0502040204020203" pitchFamily="34" charset="-79"/>
          <a:ea typeface="+mn-ea"/>
          <a:cs typeface="Gisha" panose="020B0502040204020203" pitchFamily="34" charset="-79"/>
        </a:defRPr>
      </a:lvl4pPr>
      <a:lvl5pPr marL="2726055" indent="-302895" algn="l" defTabSz="1211580" rtl="0" eaLnBrk="1" latinLnBrk="0" hangingPunct="1">
        <a:spcBef>
          <a:spcPct val="20000"/>
        </a:spcBef>
        <a:buFont typeface="Arial" panose="020B0604020202020204" pitchFamily="34" charset="0"/>
        <a:buChar char="»"/>
        <a:defRPr sz="2400" kern="1200">
          <a:solidFill>
            <a:srgbClr val="6D6D6D"/>
          </a:solidFill>
          <a:latin typeface="Gisha" panose="020B0502040204020203" pitchFamily="34" charset="-79"/>
          <a:ea typeface="+mn-ea"/>
          <a:cs typeface="Gisha" panose="020B0502040204020203" pitchFamily="34" charset="-79"/>
        </a:defRPr>
      </a:lvl5pPr>
      <a:lvl6pPr marL="333184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3763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4342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4921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1580" rtl="0" eaLnBrk="1" latinLnBrk="0" hangingPunct="1">
        <a:defRPr sz="2400" kern="1200">
          <a:solidFill>
            <a:schemeClr val="tx1"/>
          </a:solidFill>
          <a:latin typeface="+mn-lt"/>
          <a:ea typeface="+mn-ea"/>
          <a:cs typeface="+mn-cs"/>
        </a:defRPr>
      </a:lvl1pPr>
      <a:lvl2pPr marL="605790" algn="l" defTabSz="1211580" rtl="0" eaLnBrk="1" latinLnBrk="0" hangingPunct="1">
        <a:defRPr sz="2400" kern="1200">
          <a:solidFill>
            <a:schemeClr val="tx1"/>
          </a:solidFill>
          <a:latin typeface="+mn-lt"/>
          <a:ea typeface="+mn-ea"/>
          <a:cs typeface="+mn-cs"/>
        </a:defRPr>
      </a:lvl2pPr>
      <a:lvl3pPr marL="1211580" algn="l" defTabSz="1211580" rtl="0" eaLnBrk="1" latinLnBrk="0" hangingPunct="1">
        <a:defRPr sz="2400" kern="1200">
          <a:solidFill>
            <a:schemeClr val="tx1"/>
          </a:solidFill>
          <a:latin typeface="+mn-lt"/>
          <a:ea typeface="+mn-ea"/>
          <a:cs typeface="+mn-cs"/>
        </a:defRPr>
      </a:lvl3pPr>
      <a:lvl4pPr marL="1817370" algn="l" defTabSz="1211580" rtl="0" eaLnBrk="1" latinLnBrk="0" hangingPunct="1">
        <a:defRPr sz="2400" kern="1200">
          <a:solidFill>
            <a:schemeClr val="tx1"/>
          </a:solidFill>
          <a:latin typeface="+mn-lt"/>
          <a:ea typeface="+mn-ea"/>
          <a:cs typeface="+mn-cs"/>
        </a:defRPr>
      </a:lvl4pPr>
      <a:lvl5pPr marL="2423160" algn="l" defTabSz="1211580" rtl="0" eaLnBrk="1" latinLnBrk="0" hangingPunct="1">
        <a:defRPr sz="2400" kern="1200">
          <a:solidFill>
            <a:schemeClr val="tx1"/>
          </a:solidFill>
          <a:latin typeface="+mn-lt"/>
          <a:ea typeface="+mn-ea"/>
          <a:cs typeface="+mn-cs"/>
        </a:defRPr>
      </a:lvl5pPr>
      <a:lvl6pPr marL="3028950" algn="l" defTabSz="1211580" rtl="0" eaLnBrk="1" latinLnBrk="0" hangingPunct="1">
        <a:defRPr sz="2400" kern="1200">
          <a:solidFill>
            <a:schemeClr val="tx1"/>
          </a:solidFill>
          <a:latin typeface="+mn-lt"/>
          <a:ea typeface="+mn-ea"/>
          <a:cs typeface="+mn-cs"/>
        </a:defRPr>
      </a:lvl6pPr>
      <a:lvl7pPr marL="3634740" algn="l" defTabSz="1211580" rtl="0" eaLnBrk="1" latinLnBrk="0" hangingPunct="1">
        <a:defRPr sz="2400" kern="1200">
          <a:solidFill>
            <a:schemeClr val="tx1"/>
          </a:solidFill>
          <a:latin typeface="+mn-lt"/>
          <a:ea typeface="+mn-ea"/>
          <a:cs typeface="+mn-cs"/>
        </a:defRPr>
      </a:lvl7pPr>
      <a:lvl8pPr marL="4240530" algn="l" defTabSz="1211580" rtl="0" eaLnBrk="1" latinLnBrk="0" hangingPunct="1">
        <a:defRPr sz="2400" kern="1200">
          <a:solidFill>
            <a:schemeClr val="tx1"/>
          </a:solidFill>
          <a:latin typeface="+mn-lt"/>
          <a:ea typeface="+mn-ea"/>
          <a:cs typeface="+mn-cs"/>
        </a:defRPr>
      </a:lvl8pPr>
      <a:lvl9pPr marL="4846320" algn="l" defTabSz="121158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9" Type="http://schemas.openxmlformats.org/officeDocument/2006/relationships/image" Target="../media/image48.png"/><Relationship Id="rId21" Type="http://schemas.openxmlformats.org/officeDocument/2006/relationships/image" Target="../media/image30.png"/><Relationship Id="rId34" Type="http://schemas.openxmlformats.org/officeDocument/2006/relationships/image" Target="../media/image43.png"/><Relationship Id="rId42" Type="http://schemas.openxmlformats.org/officeDocument/2006/relationships/image" Target="../media/image51.png"/><Relationship Id="rId47" Type="http://schemas.openxmlformats.org/officeDocument/2006/relationships/image" Target="../media/image56.png"/><Relationship Id="rId7" Type="http://schemas.openxmlformats.org/officeDocument/2006/relationships/image" Target="../media/image16.png"/><Relationship Id="rId2" Type="http://schemas.openxmlformats.org/officeDocument/2006/relationships/notesSlide" Target="../notesSlides/notesSlide7.xml"/><Relationship Id="rId16" Type="http://schemas.openxmlformats.org/officeDocument/2006/relationships/image" Target="../media/image25.png"/><Relationship Id="rId29" Type="http://schemas.openxmlformats.org/officeDocument/2006/relationships/image" Target="../media/image38.pn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37" Type="http://schemas.openxmlformats.org/officeDocument/2006/relationships/image" Target="../media/image46.png"/><Relationship Id="rId40" Type="http://schemas.openxmlformats.org/officeDocument/2006/relationships/image" Target="../media/image49.png"/><Relationship Id="rId45" Type="http://schemas.openxmlformats.org/officeDocument/2006/relationships/image" Target="../media/image54.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36" Type="http://schemas.openxmlformats.org/officeDocument/2006/relationships/image" Target="../media/image45.png"/><Relationship Id="rId49" Type="http://schemas.openxmlformats.org/officeDocument/2006/relationships/image" Target="../media/image58.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4" Type="http://schemas.openxmlformats.org/officeDocument/2006/relationships/image" Target="../media/image53.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 Id="rId35" Type="http://schemas.openxmlformats.org/officeDocument/2006/relationships/image" Target="../media/image44.png"/><Relationship Id="rId43" Type="http://schemas.openxmlformats.org/officeDocument/2006/relationships/image" Target="../media/image52.png"/><Relationship Id="rId48" Type="http://schemas.openxmlformats.org/officeDocument/2006/relationships/image" Target="../media/image57.png"/><Relationship Id="rId8" Type="http://schemas.openxmlformats.org/officeDocument/2006/relationships/image" Target="../media/image17.png"/><Relationship Id="rId3" Type="http://schemas.openxmlformats.org/officeDocument/2006/relationships/image" Target="../media/image12.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image" Target="../media/image47.png"/><Relationship Id="rId46" Type="http://schemas.openxmlformats.org/officeDocument/2006/relationships/image" Target="../media/image55.png"/><Relationship Id="rId20" Type="http://schemas.openxmlformats.org/officeDocument/2006/relationships/image" Target="../media/image29.png"/><Relationship Id="rId41"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adiversion.usdoj.gov/21cfr/cfr/1304/1304_04.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hyperlink" Target="mailto:WV.DEAREGISTRATION@USDOJ.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dirty="0"/>
          </a:p>
        </p:txBody>
      </p:sp>
      <p:sp>
        <p:nvSpPr>
          <p:cNvPr id="3" name="Subtitle 2"/>
          <p:cNvSpPr>
            <a:spLocks noGrp="1"/>
          </p:cNvSpPr>
          <p:nvPr>
            <p:ph type="subTitle" idx="1"/>
          </p:nvPr>
        </p:nvSpPr>
        <p:spPr/>
        <p:txBody>
          <a:bodyPr>
            <a:normAutofit fontScale="77500" lnSpcReduction="20000"/>
          </a:bodyPr>
          <a:lstStyle/>
          <a:p>
            <a:r>
              <a:rPr lang="en-US" dirty="0"/>
              <a:t>Jeffrey Hamilton, Christopher Skaggs</a:t>
            </a:r>
          </a:p>
          <a:p>
            <a:r>
              <a:rPr lang="en-US" dirty="0"/>
              <a:t>Diversion Investigators</a:t>
            </a:r>
          </a:p>
          <a:p>
            <a:r>
              <a:rPr lang="en-US" dirty="0"/>
              <a:t>Tactical Diversion Squad, Clarksburg Resident Office</a:t>
            </a:r>
          </a:p>
        </p:txBody>
      </p:sp>
    </p:spTree>
    <p:extLst>
      <p:ext uri="{BB962C8B-B14F-4D97-AF65-F5344CB8AC3E}">
        <p14:creationId xmlns:p14="http://schemas.microsoft.com/office/powerpoint/2010/main" val="3476932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5544" y="2492365"/>
            <a:ext cx="11164186" cy="3046988"/>
          </a:xfrm>
          <a:prstGeom prst="rect">
            <a:avLst/>
          </a:prstGeom>
        </p:spPr>
        <p:txBody>
          <a:bodyPr wrap="square">
            <a:spAutoFit/>
          </a:bodyPr>
          <a:lstStyle/>
          <a:p>
            <a:r>
              <a:rPr lang="en-US" dirty="0">
                <a:latin typeface="Franklin Gothic Book" panose="020B0503020102020204" pitchFamily="34" charset="0"/>
                <a:cs typeface="Gisha" panose="020B0502040204020203"/>
              </a:rPr>
              <a:t>The mission of the Office of Diversion Control is to </a:t>
            </a:r>
            <a:r>
              <a:rPr lang="en-US" b="1" u="sng" dirty="0">
                <a:latin typeface="Franklin Gothic Book" panose="020B0503020102020204" pitchFamily="34" charset="0"/>
                <a:cs typeface="Gisha" panose="020B0502040204020203"/>
              </a:rPr>
              <a:t>prevent</a:t>
            </a:r>
            <a:r>
              <a:rPr lang="en-US" dirty="0">
                <a:latin typeface="Franklin Gothic Book" panose="020B0503020102020204" pitchFamily="34" charset="0"/>
                <a:cs typeface="Gisha" panose="020B0502040204020203"/>
              </a:rPr>
              <a:t>, </a:t>
            </a:r>
            <a:r>
              <a:rPr lang="en-US" b="1" u="sng" dirty="0">
                <a:latin typeface="Franklin Gothic Book" panose="020B0503020102020204" pitchFamily="34" charset="0"/>
                <a:cs typeface="Gisha" panose="020B0502040204020203"/>
              </a:rPr>
              <a:t>detect</a:t>
            </a:r>
            <a:r>
              <a:rPr lang="en-US" dirty="0">
                <a:latin typeface="Franklin Gothic Book" panose="020B0503020102020204" pitchFamily="34" charset="0"/>
                <a:cs typeface="Gisha" panose="020B0502040204020203"/>
              </a:rPr>
              <a:t>, and </a:t>
            </a:r>
            <a:r>
              <a:rPr lang="en-US" b="1" u="sng" dirty="0">
                <a:latin typeface="Franklin Gothic Book" panose="020B0503020102020204" pitchFamily="34" charset="0"/>
                <a:cs typeface="Gisha" panose="020B0502040204020203"/>
              </a:rPr>
              <a:t>investigate</a:t>
            </a:r>
            <a:r>
              <a:rPr lang="en-US" dirty="0">
                <a:latin typeface="Franklin Gothic Book" panose="020B0503020102020204" pitchFamily="34" charset="0"/>
                <a:cs typeface="Gisha" panose="020B0502040204020203"/>
              </a:rPr>
              <a:t> the diversion of pharmaceutical controlled substances and listed chemicals from legitimate channels of distribution</a:t>
            </a:r>
          </a:p>
          <a:p>
            <a:pPr algn="ctr"/>
            <a:r>
              <a:rPr lang="en-US" b="1" i="1" dirty="0">
                <a:latin typeface="Franklin Gothic Book" panose="020B0503020102020204" pitchFamily="34" charset="0"/>
                <a:cs typeface="Gisha" panose="020B0502040204020203"/>
              </a:rPr>
              <a:t>while</a:t>
            </a:r>
            <a:r>
              <a:rPr lang="en-US" dirty="0">
                <a:latin typeface="Franklin Gothic Book" panose="020B0503020102020204" pitchFamily="34" charset="0"/>
                <a:cs typeface="Gisha" panose="020B0502040204020203"/>
              </a:rPr>
              <a:t>…</a:t>
            </a:r>
          </a:p>
          <a:p>
            <a:pPr algn="ctr"/>
            <a:endParaRPr lang="en-US" dirty="0">
              <a:latin typeface="Franklin Gothic Book" panose="020B0503020102020204" pitchFamily="34" charset="0"/>
              <a:cs typeface="Gisha" panose="020B0502040204020203"/>
            </a:endParaRPr>
          </a:p>
          <a:p>
            <a:r>
              <a:rPr lang="en-US" dirty="0">
                <a:latin typeface="Franklin Gothic Book" panose="020B0503020102020204" pitchFamily="34" charset="0"/>
                <a:cs typeface="Gisha" panose="020B0502040204020203"/>
              </a:rPr>
              <a:t>ensuring an adequate and uninterrupted supply of controlled substances to meet </a:t>
            </a:r>
            <a:r>
              <a:rPr lang="en-US" b="1" i="1" dirty="0">
                <a:latin typeface="Franklin Gothic Book" panose="020B0503020102020204" pitchFamily="34" charset="0"/>
                <a:cs typeface="Gisha" panose="020B0502040204020203"/>
              </a:rPr>
              <a:t>legitimate</a:t>
            </a:r>
            <a:r>
              <a:rPr lang="en-US" dirty="0">
                <a:latin typeface="Franklin Gothic Book" panose="020B0503020102020204" pitchFamily="34" charset="0"/>
                <a:cs typeface="Gisha" panose="020B0502040204020203"/>
              </a:rPr>
              <a:t>  </a:t>
            </a:r>
            <a:r>
              <a:rPr lang="en-US" b="1" u="sng" dirty="0">
                <a:latin typeface="Franklin Gothic Book" panose="020B0503020102020204" pitchFamily="34" charset="0"/>
                <a:cs typeface="Gisha" panose="020B0502040204020203"/>
              </a:rPr>
              <a:t>medical</a:t>
            </a:r>
            <a:r>
              <a:rPr lang="en-US" dirty="0">
                <a:latin typeface="Franklin Gothic Book" panose="020B0503020102020204" pitchFamily="34" charset="0"/>
                <a:cs typeface="Gisha" panose="020B0502040204020203"/>
              </a:rPr>
              <a:t>, </a:t>
            </a:r>
            <a:r>
              <a:rPr lang="en-US" b="1" u="sng" dirty="0">
                <a:latin typeface="Franklin Gothic Book" panose="020B0503020102020204" pitchFamily="34" charset="0"/>
                <a:cs typeface="Gisha" panose="020B0502040204020203"/>
              </a:rPr>
              <a:t>commercial</a:t>
            </a:r>
            <a:r>
              <a:rPr lang="en-US" dirty="0">
                <a:latin typeface="Franklin Gothic Book" panose="020B0503020102020204" pitchFamily="34" charset="0"/>
                <a:cs typeface="Gisha" panose="020B0502040204020203"/>
              </a:rPr>
              <a:t>, and </a:t>
            </a:r>
            <a:r>
              <a:rPr lang="en-US" b="1" u="sng" dirty="0">
                <a:latin typeface="Franklin Gothic Book" panose="020B0503020102020204" pitchFamily="34" charset="0"/>
                <a:cs typeface="Gisha" panose="020B0502040204020203"/>
              </a:rPr>
              <a:t>scientific</a:t>
            </a:r>
            <a:r>
              <a:rPr lang="en-US" dirty="0">
                <a:latin typeface="Franklin Gothic Book" panose="020B0503020102020204" pitchFamily="34" charset="0"/>
                <a:cs typeface="Gisha" panose="020B0502040204020203"/>
              </a:rPr>
              <a:t> needs.</a:t>
            </a:r>
          </a:p>
          <a:p>
            <a:endParaRPr lang="en-US" dirty="0">
              <a:latin typeface="Franklin Gothic Book" panose="020B0503020102020204" pitchFamily="34" charset="0"/>
              <a:cs typeface="Gisha" panose="020B0502040204020203"/>
            </a:endParaRPr>
          </a:p>
        </p:txBody>
      </p:sp>
      <p:sp>
        <p:nvSpPr>
          <p:cNvPr id="3" name="Title 1"/>
          <p:cNvSpPr txBox="1">
            <a:spLocks/>
          </p:cNvSpPr>
          <p:nvPr/>
        </p:nvSpPr>
        <p:spPr>
          <a:xfrm>
            <a:off x="5394960" y="822960"/>
            <a:ext cx="5486400" cy="1005840"/>
          </a:xfrm>
          <a:prstGeom prst="rect">
            <a:avLst/>
          </a:prstGeom>
        </p:spPr>
        <p:txBody>
          <a:bodyPr/>
          <a:lstStyle>
            <a:lvl1pPr algn="l" defTabSz="1211580" rtl="0" eaLnBrk="1" latinLnBrk="0" hangingPunct="1">
              <a:spcBef>
                <a:spcPct val="0"/>
              </a:spcBef>
              <a:buNone/>
              <a:defRPr sz="2600" b="1" kern="1200">
                <a:solidFill>
                  <a:srgbClr val="6D6D6D"/>
                </a:solidFill>
                <a:latin typeface="Gisha" panose="020B0502040204020203" pitchFamily="34" charset="-79"/>
                <a:ea typeface="+mj-ea"/>
                <a:cs typeface="Gisha" panose="020B0502040204020203" pitchFamily="34" charset="-79"/>
              </a:defRPr>
            </a:lvl1pPr>
          </a:lstStyle>
          <a:p>
            <a:r>
              <a:rPr lang="en-US" dirty="0"/>
              <a:t>Mission of the Diversion Control Division</a:t>
            </a:r>
          </a:p>
        </p:txBody>
      </p:sp>
    </p:spTree>
    <p:extLst>
      <p:ext uri="{BB962C8B-B14F-4D97-AF65-F5344CB8AC3E}">
        <p14:creationId xmlns:p14="http://schemas.microsoft.com/office/powerpoint/2010/main" val="2320355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1388" y="916260"/>
            <a:ext cx="4519471" cy="1011996"/>
          </a:xfrm>
        </p:spPr>
        <p:txBody>
          <a:bodyPr/>
          <a:lstStyle/>
          <a:p>
            <a:r>
              <a:rPr lang="en-US" sz="2400" dirty="0">
                <a:solidFill>
                  <a:schemeClr val="tx1"/>
                </a:solidFill>
                <a:latin typeface="Garamond" panose="02020404030301010803" pitchFamily="18" charset="0"/>
                <a:cs typeface="Gisha" panose="020B0502040204020203"/>
              </a:rPr>
              <a:t>Closed System of Distribution</a:t>
            </a:r>
          </a:p>
        </p:txBody>
      </p:sp>
      <p:grpSp>
        <p:nvGrpSpPr>
          <p:cNvPr id="4" name="Group 3"/>
          <p:cNvGrpSpPr>
            <a:grpSpLocks noChangeAspect="1"/>
          </p:cNvGrpSpPr>
          <p:nvPr/>
        </p:nvGrpSpPr>
        <p:grpSpPr bwMode="auto">
          <a:xfrm>
            <a:off x="1637414" y="2366869"/>
            <a:ext cx="9824483" cy="4999054"/>
            <a:chOff x="-63" y="370"/>
            <a:chExt cx="13820" cy="10033"/>
          </a:xfrm>
        </p:grpSpPr>
        <p:grpSp>
          <p:nvGrpSpPr>
            <p:cNvPr id="5" name="Group 4"/>
            <p:cNvGrpSpPr>
              <a:grpSpLocks/>
            </p:cNvGrpSpPr>
            <p:nvPr/>
          </p:nvGrpSpPr>
          <p:grpSpPr bwMode="auto">
            <a:xfrm>
              <a:off x="1861" y="1102"/>
              <a:ext cx="2024" cy="992"/>
              <a:chOff x="1861" y="1102"/>
              <a:chExt cx="2024" cy="992"/>
            </a:xfrm>
          </p:grpSpPr>
          <p:sp>
            <p:nvSpPr>
              <p:cNvPr id="406" name="Freeform 405"/>
              <p:cNvSpPr>
                <a:spLocks/>
              </p:cNvSpPr>
              <p:nvPr/>
            </p:nvSpPr>
            <p:spPr bwMode="auto">
              <a:xfrm>
                <a:off x="1861" y="1102"/>
                <a:ext cx="2024" cy="992"/>
              </a:xfrm>
              <a:custGeom>
                <a:avLst/>
                <a:gdLst>
                  <a:gd name="T0" fmla="*/ 1851 w 2024"/>
                  <a:gd name="T1" fmla="*/ 1 h 992"/>
                  <a:gd name="T2" fmla="*/ 1698 w 2024"/>
                  <a:gd name="T3" fmla="*/ 15 h 992"/>
                  <a:gd name="T4" fmla="*/ 1551 w 2024"/>
                  <a:gd name="T5" fmla="*/ 37 h 992"/>
                  <a:gd name="T6" fmla="*/ 1415 w 2024"/>
                  <a:gd name="T7" fmla="*/ 65 h 992"/>
                  <a:gd name="T8" fmla="*/ 1292 w 2024"/>
                  <a:gd name="T9" fmla="*/ 95 h 992"/>
                  <a:gd name="T10" fmla="*/ 1187 w 2024"/>
                  <a:gd name="T11" fmla="*/ 126 h 992"/>
                  <a:gd name="T12" fmla="*/ 1103 w 2024"/>
                  <a:gd name="T13" fmla="*/ 153 h 992"/>
                  <a:gd name="T14" fmla="*/ 974 w 2024"/>
                  <a:gd name="T15" fmla="*/ 196 h 992"/>
                  <a:gd name="T16" fmla="*/ 925 w 2024"/>
                  <a:gd name="T17" fmla="*/ 215 h 992"/>
                  <a:gd name="T18" fmla="*/ 881 w 2024"/>
                  <a:gd name="T19" fmla="*/ 236 h 992"/>
                  <a:gd name="T20" fmla="*/ 846 w 2024"/>
                  <a:gd name="T21" fmla="*/ 256 h 992"/>
                  <a:gd name="T22" fmla="*/ 823 w 2024"/>
                  <a:gd name="T23" fmla="*/ 276 h 992"/>
                  <a:gd name="T24" fmla="*/ 804 w 2024"/>
                  <a:gd name="T25" fmla="*/ 311 h 992"/>
                  <a:gd name="T26" fmla="*/ 774 w 2024"/>
                  <a:gd name="T27" fmla="*/ 344 h 992"/>
                  <a:gd name="T28" fmla="*/ 733 w 2024"/>
                  <a:gd name="T29" fmla="*/ 377 h 992"/>
                  <a:gd name="T30" fmla="*/ 686 w 2024"/>
                  <a:gd name="T31" fmla="*/ 403 h 992"/>
                  <a:gd name="T32" fmla="*/ 638 w 2024"/>
                  <a:gd name="T33" fmla="*/ 424 h 992"/>
                  <a:gd name="T34" fmla="*/ 557 w 2024"/>
                  <a:gd name="T35" fmla="*/ 463 h 992"/>
                  <a:gd name="T36" fmla="*/ 452 w 2024"/>
                  <a:gd name="T37" fmla="*/ 512 h 992"/>
                  <a:gd name="T38" fmla="*/ 277 w 2024"/>
                  <a:gd name="T39" fmla="*/ 596 h 992"/>
                  <a:gd name="T40" fmla="*/ 167 w 2024"/>
                  <a:gd name="T41" fmla="*/ 650 h 992"/>
                  <a:gd name="T42" fmla="*/ 75 w 2024"/>
                  <a:gd name="T43" fmla="*/ 693 h 992"/>
                  <a:gd name="T44" fmla="*/ 14 w 2024"/>
                  <a:gd name="T45" fmla="*/ 721 h 992"/>
                  <a:gd name="T46" fmla="*/ 0 w 2024"/>
                  <a:gd name="T47" fmla="*/ 733 h 992"/>
                  <a:gd name="T48" fmla="*/ 7 w 2024"/>
                  <a:gd name="T49" fmla="*/ 743 h 992"/>
                  <a:gd name="T50" fmla="*/ 18 w 2024"/>
                  <a:gd name="T51" fmla="*/ 771 h 992"/>
                  <a:gd name="T52" fmla="*/ 27 w 2024"/>
                  <a:gd name="T53" fmla="*/ 827 h 992"/>
                  <a:gd name="T54" fmla="*/ 38 w 2024"/>
                  <a:gd name="T55" fmla="*/ 922 h 992"/>
                  <a:gd name="T56" fmla="*/ 54 w 2024"/>
                  <a:gd name="T57" fmla="*/ 978 h 992"/>
                  <a:gd name="T58" fmla="*/ 70 w 2024"/>
                  <a:gd name="T59" fmla="*/ 990 h 992"/>
                  <a:gd name="T60" fmla="*/ 144 w 2024"/>
                  <a:gd name="T61" fmla="*/ 980 h 992"/>
                  <a:gd name="T62" fmla="*/ 189 w 2024"/>
                  <a:gd name="T63" fmla="*/ 967 h 992"/>
                  <a:gd name="T64" fmla="*/ 223 w 2024"/>
                  <a:gd name="T65" fmla="*/ 947 h 992"/>
                  <a:gd name="T66" fmla="*/ 493 w 2024"/>
                  <a:gd name="T67" fmla="*/ 945 h 992"/>
                  <a:gd name="T68" fmla="*/ 1155 w 2024"/>
                  <a:gd name="T69" fmla="*/ 943 h 992"/>
                  <a:gd name="T70" fmla="*/ 1766 w 2024"/>
                  <a:gd name="T71" fmla="*/ 887 h 992"/>
                  <a:gd name="T72" fmla="*/ 1792 w 2024"/>
                  <a:gd name="T73" fmla="*/ 680 h 992"/>
                  <a:gd name="T74" fmla="*/ 1848 w 2024"/>
                  <a:gd name="T75" fmla="*/ 513 h 992"/>
                  <a:gd name="T76" fmla="*/ 1907 w 2024"/>
                  <a:gd name="T77" fmla="*/ 389 h 992"/>
                  <a:gd name="T78" fmla="*/ 1948 w 2024"/>
                  <a:gd name="T79" fmla="*/ 311 h 992"/>
                  <a:gd name="T80" fmla="*/ 1972 w 2024"/>
                  <a:gd name="T81" fmla="*/ 263 h 992"/>
                  <a:gd name="T82" fmla="*/ 1998 w 2024"/>
                  <a:gd name="T83" fmla="*/ 225 h 992"/>
                  <a:gd name="T84" fmla="*/ 2019 w 2024"/>
                  <a:gd name="T85" fmla="*/ 194 h 992"/>
                  <a:gd name="T86" fmla="*/ 2023 w 2024"/>
                  <a:gd name="T87" fmla="*/ 145 h 992"/>
                  <a:gd name="T88" fmla="*/ 2006 w 2024"/>
                  <a:gd name="T89" fmla="*/ 98 h 992"/>
                  <a:gd name="T90" fmla="*/ 1975 w 2024"/>
                  <a:gd name="T91" fmla="*/ 43 h 992"/>
                  <a:gd name="T92" fmla="*/ 1929 w 2024"/>
                  <a:gd name="T93"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24" h="992">
                    <a:moveTo>
                      <a:pt x="1929" y="0"/>
                    </a:moveTo>
                    <a:lnTo>
                      <a:pt x="1851" y="1"/>
                    </a:lnTo>
                    <a:lnTo>
                      <a:pt x="1773" y="7"/>
                    </a:lnTo>
                    <a:lnTo>
                      <a:pt x="1698" y="15"/>
                    </a:lnTo>
                    <a:lnTo>
                      <a:pt x="1623" y="25"/>
                    </a:lnTo>
                    <a:lnTo>
                      <a:pt x="1551" y="37"/>
                    </a:lnTo>
                    <a:lnTo>
                      <a:pt x="1481" y="50"/>
                    </a:lnTo>
                    <a:lnTo>
                      <a:pt x="1415" y="65"/>
                    </a:lnTo>
                    <a:lnTo>
                      <a:pt x="1351" y="80"/>
                    </a:lnTo>
                    <a:lnTo>
                      <a:pt x="1292" y="95"/>
                    </a:lnTo>
                    <a:lnTo>
                      <a:pt x="1237" y="111"/>
                    </a:lnTo>
                    <a:lnTo>
                      <a:pt x="1187" y="126"/>
                    </a:lnTo>
                    <a:lnTo>
                      <a:pt x="1142" y="140"/>
                    </a:lnTo>
                    <a:lnTo>
                      <a:pt x="1103" y="153"/>
                    </a:lnTo>
                    <a:lnTo>
                      <a:pt x="1070" y="163"/>
                    </a:lnTo>
                    <a:lnTo>
                      <a:pt x="974" y="196"/>
                    </a:lnTo>
                    <a:lnTo>
                      <a:pt x="948" y="206"/>
                    </a:lnTo>
                    <a:lnTo>
                      <a:pt x="925" y="215"/>
                    </a:lnTo>
                    <a:lnTo>
                      <a:pt x="902" y="225"/>
                    </a:lnTo>
                    <a:lnTo>
                      <a:pt x="881" y="236"/>
                    </a:lnTo>
                    <a:lnTo>
                      <a:pt x="862" y="246"/>
                    </a:lnTo>
                    <a:lnTo>
                      <a:pt x="846" y="256"/>
                    </a:lnTo>
                    <a:lnTo>
                      <a:pt x="829" y="270"/>
                    </a:lnTo>
                    <a:lnTo>
                      <a:pt x="823" y="276"/>
                    </a:lnTo>
                    <a:lnTo>
                      <a:pt x="814" y="296"/>
                    </a:lnTo>
                    <a:lnTo>
                      <a:pt x="804" y="311"/>
                    </a:lnTo>
                    <a:lnTo>
                      <a:pt x="790" y="328"/>
                    </a:lnTo>
                    <a:lnTo>
                      <a:pt x="774" y="344"/>
                    </a:lnTo>
                    <a:lnTo>
                      <a:pt x="755" y="361"/>
                    </a:lnTo>
                    <a:lnTo>
                      <a:pt x="733" y="377"/>
                    </a:lnTo>
                    <a:lnTo>
                      <a:pt x="710" y="391"/>
                    </a:lnTo>
                    <a:lnTo>
                      <a:pt x="686" y="403"/>
                    </a:lnTo>
                    <a:lnTo>
                      <a:pt x="667" y="411"/>
                    </a:lnTo>
                    <a:lnTo>
                      <a:pt x="638" y="424"/>
                    </a:lnTo>
                    <a:lnTo>
                      <a:pt x="602" y="442"/>
                    </a:lnTo>
                    <a:lnTo>
                      <a:pt x="557" y="463"/>
                    </a:lnTo>
                    <a:lnTo>
                      <a:pt x="506" y="487"/>
                    </a:lnTo>
                    <a:lnTo>
                      <a:pt x="452" y="512"/>
                    </a:lnTo>
                    <a:lnTo>
                      <a:pt x="394" y="541"/>
                    </a:lnTo>
                    <a:lnTo>
                      <a:pt x="277" y="596"/>
                    </a:lnTo>
                    <a:lnTo>
                      <a:pt x="220" y="623"/>
                    </a:lnTo>
                    <a:lnTo>
                      <a:pt x="167" y="650"/>
                    </a:lnTo>
                    <a:lnTo>
                      <a:pt x="118" y="672"/>
                    </a:lnTo>
                    <a:lnTo>
                      <a:pt x="75" y="693"/>
                    </a:lnTo>
                    <a:lnTo>
                      <a:pt x="40" y="709"/>
                    </a:lnTo>
                    <a:lnTo>
                      <a:pt x="14" y="721"/>
                    </a:lnTo>
                    <a:lnTo>
                      <a:pt x="0" y="728"/>
                    </a:lnTo>
                    <a:lnTo>
                      <a:pt x="0" y="733"/>
                    </a:lnTo>
                    <a:lnTo>
                      <a:pt x="2" y="737"/>
                    </a:lnTo>
                    <a:lnTo>
                      <a:pt x="7" y="743"/>
                    </a:lnTo>
                    <a:lnTo>
                      <a:pt x="10" y="750"/>
                    </a:lnTo>
                    <a:lnTo>
                      <a:pt x="18" y="771"/>
                    </a:lnTo>
                    <a:lnTo>
                      <a:pt x="23" y="797"/>
                    </a:lnTo>
                    <a:lnTo>
                      <a:pt x="27" y="827"/>
                    </a:lnTo>
                    <a:lnTo>
                      <a:pt x="30" y="858"/>
                    </a:lnTo>
                    <a:lnTo>
                      <a:pt x="38" y="922"/>
                    </a:lnTo>
                    <a:lnTo>
                      <a:pt x="44" y="952"/>
                    </a:lnTo>
                    <a:lnTo>
                      <a:pt x="54" y="978"/>
                    </a:lnTo>
                    <a:lnTo>
                      <a:pt x="49" y="991"/>
                    </a:lnTo>
                    <a:lnTo>
                      <a:pt x="70" y="990"/>
                    </a:lnTo>
                    <a:lnTo>
                      <a:pt x="119" y="985"/>
                    </a:lnTo>
                    <a:lnTo>
                      <a:pt x="144" y="980"/>
                    </a:lnTo>
                    <a:lnTo>
                      <a:pt x="167" y="974"/>
                    </a:lnTo>
                    <a:lnTo>
                      <a:pt x="189" y="967"/>
                    </a:lnTo>
                    <a:lnTo>
                      <a:pt x="207" y="958"/>
                    </a:lnTo>
                    <a:lnTo>
                      <a:pt x="223" y="947"/>
                    </a:lnTo>
                    <a:lnTo>
                      <a:pt x="491" y="947"/>
                    </a:lnTo>
                    <a:lnTo>
                      <a:pt x="493" y="945"/>
                    </a:lnTo>
                    <a:lnTo>
                      <a:pt x="1154" y="945"/>
                    </a:lnTo>
                    <a:lnTo>
                      <a:pt x="1155" y="943"/>
                    </a:lnTo>
                    <a:lnTo>
                      <a:pt x="1766" y="943"/>
                    </a:lnTo>
                    <a:lnTo>
                      <a:pt x="1766" y="887"/>
                    </a:lnTo>
                    <a:lnTo>
                      <a:pt x="1775" y="779"/>
                    </a:lnTo>
                    <a:lnTo>
                      <a:pt x="1792" y="680"/>
                    </a:lnTo>
                    <a:lnTo>
                      <a:pt x="1818" y="591"/>
                    </a:lnTo>
                    <a:lnTo>
                      <a:pt x="1848" y="513"/>
                    </a:lnTo>
                    <a:lnTo>
                      <a:pt x="1879" y="446"/>
                    </a:lnTo>
                    <a:lnTo>
                      <a:pt x="1907" y="389"/>
                    </a:lnTo>
                    <a:lnTo>
                      <a:pt x="1932" y="344"/>
                    </a:lnTo>
                    <a:lnTo>
                      <a:pt x="1948" y="311"/>
                    </a:lnTo>
                    <a:lnTo>
                      <a:pt x="1959" y="286"/>
                    </a:lnTo>
                    <a:lnTo>
                      <a:pt x="1972" y="263"/>
                    </a:lnTo>
                    <a:lnTo>
                      <a:pt x="1987" y="243"/>
                    </a:lnTo>
                    <a:lnTo>
                      <a:pt x="1998" y="225"/>
                    </a:lnTo>
                    <a:lnTo>
                      <a:pt x="2010" y="209"/>
                    </a:lnTo>
                    <a:lnTo>
                      <a:pt x="2019" y="194"/>
                    </a:lnTo>
                    <a:lnTo>
                      <a:pt x="2023" y="185"/>
                    </a:lnTo>
                    <a:lnTo>
                      <a:pt x="2023" y="145"/>
                    </a:lnTo>
                    <a:lnTo>
                      <a:pt x="2016" y="125"/>
                    </a:lnTo>
                    <a:lnTo>
                      <a:pt x="2006" y="98"/>
                    </a:lnTo>
                    <a:lnTo>
                      <a:pt x="1993" y="70"/>
                    </a:lnTo>
                    <a:lnTo>
                      <a:pt x="1975" y="43"/>
                    </a:lnTo>
                    <a:lnTo>
                      <a:pt x="1955" y="18"/>
                    </a:lnTo>
                    <a:lnTo>
                      <a:pt x="19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07" name="Freeform 406"/>
              <p:cNvSpPr>
                <a:spLocks/>
              </p:cNvSpPr>
              <p:nvPr/>
            </p:nvSpPr>
            <p:spPr bwMode="auto">
              <a:xfrm>
                <a:off x="1861" y="1102"/>
                <a:ext cx="2024" cy="992"/>
              </a:xfrm>
              <a:custGeom>
                <a:avLst/>
                <a:gdLst>
                  <a:gd name="T0" fmla="*/ 1152 w 2024"/>
                  <a:gd name="T1" fmla="*/ 949 h 992"/>
                  <a:gd name="T2" fmla="*/ 813 w 2024"/>
                  <a:gd name="T3" fmla="*/ 949 h 992"/>
                  <a:gd name="T4" fmla="*/ 829 w 2024"/>
                  <a:gd name="T5" fmla="*/ 961 h 992"/>
                  <a:gd name="T6" fmla="*/ 850 w 2024"/>
                  <a:gd name="T7" fmla="*/ 971 h 992"/>
                  <a:gd name="T8" fmla="*/ 879 w 2024"/>
                  <a:gd name="T9" fmla="*/ 978 h 992"/>
                  <a:gd name="T10" fmla="*/ 909 w 2024"/>
                  <a:gd name="T11" fmla="*/ 984 h 992"/>
                  <a:gd name="T12" fmla="*/ 973 w 2024"/>
                  <a:gd name="T13" fmla="*/ 990 h 992"/>
                  <a:gd name="T14" fmla="*/ 1000 w 2024"/>
                  <a:gd name="T15" fmla="*/ 990 h 992"/>
                  <a:gd name="T16" fmla="*/ 1029 w 2024"/>
                  <a:gd name="T17" fmla="*/ 990 h 992"/>
                  <a:gd name="T18" fmla="*/ 1042 w 2024"/>
                  <a:gd name="T19" fmla="*/ 990 h 992"/>
                  <a:gd name="T20" fmla="*/ 1061 w 2024"/>
                  <a:gd name="T21" fmla="*/ 988 h 992"/>
                  <a:gd name="T22" fmla="*/ 1084 w 2024"/>
                  <a:gd name="T23" fmla="*/ 984 h 992"/>
                  <a:gd name="T24" fmla="*/ 1107 w 2024"/>
                  <a:gd name="T25" fmla="*/ 977 h 992"/>
                  <a:gd name="T26" fmla="*/ 1129 w 2024"/>
                  <a:gd name="T27" fmla="*/ 970 h 992"/>
                  <a:gd name="T28" fmla="*/ 1146 w 2024"/>
                  <a:gd name="T29" fmla="*/ 958 h 992"/>
                  <a:gd name="T30" fmla="*/ 1152 w 2024"/>
                  <a:gd name="T31" fmla="*/ 94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4" h="992">
                    <a:moveTo>
                      <a:pt x="1152" y="949"/>
                    </a:moveTo>
                    <a:lnTo>
                      <a:pt x="813" y="949"/>
                    </a:lnTo>
                    <a:lnTo>
                      <a:pt x="829" y="961"/>
                    </a:lnTo>
                    <a:lnTo>
                      <a:pt x="850" y="971"/>
                    </a:lnTo>
                    <a:lnTo>
                      <a:pt x="879" y="978"/>
                    </a:lnTo>
                    <a:lnTo>
                      <a:pt x="909" y="984"/>
                    </a:lnTo>
                    <a:lnTo>
                      <a:pt x="973" y="990"/>
                    </a:lnTo>
                    <a:lnTo>
                      <a:pt x="1000" y="990"/>
                    </a:lnTo>
                    <a:lnTo>
                      <a:pt x="1029" y="990"/>
                    </a:lnTo>
                    <a:lnTo>
                      <a:pt x="1042" y="990"/>
                    </a:lnTo>
                    <a:lnTo>
                      <a:pt x="1061" y="988"/>
                    </a:lnTo>
                    <a:lnTo>
                      <a:pt x="1084" y="984"/>
                    </a:lnTo>
                    <a:lnTo>
                      <a:pt x="1107" y="977"/>
                    </a:lnTo>
                    <a:lnTo>
                      <a:pt x="1129" y="970"/>
                    </a:lnTo>
                    <a:lnTo>
                      <a:pt x="1146" y="958"/>
                    </a:lnTo>
                    <a:lnTo>
                      <a:pt x="1152" y="9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08" name="Freeform 407"/>
              <p:cNvSpPr>
                <a:spLocks/>
              </p:cNvSpPr>
              <p:nvPr/>
            </p:nvSpPr>
            <p:spPr bwMode="auto">
              <a:xfrm>
                <a:off x="1861" y="1102"/>
                <a:ext cx="2024" cy="992"/>
              </a:xfrm>
              <a:custGeom>
                <a:avLst/>
                <a:gdLst>
                  <a:gd name="T0" fmla="*/ 1766 w 2024"/>
                  <a:gd name="T1" fmla="*/ 943 h 992"/>
                  <a:gd name="T2" fmla="*/ 1155 w 2024"/>
                  <a:gd name="T3" fmla="*/ 943 h 992"/>
                  <a:gd name="T4" fmla="*/ 1171 w 2024"/>
                  <a:gd name="T5" fmla="*/ 956 h 992"/>
                  <a:gd name="T6" fmla="*/ 1193 w 2024"/>
                  <a:gd name="T7" fmla="*/ 966 h 992"/>
                  <a:gd name="T8" fmla="*/ 1221 w 2024"/>
                  <a:gd name="T9" fmla="*/ 974 h 992"/>
                  <a:gd name="T10" fmla="*/ 1252 w 2024"/>
                  <a:gd name="T11" fmla="*/ 980 h 992"/>
                  <a:gd name="T12" fmla="*/ 1284 w 2024"/>
                  <a:gd name="T13" fmla="*/ 985 h 992"/>
                  <a:gd name="T14" fmla="*/ 1315 w 2024"/>
                  <a:gd name="T15" fmla="*/ 989 h 992"/>
                  <a:gd name="T16" fmla="*/ 1366 w 2024"/>
                  <a:gd name="T17" fmla="*/ 990 h 992"/>
                  <a:gd name="T18" fmla="*/ 1385 w 2024"/>
                  <a:gd name="T19" fmla="*/ 990 h 992"/>
                  <a:gd name="T20" fmla="*/ 1426 w 2024"/>
                  <a:gd name="T21" fmla="*/ 987 h 992"/>
                  <a:gd name="T22" fmla="*/ 1448 w 2024"/>
                  <a:gd name="T23" fmla="*/ 983 h 992"/>
                  <a:gd name="T24" fmla="*/ 1470 w 2024"/>
                  <a:gd name="T25" fmla="*/ 977 h 992"/>
                  <a:gd name="T26" fmla="*/ 1490 w 2024"/>
                  <a:gd name="T27" fmla="*/ 970 h 992"/>
                  <a:gd name="T28" fmla="*/ 1509 w 2024"/>
                  <a:gd name="T29" fmla="*/ 959 h 992"/>
                  <a:gd name="T30" fmla="*/ 1526 w 2024"/>
                  <a:gd name="T31" fmla="*/ 947 h 992"/>
                  <a:gd name="T32" fmla="*/ 1762 w 2024"/>
                  <a:gd name="T33" fmla="*/ 947 h 992"/>
                  <a:gd name="T34" fmla="*/ 1766 w 2024"/>
                  <a:gd name="T35" fmla="*/ 944 h 992"/>
                  <a:gd name="T36" fmla="*/ 1766 w 2024"/>
                  <a:gd name="T37" fmla="*/ 943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24" h="992">
                    <a:moveTo>
                      <a:pt x="1766" y="943"/>
                    </a:moveTo>
                    <a:lnTo>
                      <a:pt x="1155" y="943"/>
                    </a:lnTo>
                    <a:lnTo>
                      <a:pt x="1171" y="956"/>
                    </a:lnTo>
                    <a:lnTo>
                      <a:pt x="1193" y="966"/>
                    </a:lnTo>
                    <a:lnTo>
                      <a:pt x="1221" y="974"/>
                    </a:lnTo>
                    <a:lnTo>
                      <a:pt x="1252" y="980"/>
                    </a:lnTo>
                    <a:lnTo>
                      <a:pt x="1284" y="985"/>
                    </a:lnTo>
                    <a:lnTo>
                      <a:pt x="1315" y="989"/>
                    </a:lnTo>
                    <a:lnTo>
                      <a:pt x="1366" y="990"/>
                    </a:lnTo>
                    <a:lnTo>
                      <a:pt x="1385" y="990"/>
                    </a:lnTo>
                    <a:lnTo>
                      <a:pt x="1426" y="987"/>
                    </a:lnTo>
                    <a:lnTo>
                      <a:pt x="1448" y="983"/>
                    </a:lnTo>
                    <a:lnTo>
                      <a:pt x="1470" y="977"/>
                    </a:lnTo>
                    <a:lnTo>
                      <a:pt x="1490" y="970"/>
                    </a:lnTo>
                    <a:lnTo>
                      <a:pt x="1509" y="959"/>
                    </a:lnTo>
                    <a:lnTo>
                      <a:pt x="1526" y="947"/>
                    </a:lnTo>
                    <a:lnTo>
                      <a:pt x="1762" y="947"/>
                    </a:lnTo>
                    <a:lnTo>
                      <a:pt x="1766" y="944"/>
                    </a:lnTo>
                    <a:lnTo>
                      <a:pt x="1766" y="9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09" name="Freeform 408"/>
              <p:cNvSpPr>
                <a:spLocks/>
              </p:cNvSpPr>
              <p:nvPr/>
            </p:nvSpPr>
            <p:spPr bwMode="auto">
              <a:xfrm>
                <a:off x="1861" y="1102"/>
                <a:ext cx="2024" cy="992"/>
              </a:xfrm>
              <a:custGeom>
                <a:avLst/>
                <a:gdLst>
                  <a:gd name="T0" fmla="*/ 1154 w 2024"/>
                  <a:gd name="T1" fmla="*/ 945 h 992"/>
                  <a:gd name="T2" fmla="*/ 493 w 2024"/>
                  <a:gd name="T3" fmla="*/ 945 h 992"/>
                  <a:gd name="T4" fmla="*/ 508 w 2024"/>
                  <a:gd name="T5" fmla="*/ 958 h 992"/>
                  <a:gd name="T6" fmla="*/ 528 w 2024"/>
                  <a:gd name="T7" fmla="*/ 967 h 992"/>
                  <a:gd name="T8" fmla="*/ 551 w 2024"/>
                  <a:gd name="T9" fmla="*/ 974 h 992"/>
                  <a:gd name="T10" fmla="*/ 579 w 2024"/>
                  <a:gd name="T11" fmla="*/ 980 h 992"/>
                  <a:gd name="T12" fmla="*/ 632 w 2024"/>
                  <a:gd name="T13" fmla="*/ 986 h 992"/>
                  <a:gd name="T14" fmla="*/ 658 w 2024"/>
                  <a:gd name="T15" fmla="*/ 987 h 992"/>
                  <a:gd name="T16" fmla="*/ 697 w 2024"/>
                  <a:gd name="T17" fmla="*/ 987 h 992"/>
                  <a:gd name="T18" fmla="*/ 716 w 2024"/>
                  <a:gd name="T19" fmla="*/ 986 h 992"/>
                  <a:gd name="T20" fmla="*/ 732 w 2024"/>
                  <a:gd name="T21" fmla="*/ 985 h 992"/>
                  <a:gd name="T22" fmla="*/ 749 w 2024"/>
                  <a:gd name="T23" fmla="*/ 982 h 992"/>
                  <a:gd name="T24" fmla="*/ 765 w 2024"/>
                  <a:gd name="T25" fmla="*/ 977 h 992"/>
                  <a:gd name="T26" fmla="*/ 781 w 2024"/>
                  <a:gd name="T27" fmla="*/ 971 h 992"/>
                  <a:gd name="T28" fmla="*/ 797 w 2024"/>
                  <a:gd name="T29" fmla="*/ 961 h 992"/>
                  <a:gd name="T30" fmla="*/ 813 w 2024"/>
                  <a:gd name="T31" fmla="*/ 949 h 992"/>
                  <a:gd name="T32" fmla="*/ 1152 w 2024"/>
                  <a:gd name="T33" fmla="*/ 949 h 992"/>
                  <a:gd name="T34" fmla="*/ 1154 w 2024"/>
                  <a:gd name="T35" fmla="*/ 945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24" h="992">
                    <a:moveTo>
                      <a:pt x="1154" y="945"/>
                    </a:moveTo>
                    <a:lnTo>
                      <a:pt x="493" y="945"/>
                    </a:lnTo>
                    <a:lnTo>
                      <a:pt x="508" y="958"/>
                    </a:lnTo>
                    <a:lnTo>
                      <a:pt x="528" y="967"/>
                    </a:lnTo>
                    <a:lnTo>
                      <a:pt x="551" y="974"/>
                    </a:lnTo>
                    <a:lnTo>
                      <a:pt x="579" y="980"/>
                    </a:lnTo>
                    <a:lnTo>
                      <a:pt x="632" y="986"/>
                    </a:lnTo>
                    <a:lnTo>
                      <a:pt x="658" y="987"/>
                    </a:lnTo>
                    <a:lnTo>
                      <a:pt x="697" y="987"/>
                    </a:lnTo>
                    <a:lnTo>
                      <a:pt x="716" y="986"/>
                    </a:lnTo>
                    <a:lnTo>
                      <a:pt x="732" y="985"/>
                    </a:lnTo>
                    <a:lnTo>
                      <a:pt x="749" y="982"/>
                    </a:lnTo>
                    <a:lnTo>
                      <a:pt x="765" y="977"/>
                    </a:lnTo>
                    <a:lnTo>
                      <a:pt x="781" y="971"/>
                    </a:lnTo>
                    <a:lnTo>
                      <a:pt x="797" y="961"/>
                    </a:lnTo>
                    <a:lnTo>
                      <a:pt x="813" y="949"/>
                    </a:lnTo>
                    <a:lnTo>
                      <a:pt x="1152" y="949"/>
                    </a:lnTo>
                    <a:lnTo>
                      <a:pt x="1154" y="9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10" name="Freeform 409"/>
              <p:cNvSpPr>
                <a:spLocks/>
              </p:cNvSpPr>
              <p:nvPr/>
            </p:nvSpPr>
            <p:spPr bwMode="auto">
              <a:xfrm>
                <a:off x="1861" y="1102"/>
                <a:ext cx="2024" cy="992"/>
              </a:xfrm>
              <a:custGeom>
                <a:avLst/>
                <a:gdLst>
                  <a:gd name="T0" fmla="*/ 491 w 2024"/>
                  <a:gd name="T1" fmla="*/ 947 h 992"/>
                  <a:gd name="T2" fmla="*/ 223 w 2024"/>
                  <a:gd name="T3" fmla="*/ 947 h 992"/>
                  <a:gd name="T4" fmla="*/ 236 w 2024"/>
                  <a:gd name="T5" fmla="*/ 959 h 992"/>
                  <a:gd name="T6" fmla="*/ 252 w 2024"/>
                  <a:gd name="T7" fmla="*/ 968 h 992"/>
                  <a:gd name="T8" fmla="*/ 270 w 2024"/>
                  <a:gd name="T9" fmla="*/ 974 h 992"/>
                  <a:gd name="T10" fmla="*/ 290 w 2024"/>
                  <a:gd name="T11" fmla="*/ 976 h 992"/>
                  <a:gd name="T12" fmla="*/ 310 w 2024"/>
                  <a:gd name="T13" fmla="*/ 978 h 992"/>
                  <a:gd name="T14" fmla="*/ 407 w 2024"/>
                  <a:gd name="T15" fmla="*/ 978 h 992"/>
                  <a:gd name="T16" fmla="*/ 421 w 2024"/>
                  <a:gd name="T17" fmla="*/ 977 h 992"/>
                  <a:gd name="T18" fmla="*/ 436 w 2024"/>
                  <a:gd name="T19" fmla="*/ 975 h 992"/>
                  <a:gd name="T20" fmla="*/ 449 w 2024"/>
                  <a:gd name="T21" fmla="*/ 972 h 992"/>
                  <a:gd name="T22" fmla="*/ 463 w 2024"/>
                  <a:gd name="T23" fmla="*/ 966 h 992"/>
                  <a:gd name="T24" fmla="*/ 478 w 2024"/>
                  <a:gd name="T25" fmla="*/ 958 h 992"/>
                  <a:gd name="T26" fmla="*/ 491 w 2024"/>
                  <a:gd name="T27" fmla="*/ 947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24" h="992">
                    <a:moveTo>
                      <a:pt x="491" y="947"/>
                    </a:moveTo>
                    <a:lnTo>
                      <a:pt x="223" y="947"/>
                    </a:lnTo>
                    <a:lnTo>
                      <a:pt x="236" y="959"/>
                    </a:lnTo>
                    <a:lnTo>
                      <a:pt x="252" y="968"/>
                    </a:lnTo>
                    <a:lnTo>
                      <a:pt x="270" y="974"/>
                    </a:lnTo>
                    <a:lnTo>
                      <a:pt x="290" y="976"/>
                    </a:lnTo>
                    <a:lnTo>
                      <a:pt x="310" y="978"/>
                    </a:lnTo>
                    <a:lnTo>
                      <a:pt x="407" y="978"/>
                    </a:lnTo>
                    <a:lnTo>
                      <a:pt x="421" y="977"/>
                    </a:lnTo>
                    <a:lnTo>
                      <a:pt x="436" y="975"/>
                    </a:lnTo>
                    <a:lnTo>
                      <a:pt x="449" y="972"/>
                    </a:lnTo>
                    <a:lnTo>
                      <a:pt x="463" y="966"/>
                    </a:lnTo>
                    <a:lnTo>
                      <a:pt x="478" y="958"/>
                    </a:lnTo>
                    <a:lnTo>
                      <a:pt x="491" y="9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11" name="Freeform 410"/>
              <p:cNvSpPr>
                <a:spLocks/>
              </p:cNvSpPr>
              <p:nvPr/>
            </p:nvSpPr>
            <p:spPr bwMode="auto">
              <a:xfrm>
                <a:off x="1861" y="1102"/>
                <a:ext cx="2024" cy="992"/>
              </a:xfrm>
              <a:custGeom>
                <a:avLst/>
                <a:gdLst>
                  <a:gd name="T0" fmla="*/ 1762 w 2024"/>
                  <a:gd name="T1" fmla="*/ 947 h 992"/>
                  <a:gd name="T2" fmla="*/ 1526 w 2024"/>
                  <a:gd name="T3" fmla="*/ 947 h 992"/>
                  <a:gd name="T4" fmla="*/ 1533 w 2024"/>
                  <a:gd name="T5" fmla="*/ 954 h 992"/>
                  <a:gd name="T6" fmla="*/ 1543 w 2024"/>
                  <a:gd name="T7" fmla="*/ 959 h 992"/>
                  <a:gd name="T8" fmla="*/ 1555 w 2024"/>
                  <a:gd name="T9" fmla="*/ 964 h 992"/>
                  <a:gd name="T10" fmla="*/ 1568 w 2024"/>
                  <a:gd name="T11" fmla="*/ 968 h 992"/>
                  <a:gd name="T12" fmla="*/ 1584 w 2024"/>
                  <a:gd name="T13" fmla="*/ 972 h 992"/>
                  <a:gd name="T14" fmla="*/ 1619 w 2024"/>
                  <a:gd name="T15" fmla="*/ 975 h 992"/>
                  <a:gd name="T16" fmla="*/ 1655 w 2024"/>
                  <a:gd name="T17" fmla="*/ 975 h 992"/>
                  <a:gd name="T18" fmla="*/ 1692 w 2024"/>
                  <a:gd name="T19" fmla="*/ 972 h 992"/>
                  <a:gd name="T20" fmla="*/ 1710 w 2024"/>
                  <a:gd name="T21" fmla="*/ 968 h 992"/>
                  <a:gd name="T22" fmla="*/ 1725 w 2024"/>
                  <a:gd name="T23" fmla="*/ 964 h 992"/>
                  <a:gd name="T24" fmla="*/ 1741 w 2024"/>
                  <a:gd name="T25" fmla="*/ 958 h 992"/>
                  <a:gd name="T26" fmla="*/ 1754 w 2024"/>
                  <a:gd name="T27" fmla="*/ 952 h 992"/>
                  <a:gd name="T28" fmla="*/ 1762 w 2024"/>
                  <a:gd name="T29" fmla="*/ 947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4" h="992">
                    <a:moveTo>
                      <a:pt x="1762" y="947"/>
                    </a:moveTo>
                    <a:lnTo>
                      <a:pt x="1526" y="947"/>
                    </a:lnTo>
                    <a:lnTo>
                      <a:pt x="1533" y="954"/>
                    </a:lnTo>
                    <a:lnTo>
                      <a:pt x="1543" y="959"/>
                    </a:lnTo>
                    <a:lnTo>
                      <a:pt x="1555" y="964"/>
                    </a:lnTo>
                    <a:lnTo>
                      <a:pt x="1568" y="968"/>
                    </a:lnTo>
                    <a:lnTo>
                      <a:pt x="1584" y="972"/>
                    </a:lnTo>
                    <a:lnTo>
                      <a:pt x="1619" y="975"/>
                    </a:lnTo>
                    <a:lnTo>
                      <a:pt x="1655" y="975"/>
                    </a:lnTo>
                    <a:lnTo>
                      <a:pt x="1692" y="972"/>
                    </a:lnTo>
                    <a:lnTo>
                      <a:pt x="1710" y="968"/>
                    </a:lnTo>
                    <a:lnTo>
                      <a:pt x="1725" y="964"/>
                    </a:lnTo>
                    <a:lnTo>
                      <a:pt x="1741" y="958"/>
                    </a:lnTo>
                    <a:lnTo>
                      <a:pt x="1754" y="952"/>
                    </a:lnTo>
                    <a:lnTo>
                      <a:pt x="1762" y="9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6" name="Freeform 5"/>
            <p:cNvSpPr>
              <a:spLocks/>
            </p:cNvSpPr>
            <p:nvPr/>
          </p:nvSpPr>
          <p:spPr bwMode="auto">
            <a:xfrm>
              <a:off x="1910" y="2028"/>
              <a:ext cx="1728" cy="72"/>
            </a:xfrm>
            <a:custGeom>
              <a:avLst/>
              <a:gdLst>
                <a:gd name="T0" fmla="*/ 1710 w 1728"/>
                <a:gd name="T1" fmla="*/ 15 h 72"/>
                <a:gd name="T2" fmla="*/ 1673 w 1728"/>
                <a:gd name="T3" fmla="*/ 32 h 72"/>
                <a:gd name="T4" fmla="*/ 1606 w 1728"/>
                <a:gd name="T5" fmla="*/ 44 h 72"/>
                <a:gd name="T6" fmla="*/ 1554 w 1728"/>
                <a:gd name="T7" fmla="*/ 42 h 72"/>
                <a:gd name="T8" fmla="*/ 1510 w 1728"/>
                <a:gd name="T9" fmla="*/ 32 h 72"/>
                <a:gd name="T10" fmla="*/ 1486 w 1728"/>
                <a:gd name="T11" fmla="*/ 18 h 72"/>
                <a:gd name="T12" fmla="*/ 1454 w 1728"/>
                <a:gd name="T13" fmla="*/ 29 h 72"/>
                <a:gd name="T14" fmla="*/ 1396 w 1728"/>
                <a:gd name="T15" fmla="*/ 51 h 72"/>
                <a:gd name="T16" fmla="*/ 1317 w 1728"/>
                <a:gd name="T17" fmla="*/ 58 h 72"/>
                <a:gd name="T18" fmla="*/ 1236 w 1728"/>
                <a:gd name="T19" fmla="*/ 53 h 72"/>
                <a:gd name="T20" fmla="*/ 1148 w 1728"/>
                <a:gd name="T21" fmla="*/ 34 h 72"/>
                <a:gd name="T22" fmla="*/ 1102 w 1728"/>
                <a:gd name="T23" fmla="*/ 0 h 72"/>
                <a:gd name="T24" fmla="*/ 1074 w 1728"/>
                <a:gd name="T25" fmla="*/ 39 h 72"/>
                <a:gd name="T26" fmla="*/ 1011 w 1728"/>
                <a:gd name="T27" fmla="*/ 56 h 72"/>
                <a:gd name="T28" fmla="*/ 974 w 1728"/>
                <a:gd name="T29" fmla="*/ 59 h 72"/>
                <a:gd name="T30" fmla="*/ 862 w 1728"/>
                <a:gd name="T31" fmla="*/ 52 h 72"/>
                <a:gd name="T32" fmla="*/ 785 w 1728"/>
                <a:gd name="T33" fmla="*/ 31 h 72"/>
                <a:gd name="T34" fmla="*/ 756 w 1728"/>
                <a:gd name="T35" fmla="*/ 19 h 72"/>
                <a:gd name="T36" fmla="*/ 712 w 1728"/>
                <a:gd name="T37" fmla="*/ 46 h 72"/>
                <a:gd name="T38" fmla="*/ 667 w 1728"/>
                <a:gd name="T39" fmla="*/ 54 h 72"/>
                <a:gd name="T40" fmla="*/ 531 w 1728"/>
                <a:gd name="T41" fmla="*/ 48 h 72"/>
                <a:gd name="T42" fmla="*/ 465 w 1728"/>
                <a:gd name="T43" fmla="*/ 27 h 72"/>
                <a:gd name="T44" fmla="*/ 437 w 1728"/>
                <a:gd name="T45" fmla="*/ 16 h 72"/>
                <a:gd name="T46" fmla="*/ 395 w 1728"/>
                <a:gd name="T47" fmla="*/ 40 h 72"/>
                <a:gd name="T48" fmla="*/ 324 w 1728"/>
                <a:gd name="T49" fmla="*/ 46 h 72"/>
                <a:gd name="T50" fmla="*/ 242 w 1728"/>
                <a:gd name="T51" fmla="*/ 45 h 72"/>
                <a:gd name="T52" fmla="*/ 195 w 1728"/>
                <a:gd name="T53" fmla="*/ 30 h 72"/>
                <a:gd name="T54" fmla="*/ 167 w 1728"/>
                <a:gd name="T55" fmla="*/ 17 h 72"/>
                <a:gd name="T56" fmla="*/ 92 w 1728"/>
                <a:gd name="T57" fmla="*/ 48 h 72"/>
                <a:gd name="T58" fmla="*/ 21 w 1728"/>
                <a:gd name="T59" fmla="*/ 59 h 72"/>
                <a:gd name="T60" fmla="*/ 21 w 1728"/>
                <a:gd name="T61" fmla="*/ 70 h 72"/>
                <a:gd name="T62" fmla="*/ 121 w 1728"/>
                <a:gd name="T63" fmla="*/ 53 h 72"/>
                <a:gd name="T64" fmla="*/ 173 w 1728"/>
                <a:gd name="T65" fmla="*/ 31 h 72"/>
                <a:gd name="T66" fmla="*/ 218 w 1728"/>
                <a:gd name="T67" fmla="*/ 53 h 72"/>
                <a:gd name="T68" fmla="*/ 283 w 1728"/>
                <a:gd name="T69" fmla="*/ 59 h 72"/>
                <a:gd name="T70" fmla="*/ 389 w 1728"/>
                <a:gd name="T71" fmla="*/ 55 h 72"/>
                <a:gd name="T72" fmla="*/ 436 w 1728"/>
                <a:gd name="T73" fmla="*/ 35 h 72"/>
                <a:gd name="T74" fmla="*/ 475 w 1728"/>
                <a:gd name="T75" fmla="*/ 46 h 72"/>
                <a:gd name="T76" fmla="*/ 554 w 1728"/>
                <a:gd name="T77" fmla="*/ 63 h 72"/>
                <a:gd name="T78" fmla="*/ 631 w 1728"/>
                <a:gd name="T79" fmla="*/ 67 h 72"/>
                <a:gd name="T80" fmla="*/ 684 w 1728"/>
                <a:gd name="T81" fmla="*/ 64 h 72"/>
                <a:gd name="T82" fmla="*/ 738 w 1728"/>
                <a:gd name="T83" fmla="*/ 49 h 72"/>
                <a:gd name="T84" fmla="*/ 774 w 1728"/>
                <a:gd name="T85" fmla="*/ 40 h 72"/>
                <a:gd name="T86" fmla="*/ 859 w 1728"/>
                <a:gd name="T87" fmla="*/ 63 h 72"/>
                <a:gd name="T88" fmla="*/ 974 w 1728"/>
                <a:gd name="T89" fmla="*/ 71 h 72"/>
                <a:gd name="T90" fmla="*/ 993 w 1728"/>
                <a:gd name="T91" fmla="*/ 69 h 72"/>
                <a:gd name="T92" fmla="*/ 1063 w 1728"/>
                <a:gd name="T93" fmla="*/ 57 h 72"/>
                <a:gd name="T94" fmla="*/ 1108 w 1728"/>
                <a:gd name="T95" fmla="*/ 29 h 72"/>
                <a:gd name="T96" fmla="*/ 1169 w 1728"/>
                <a:gd name="T97" fmla="*/ 54 h 72"/>
                <a:gd name="T98" fmla="*/ 1266 w 1728"/>
                <a:gd name="T99" fmla="*/ 68 h 72"/>
                <a:gd name="T100" fmla="*/ 1336 w 1728"/>
                <a:gd name="T101" fmla="*/ 70 h 72"/>
                <a:gd name="T102" fmla="*/ 1402 w 1728"/>
                <a:gd name="T103" fmla="*/ 63 h 72"/>
                <a:gd name="T104" fmla="*/ 1447 w 1728"/>
                <a:gd name="T105" fmla="*/ 48 h 72"/>
                <a:gd name="T106" fmla="*/ 1477 w 1728"/>
                <a:gd name="T107" fmla="*/ 32 h 72"/>
                <a:gd name="T108" fmla="*/ 1516 w 1728"/>
                <a:gd name="T109" fmla="*/ 47 h 72"/>
                <a:gd name="T110" fmla="*/ 1569 w 1728"/>
                <a:gd name="T111" fmla="*/ 55 h 72"/>
                <a:gd name="T112" fmla="*/ 1626 w 1728"/>
                <a:gd name="T113" fmla="*/ 53 h 72"/>
                <a:gd name="T114" fmla="*/ 1679 w 1728"/>
                <a:gd name="T115" fmla="*/ 44 h 72"/>
                <a:gd name="T116" fmla="*/ 1724 w 1728"/>
                <a:gd name="T117"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8" h="72">
                  <a:moveTo>
                    <a:pt x="1727" y="18"/>
                  </a:moveTo>
                  <a:lnTo>
                    <a:pt x="1707" y="18"/>
                  </a:lnTo>
                  <a:lnTo>
                    <a:pt x="1710" y="15"/>
                  </a:lnTo>
                  <a:lnTo>
                    <a:pt x="1699" y="21"/>
                  </a:lnTo>
                  <a:lnTo>
                    <a:pt x="1688" y="28"/>
                  </a:lnTo>
                  <a:lnTo>
                    <a:pt x="1673" y="32"/>
                  </a:lnTo>
                  <a:lnTo>
                    <a:pt x="1642" y="40"/>
                  </a:lnTo>
                  <a:lnTo>
                    <a:pt x="1623" y="42"/>
                  </a:lnTo>
                  <a:lnTo>
                    <a:pt x="1606" y="44"/>
                  </a:lnTo>
                  <a:lnTo>
                    <a:pt x="1588" y="43"/>
                  </a:lnTo>
                  <a:lnTo>
                    <a:pt x="1569" y="44"/>
                  </a:lnTo>
                  <a:lnTo>
                    <a:pt x="1554" y="42"/>
                  </a:lnTo>
                  <a:lnTo>
                    <a:pt x="1536" y="40"/>
                  </a:lnTo>
                  <a:lnTo>
                    <a:pt x="1522" y="36"/>
                  </a:lnTo>
                  <a:lnTo>
                    <a:pt x="1510" y="32"/>
                  </a:lnTo>
                  <a:lnTo>
                    <a:pt x="1500" y="29"/>
                  </a:lnTo>
                  <a:lnTo>
                    <a:pt x="1491" y="24"/>
                  </a:lnTo>
                  <a:lnTo>
                    <a:pt x="1486" y="18"/>
                  </a:lnTo>
                  <a:lnTo>
                    <a:pt x="1478" y="10"/>
                  </a:lnTo>
                  <a:lnTo>
                    <a:pt x="1470" y="17"/>
                  </a:lnTo>
                  <a:lnTo>
                    <a:pt x="1454" y="29"/>
                  </a:lnTo>
                  <a:lnTo>
                    <a:pt x="1435" y="39"/>
                  </a:lnTo>
                  <a:lnTo>
                    <a:pt x="1416" y="46"/>
                  </a:lnTo>
                  <a:lnTo>
                    <a:pt x="1396" y="51"/>
                  </a:lnTo>
                  <a:lnTo>
                    <a:pt x="1376" y="55"/>
                  </a:lnTo>
                  <a:lnTo>
                    <a:pt x="1336" y="59"/>
                  </a:lnTo>
                  <a:lnTo>
                    <a:pt x="1317" y="58"/>
                  </a:lnTo>
                  <a:lnTo>
                    <a:pt x="1294" y="58"/>
                  </a:lnTo>
                  <a:lnTo>
                    <a:pt x="1266" y="57"/>
                  </a:lnTo>
                  <a:lnTo>
                    <a:pt x="1236" y="53"/>
                  </a:lnTo>
                  <a:lnTo>
                    <a:pt x="1204" y="48"/>
                  </a:lnTo>
                  <a:lnTo>
                    <a:pt x="1175" y="43"/>
                  </a:lnTo>
                  <a:lnTo>
                    <a:pt x="1148" y="34"/>
                  </a:lnTo>
                  <a:lnTo>
                    <a:pt x="1128" y="25"/>
                  </a:lnTo>
                  <a:lnTo>
                    <a:pt x="1115" y="15"/>
                  </a:lnTo>
                  <a:lnTo>
                    <a:pt x="1102" y="0"/>
                  </a:lnTo>
                  <a:lnTo>
                    <a:pt x="1097" y="16"/>
                  </a:lnTo>
                  <a:lnTo>
                    <a:pt x="1090" y="30"/>
                  </a:lnTo>
                  <a:lnTo>
                    <a:pt x="1074" y="39"/>
                  </a:lnTo>
                  <a:lnTo>
                    <a:pt x="1054" y="46"/>
                  </a:lnTo>
                  <a:lnTo>
                    <a:pt x="1032" y="52"/>
                  </a:lnTo>
                  <a:lnTo>
                    <a:pt x="1011" y="56"/>
                  </a:lnTo>
                  <a:lnTo>
                    <a:pt x="993" y="58"/>
                  </a:lnTo>
                  <a:lnTo>
                    <a:pt x="980" y="59"/>
                  </a:lnTo>
                  <a:lnTo>
                    <a:pt x="974" y="59"/>
                  </a:lnTo>
                  <a:lnTo>
                    <a:pt x="974" y="58"/>
                  </a:lnTo>
                  <a:lnTo>
                    <a:pt x="924" y="58"/>
                  </a:lnTo>
                  <a:lnTo>
                    <a:pt x="862" y="52"/>
                  </a:lnTo>
                  <a:lnTo>
                    <a:pt x="833" y="47"/>
                  </a:lnTo>
                  <a:lnTo>
                    <a:pt x="805" y="39"/>
                  </a:lnTo>
                  <a:lnTo>
                    <a:pt x="785" y="31"/>
                  </a:lnTo>
                  <a:lnTo>
                    <a:pt x="772" y="20"/>
                  </a:lnTo>
                  <a:lnTo>
                    <a:pt x="765" y="12"/>
                  </a:lnTo>
                  <a:lnTo>
                    <a:pt x="756" y="19"/>
                  </a:lnTo>
                  <a:lnTo>
                    <a:pt x="740" y="32"/>
                  </a:lnTo>
                  <a:lnTo>
                    <a:pt x="726" y="40"/>
                  </a:lnTo>
                  <a:lnTo>
                    <a:pt x="712" y="46"/>
                  </a:lnTo>
                  <a:lnTo>
                    <a:pt x="697" y="50"/>
                  </a:lnTo>
                  <a:lnTo>
                    <a:pt x="681" y="53"/>
                  </a:lnTo>
                  <a:lnTo>
                    <a:pt x="667" y="54"/>
                  </a:lnTo>
                  <a:lnTo>
                    <a:pt x="631" y="54"/>
                  </a:lnTo>
                  <a:lnTo>
                    <a:pt x="583" y="54"/>
                  </a:lnTo>
                  <a:lnTo>
                    <a:pt x="531" y="48"/>
                  </a:lnTo>
                  <a:lnTo>
                    <a:pt x="505" y="43"/>
                  </a:lnTo>
                  <a:lnTo>
                    <a:pt x="483" y="36"/>
                  </a:lnTo>
                  <a:lnTo>
                    <a:pt x="465" y="27"/>
                  </a:lnTo>
                  <a:lnTo>
                    <a:pt x="453" y="16"/>
                  </a:lnTo>
                  <a:lnTo>
                    <a:pt x="446" y="8"/>
                  </a:lnTo>
                  <a:lnTo>
                    <a:pt x="437" y="16"/>
                  </a:lnTo>
                  <a:lnTo>
                    <a:pt x="421" y="28"/>
                  </a:lnTo>
                  <a:lnTo>
                    <a:pt x="408" y="35"/>
                  </a:lnTo>
                  <a:lnTo>
                    <a:pt x="395" y="40"/>
                  </a:lnTo>
                  <a:lnTo>
                    <a:pt x="384" y="44"/>
                  </a:lnTo>
                  <a:lnTo>
                    <a:pt x="371" y="46"/>
                  </a:lnTo>
                  <a:lnTo>
                    <a:pt x="324" y="46"/>
                  </a:lnTo>
                  <a:lnTo>
                    <a:pt x="283" y="46"/>
                  </a:lnTo>
                  <a:lnTo>
                    <a:pt x="261" y="47"/>
                  </a:lnTo>
                  <a:lnTo>
                    <a:pt x="242" y="45"/>
                  </a:lnTo>
                  <a:lnTo>
                    <a:pt x="223" y="42"/>
                  </a:lnTo>
                  <a:lnTo>
                    <a:pt x="208" y="37"/>
                  </a:lnTo>
                  <a:lnTo>
                    <a:pt x="195" y="30"/>
                  </a:lnTo>
                  <a:lnTo>
                    <a:pt x="183" y="18"/>
                  </a:lnTo>
                  <a:lnTo>
                    <a:pt x="176" y="10"/>
                  </a:lnTo>
                  <a:lnTo>
                    <a:pt x="167" y="17"/>
                  </a:lnTo>
                  <a:lnTo>
                    <a:pt x="153" y="27"/>
                  </a:lnTo>
                  <a:lnTo>
                    <a:pt x="135" y="36"/>
                  </a:lnTo>
                  <a:lnTo>
                    <a:pt x="92" y="48"/>
                  </a:lnTo>
                  <a:lnTo>
                    <a:pt x="69" y="53"/>
                  </a:lnTo>
                  <a:lnTo>
                    <a:pt x="44" y="56"/>
                  </a:lnTo>
                  <a:lnTo>
                    <a:pt x="21" y="59"/>
                  </a:lnTo>
                  <a:lnTo>
                    <a:pt x="0" y="60"/>
                  </a:lnTo>
                  <a:lnTo>
                    <a:pt x="0" y="71"/>
                  </a:lnTo>
                  <a:lnTo>
                    <a:pt x="21" y="70"/>
                  </a:lnTo>
                  <a:lnTo>
                    <a:pt x="72" y="64"/>
                  </a:lnTo>
                  <a:lnTo>
                    <a:pt x="98" y="60"/>
                  </a:lnTo>
                  <a:lnTo>
                    <a:pt x="121" y="53"/>
                  </a:lnTo>
                  <a:lnTo>
                    <a:pt x="144" y="46"/>
                  </a:lnTo>
                  <a:lnTo>
                    <a:pt x="164" y="36"/>
                  </a:lnTo>
                  <a:lnTo>
                    <a:pt x="173" y="31"/>
                  </a:lnTo>
                  <a:lnTo>
                    <a:pt x="180" y="37"/>
                  </a:lnTo>
                  <a:lnTo>
                    <a:pt x="199" y="47"/>
                  </a:lnTo>
                  <a:lnTo>
                    <a:pt x="218" y="53"/>
                  </a:lnTo>
                  <a:lnTo>
                    <a:pt x="239" y="56"/>
                  </a:lnTo>
                  <a:lnTo>
                    <a:pt x="261" y="58"/>
                  </a:lnTo>
                  <a:lnTo>
                    <a:pt x="283" y="59"/>
                  </a:lnTo>
                  <a:lnTo>
                    <a:pt x="324" y="59"/>
                  </a:lnTo>
                  <a:lnTo>
                    <a:pt x="358" y="59"/>
                  </a:lnTo>
                  <a:lnTo>
                    <a:pt x="389" y="55"/>
                  </a:lnTo>
                  <a:lnTo>
                    <a:pt x="404" y="51"/>
                  </a:lnTo>
                  <a:lnTo>
                    <a:pt x="420" y="45"/>
                  </a:lnTo>
                  <a:lnTo>
                    <a:pt x="436" y="35"/>
                  </a:lnTo>
                  <a:lnTo>
                    <a:pt x="444" y="29"/>
                  </a:lnTo>
                  <a:lnTo>
                    <a:pt x="453" y="36"/>
                  </a:lnTo>
                  <a:lnTo>
                    <a:pt x="475" y="46"/>
                  </a:lnTo>
                  <a:lnTo>
                    <a:pt x="499" y="54"/>
                  </a:lnTo>
                  <a:lnTo>
                    <a:pt x="528" y="60"/>
                  </a:lnTo>
                  <a:lnTo>
                    <a:pt x="554" y="63"/>
                  </a:lnTo>
                  <a:lnTo>
                    <a:pt x="583" y="65"/>
                  </a:lnTo>
                  <a:lnTo>
                    <a:pt x="609" y="67"/>
                  </a:lnTo>
                  <a:lnTo>
                    <a:pt x="631" y="67"/>
                  </a:lnTo>
                  <a:lnTo>
                    <a:pt x="648" y="67"/>
                  </a:lnTo>
                  <a:lnTo>
                    <a:pt x="667" y="65"/>
                  </a:lnTo>
                  <a:lnTo>
                    <a:pt x="684" y="64"/>
                  </a:lnTo>
                  <a:lnTo>
                    <a:pt x="703" y="62"/>
                  </a:lnTo>
                  <a:lnTo>
                    <a:pt x="720" y="57"/>
                  </a:lnTo>
                  <a:lnTo>
                    <a:pt x="738" y="49"/>
                  </a:lnTo>
                  <a:lnTo>
                    <a:pt x="755" y="39"/>
                  </a:lnTo>
                  <a:lnTo>
                    <a:pt x="764" y="32"/>
                  </a:lnTo>
                  <a:lnTo>
                    <a:pt x="774" y="40"/>
                  </a:lnTo>
                  <a:lnTo>
                    <a:pt x="797" y="50"/>
                  </a:lnTo>
                  <a:lnTo>
                    <a:pt x="827" y="58"/>
                  </a:lnTo>
                  <a:lnTo>
                    <a:pt x="859" y="63"/>
                  </a:lnTo>
                  <a:lnTo>
                    <a:pt x="924" y="69"/>
                  </a:lnTo>
                  <a:lnTo>
                    <a:pt x="951" y="71"/>
                  </a:lnTo>
                  <a:lnTo>
                    <a:pt x="974" y="71"/>
                  </a:lnTo>
                  <a:lnTo>
                    <a:pt x="974" y="70"/>
                  </a:lnTo>
                  <a:lnTo>
                    <a:pt x="980" y="70"/>
                  </a:lnTo>
                  <a:lnTo>
                    <a:pt x="993" y="69"/>
                  </a:lnTo>
                  <a:lnTo>
                    <a:pt x="1013" y="67"/>
                  </a:lnTo>
                  <a:lnTo>
                    <a:pt x="1038" y="63"/>
                  </a:lnTo>
                  <a:lnTo>
                    <a:pt x="1063" y="57"/>
                  </a:lnTo>
                  <a:lnTo>
                    <a:pt x="1086" y="48"/>
                  </a:lnTo>
                  <a:lnTo>
                    <a:pt x="1104" y="35"/>
                  </a:lnTo>
                  <a:lnTo>
                    <a:pt x="1108" y="29"/>
                  </a:lnTo>
                  <a:lnTo>
                    <a:pt x="1116" y="34"/>
                  </a:lnTo>
                  <a:lnTo>
                    <a:pt x="1139" y="46"/>
                  </a:lnTo>
                  <a:lnTo>
                    <a:pt x="1169" y="54"/>
                  </a:lnTo>
                  <a:lnTo>
                    <a:pt x="1201" y="60"/>
                  </a:lnTo>
                  <a:lnTo>
                    <a:pt x="1233" y="64"/>
                  </a:lnTo>
                  <a:lnTo>
                    <a:pt x="1266" y="68"/>
                  </a:lnTo>
                  <a:lnTo>
                    <a:pt x="1294" y="69"/>
                  </a:lnTo>
                  <a:lnTo>
                    <a:pt x="1317" y="71"/>
                  </a:lnTo>
                  <a:lnTo>
                    <a:pt x="1336" y="70"/>
                  </a:lnTo>
                  <a:lnTo>
                    <a:pt x="1356" y="68"/>
                  </a:lnTo>
                  <a:lnTo>
                    <a:pt x="1379" y="66"/>
                  </a:lnTo>
                  <a:lnTo>
                    <a:pt x="1402" y="63"/>
                  </a:lnTo>
                  <a:lnTo>
                    <a:pt x="1417" y="59"/>
                  </a:lnTo>
                  <a:lnTo>
                    <a:pt x="1425" y="57"/>
                  </a:lnTo>
                  <a:lnTo>
                    <a:pt x="1447" y="48"/>
                  </a:lnTo>
                  <a:lnTo>
                    <a:pt x="1465" y="38"/>
                  </a:lnTo>
                  <a:lnTo>
                    <a:pt x="1476" y="31"/>
                  </a:lnTo>
                  <a:lnTo>
                    <a:pt x="1477" y="32"/>
                  </a:lnTo>
                  <a:lnTo>
                    <a:pt x="1489" y="38"/>
                  </a:lnTo>
                  <a:lnTo>
                    <a:pt x="1502" y="44"/>
                  </a:lnTo>
                  <a:lnTo>
                    <a:pt x="1516" y="47"/>
                  </a:lnTo>
                  <a:lnTo>
                    <a:pt x="1533" y="51"/>
                  </a:lnTo>
                  <a:lnTo>
                    <a:pt x="1551" y="53"/>
                  </a:lnTo>
                  <a:lnTo>
                    <a:pt x="1569" y="55"/>
                  </a:lnTo>
                  <a:lnTo>
                    <a:pt x="1588" y="56"/>
                  </a:lnTo>
                  <a:lnTo>
                    <a:pt x="1606" y="55"/>
                  </a:lnTo>
                  <a:lnTo>
                    <a:pt x="1626" y="53"/>
                  </a:lnTo>
                  <a:lnTo>
                    <a:pt x="1645" y="51"/>
                  </a:lnTo>
                  <a:lnTo>
                    <a:pt x="1663" y="47"/>
                  </a:lnTo>
                  <a:lnTo>
                    <a:pt x="1679" y="44"/>
                  </a:lnTo>
                  <a:lnTo>
                    <a:pt x="1697" y="37"/>
                  </a:lnTo>
                  <a:lnTo>
                    <a:pt x="1711" y="31"/>
                  </a:lnTo>
                  <a:lnTo>
                    <a:pt x="1724" y="22"/>
                  </a:lnTo>
                  <a:lnTo>
                    <a:pt x="1727" y="20"/>
                  </a:lnTo>
                  <a:lnTo>
                    <a:pt x="1727" y="1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7" name="Freeform 6"/>
            <p:cNvSpPr>
              <a:spLocks/>
            </p:cNvSpPr>
            <p:nvPr/>
          </p:nvSpPr>
          <p:spPr bwMode="auto">
            <a:xfrm>
              <a:off x="3617" y="2018"/>
              <a:ext cx="21" cy="20"/>
            </a:xfrm>
            <a:custGeom>
              <a:avLst/>
              <a:gdLst>
                <a:gd name="T0" fmla="*/ 0 w 21"/>
                <a:gd name="T1" fmla="*/ 0 h 20"/>
                <a:gd name="T2" fmla="*/ 20 w 21"/>
                <a:gd name="T3" fmla="*/ 0 h 20"/>
              </a:gdLst>
              <a:ahLst/>
              <a:cxnLst>
                <a:cxn ang="0">
                  <a:pos x="T0" y="T1"/>
                </a:cxn>
                <a:cxn ang="0">
                  <a:pos x="T2" y="T3"/>
                </a:cxn>
              </a:cxnLst>
              <a:rect l="0" t="0" r="r" b="b"/>
              <a:pathLst>
                <a:path w="21" h="20">
                  <a:moveTo>
                    <a:pt x="0" y="0"/>
                  </a:moveTo>
                  <a:lnTo>
                    <a:pt x="20" y="0"/>
                  </a:lnTo>
                </a:path>
              </a:pathLst>
            </a:custGeom>
            <a:noFill/>
            <a:ln w="364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8" name="Freeform 7"/>
            <p:cNvSpPr>
              <a:spLocks/>
            </p:cNvSpPr>
            <p:nvPr/>
          </p:nvSpPr>
          <p:spPr bwMode="auto">
            <a:xfrm>
              <a:off x="2880" y="1096"/>
              <a:ext cx="1004" cy="895"/>
            </a:xfrm>
            <a:custGeom>
              <a:avLst/>
              <a:gdLst>
                <a:gd name="T0" fmla="*/ 995 w 1004"/>
                <a:gd name="T1" fmla="*/ 104 h 895"/>
                <a:gd name="T2" fmla="*/ 964 w 1004"/>
                <a:gd name="T3" fmla="*/ 48 h 895"/>
                <a:gd name="T4" fmla="*/ 929 w 1004"/>
                <a:gd name="T5" fmla="*/ 12 h 895"/>
                <a:gd name="T6" fmla="*/ 912 w 1004"/>
                <a:gd name="T7" fmla="*/ 0 h 895"/>
                <a:gd name="T8" fmla="*/ 910 w 1004"/>
                <a:gd name="T9" fmla="*/ 0 h 895"/>
                <a:gd name="T10" fmla="*/ 753 w 1004"/>
                <a:gd name="T11" fmla="*/ 8 h 895"/>
                <a:gd name="T12" fmla="*/ 602 w 1004"/>
                <a:gd name="T13" fmla="*/ 26 h 895"/>
                <a:gd name="T14" fmla="*/ 459 w 1004"/>
                <a:gd name="T15" fmla="*/ 51 h 895"/>
                <a:gd name="T16" fmla="*/ 329 w 1004"/>
                <a:gd name="T17" fmla="*/ 81 h 895"/>
                <a:gd name="T18" fmla="*/ 215 w 1004"/>
                <a:gd name="T19" fmla="*/ 111 h 895"/>
                <a:gd name="T20" fmla="*/ 118 w 1004"/>
                <a:gd name="T21" fmla="*/ 141 h 895"/>
                <a:gd name="T22" fmla="*/ 46 w 1004"/>
                <a:gd name="T23" fmla="*/ 164 h 895"/>
                <a:gd name="T24" fmla="*/ 0 w 1004"/>
                <a:gd name="T25" fmla="*/ 180 h 895"/>
                <a:gd name="T26" fmla="*/ 27 w 1004"/>
                <a:gd name="T27" fmla="*/ 185 h 895"/>
                <a:gd name="T28" fmla="*/ 88 w 1004"/>
                <a:gd name="T29" fmla="*/ 165 h 895"/>
                <a:gd name="T30" fmla="*/ 170 w 1004"/>
                <a:gd name="T31" fmla="*/ 138 h 895"/>
                <a:gd name="T32" fmla="*/ 275 w 1004"/>
                <a:gd name="T33" fmla="*/ 108 h 895"/>
                <a:gd name="T34" fmla="*/ 398 w 1004"/>
                <a:gd name="T35" fmla="*/ 78 h 895"/>
                <a:gd name="T36" fmla="*/ 532 w 1004"/>
                <a:gd name="T37" fmla="*/ 49 h 895"/>
                <a:gd name="T38" fmla="*/ 680 w 1004"/>
                <a:gd name="T39" fmla="*/ 28 h 895"/>
                <a:gd name="T40" fmla="*/ 831 w 1004"/>
                <a:gd name="T41" fmla="*/ 14 h 895"/>
                <a:gd name="T42" fmla="*/ 928 w 1004"/>
                <a:gd name="T43" fmla="*/ 28 h 895"/>
                <a:gd name="T44" fmla="*/ 964 w 1004"/>
                <a:gd name="T45" fmla="*/ 79 h 895"/>
                <a:gd name="T46" fmla="*/ 987 w 1004"/>
                <a:gd name="T47" fmla="*/ 132 h 895"/>
                <a:gd name="T48" fmla="*/ 998 w 1004"/>
                <a:gd name="T49" fmla="*/ 168 h 895"/>
                <a:gd name="T50" fmla="*/ 998 w 1004"/>
                <a:gd name="T51" fmla="*/ 174 h 895"/>
                <a:gd name="T52" fmla="*/ 990 w 1004"/>
                <a:gd name="T53" fmla="*/ 199 h 895"/>
                <a:gd name="T54" fmla="*/ 970 w 1004"/>
                <a:gd name="T55" fmla="*/ 230 h 895"/>
                <a:gd name="T56" fmla="*/ 944 w 1004"/>
                <a:gd name="T57" fmla="*/ 268 h 895"/>
                <a:gd name="T58" fmla="*/ 920 w 1004"/>
                <a:gd name="T59" fmla="*/ 317 h 895"/>
                <a:gd name="T60" fmla="*/ 879 w 1004"/>
                <a:gd name="T61" fmla="*/ 394 h 895"/>
                <a:gd name="T62" fmla="*/ 820 w 1004"/>
                <a:gd name="T63" fmla="*/ 519 h 895"/>
                <a:gd name="T64" fmla="*/ 764 w 1004"/>
                <a:gd name="T65" fmla="*/ 686 h 895"/>
                <a:gd name="T66" fmla="*/ 738 w 1004"/>
                <a:gd name="T67" fmla="*/ 894 h 895"/>
                <a:gd name="T68" fmla="*/ 764 w 1004"/>
                <a:gd name="T69" fmla="*/ 785 h 895"/>
                <a:gd name="T70" fmla="*/ 807 w 1004"/>
                <a:gd name="T71" fmla="*/ 599 h 895"/>
                <a:gd name="T72" fmla="*/ 868 w 1004"/>
                <a:gd name="T73" fmla="*/ 454 h 895"/>
                <a:gd name="T74" fmla="*/ 921 w 1004"/>
                <a:gd name="T75" fmla="*/ 352 h 895"/>
                <a:gd name="T76" fmla="*/ 949 w 1004"/>
                <a:gd name="T77" fmla="*/ 294 h 895"/>
                <a:gd name="T78" fmla="*/ 976 w 1004"/>
                <a:gd name="T79" fmla="*/ 252 h 895"/>
                <a:gd name="T80" fmla="*/ 999 w 1004"/>
                <a:gd name="T81" fmla="*/ 218 h 895"/>
                <a:gd name="T82" fmla="*/ 1003 w 1004"/>
                <a:gd name="T83" fmla="*/ 17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4" h="895">
                  <a:moveTo>
                    <a:pt x="1003" y="126"/>
                  </a:moveTo>
                  <a:lnTo>
                    <a:pt x="995" y="104"/>
                  </a:lnTo>
                  <a:lnTo>
                    <a:pt x="982" y="75"/>
                  </a:lnTo>
                  <a:lnTo>
                    <a:pt x="964" y="48"/>
                  </a:lnTo>
                  <a:lnTo>
                    <a:pt x="943" y="22"/>
                  </a:lnTo>
                  <a:lnTo>
                    <a:pt x="929" y="12"/>
                  </a:lnTo>
                  <a:lnTo>
                    <a:pt x="915" y="1"/>
                  </a:lnTo>
                  <a:lnTo>
                    <a:pt x="912" y="0"/>
                  </a:lnTo>
                  <a:lnTo>
                    <a:pt x="910" y="0"/>
                  </a:lnTo>
                  <a:lnTo>
                    <a:pt x="910" y="0"/>
                  </a:lnTo>
                  <a:lnTo>
                    <a:pt x="831" y="2"/>
                  </a:lnTo>
                  <a:lnTo>
                    <a:pt x="753" y="8"/>
                  </a:lnTo>
                  <a:lnTo>
                    <a:pt x="677" y="16"/>
                  </a:lnTo>
                  <a:lnTo>
                    <a:pt x="602" y="26"/>
                  </a:lnTo>
                  <a:lnTo>
                    <a:pt x="530" y="38"/>
                  </a:lnTo>
                  <a:lnTo>
                    <a:pt x="459" y="51"/>
                  </a:lnTo>
                  <a:lnTo>
                    <a:pt x="392" y="66"/>
                  </a:lnTo>
                  <a:lnTo>
                    <a:pt x="329" y="81"/>
                  </a:lnTo>
                  <a:lnTo>
                    <a:pt x="270" y="96"/>
                  </a:lnTo>
                  <a:lnTo>
                    <a:pt x="215" y="111"/>
                  </a:lnTo>
                  <a:lnTo>
                    <a:pt x="164" y="127"/>
                  </a:lnTo>
                  <a:lnTo>
                    <a:pt x="118" y="141"/>
                  </a:lnTo>
                  <a:lnTo>
                    <a:pt x="79" y="154"/>
                  </a:lnTo>
                  <a:lnTo>
                    <a:pt x="46" y="164"/>
                  </a:lnTo>
                  <a:lnTo>
                    <a:pt x="18" y="174"/>
                  </a:lnTo>
                  <a:lnTo>
                    <a:pt x="0" y="180"/>
                  </a:lnTo>
                  <a:lnTo>
                    <a:pt x="8" y="191"/>
                  </a:lnTo>
                  <a:lnTo>
                    <a:pt x="27" y="185"/>
                  </a:lnTo>
                  <a:lnTo>
                    <a:pt x="54" y="175"/>
                  </a:lnTo>
                  <a:lnTo>
                    <a:pt x="88" y="165"/>
                  </a:lnTo>
                  <a:lnTo>
                    <a:pt x="127" y="152"/>
                  </a:lnTo>
                  <a:lnTo>
                    <a:pt x="170" y="138"/>
                  </a:lnTo>
                  <a:lnTo>
                    <a:pt x="221" y="123"/>
                  </a:lnTo>
                  <a:lnTo>
                    <a:pt x="275" y="108"/>
                  </a:lnTo>
                  <a:lnTo>
                    <a:pt x="335" y="93"/>
                  </a:lnTo>
                  <a:lnTo>
                    <a:pt x="398" y="78"/>
                  </a:lnTo>
                  <a:lnTo>
                    <a:pt x="465" y="63"/>
                  </a:lnTo>
                  <a:lnTo>
                    <a:pt x="532" y="49"/>
                  </a:lnTo>
                  <a:lnTo>
                    <a:pt x="605" y="37"/>
                  </a:lnTo>
                  <a:lnTo>
                    <a:pt x="680" y="28"/>
                  </a:lnTo>
                  <a:lnTo>
                    <a:pt x="753" y="19"/>
                  </a:lnTo>
                  <a:lnTo>
                    <a:pt x="831" y="14"/>
                  </a:lnTo>
                  <a:lnTo>
                    <a:pt x="905" y="12"/>
                  </a:lnTo>
                  <a:lnTo>
                    <a:pt x="928" y="28"/>
                  </a:lnTo>
                  <a:lnTo>
                    <a:pt x="947" y="51"/>
                  </a:lnTo>
                  <a:lnTo>
                    <a:pt x="964" y="79"/>
                  </a:lnTo>
                  <a:lnTo>
                    <a:pt x="977" y="106"/>
                  </a:lnTo>
                  <a:lnTo>
                    <a:pt x="987" y="132"/>
                  </a:lnTo>
                  <a:lnTo>
                    <a:pt x="995" y="154"/>
                  </a:lnTo>
                  <a:lnTo>
                    <a:pt x="998" y="168"/>
                  </a:lnTo>
                  <a:lnTo>
                    <a:pt x="999" y="174"/>
                  </a:lnTo>
                  <a:lnTo>
                    <a:pt x="998" y="174"/>
                  </a:lnTo>
                  <a:lnTo>
                    <a:pt x="996" y="186"/>
                  </a:lnTo>
                  <a:lnTo>
                    <a:pt x="990" y="199"/>
                  </a:lnTo>
                  <a:lnTo>
                    <a:pt x="982" y="214"/>
                  </a:lnTo>
                  <a:lnTo>
                    <a:pt x="970" y="230"/>
                  </a:lnTo>
                  <a:lnTo>
                    <a:pt x="959" y="248"/>
                  </a:lnTo>
                  <a:lnTo>
                    <a:pt x="944" y="268"/>
                  </a:lnTo>
                  <a:lnTo>
                    <a:pt x="931" y="290"/>
                  </a:lnTo>
                  <a:lnTo>
                    <a:pt x="920" y="317"/>
                  </a:lnTo>
                  <a:lnTo>
                    <a:pt x="904" y="349"/>
                  </a:lnTo>
                  <a:lnTo>
                    <a:pt x="879" y="394"/>
                  </a:lnTo>
                  <a:lnTo>
                    <a:pt x="850" y="450"/>
                  </a:lnTo>
                  <a:lnTo>
                    <a:pt x="820" y="519"/>
                  </a:lnTo>
                  <a:lnTo>
                    <a:pt x="790" y="597"/>
                  </a:lnTo>
                  <a:lnTo>
                    <a:pt x="764" y="686"/>
                  </a:lnTo>
                  <a:lnTo>
                    <a:pt x="746" y="785"/>
                  </a:lnTo>
                  <a:lnTo>
                    <a:pt x="738" y="894"/>
                  </a:lnTo>
                  <a:lnTo>
                    <a:pt x="755" y="894"/>
                  </a:lnTo>
                  <a:lnTo>
                    <a:pt x="764" y="785"/>
                  </a:lnTo>
                  <a:lnTo>
                    <a:pt x="781" y="687"/>
                  </a:lnTo>
                  <a:lnTo>
                    <a:pt x="807" y="599"/>
                  </a:lnTo>
                  <a:lnTo>
                    <a:pt x="837" y="521"/>
                  </a:lnTo>
                  <a:lnTo>
                    <a:pt x="868" y="454"/>
                  </a:lnTo>
                  <a:lnTo>
                    <a:pt x="897" y="398"/>
                  </a:lnTo>
                  <a:lnTo>
                    <a:pt x="921" y="352"/>
                  </a:lnTo>
                  <a:lnTo>
                    <a:pt x="937" y="319"/>
                  </a:lnTo>
                  <a:lnTo>
                    <a:pt x="949" y="294"/>
                  </a:lnTo>
                  <a:lnTo>
                    <a:pt x="961" y="271"/>
                  </a:lnTo>
                  <a:lnTo>
                    <a:pt x="976" y="252"/>
                  </a:lnTo>
                  <a:lnTo>
                    <a:pt x="987" y="234"/>
                  </a:lnTo>
                  <a:lnTo>
                    <a:pt x="999" y="218"/>
                  </a:lnTo>
                  <a:lnTo>
                    <a:pt x="1003" y="211"/>
                  </a:lnTo>
                  <a:lnTo>
                    <a:pt x="1003" y="174"/>
                  </a:lnTo>
                  <a:lnTo>
                    <a:pt x="1003" y="12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3" y="1277"/>
              <a:ext cx="3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9"/>
            <p:cNvSpPr>
              <a:spLocks/>
            </p:cNvSpPr>
            <p:nvPr/>
          </p:nvSpPr>
          <p:spPr bwMode="auto">
            <a:xfrm>
              <a:off x="1852" y="1501"/>
              <a:ext cx="700" cy="596"/>
            </a:xfrm>
            <a:custGeom>
              <a:avLst/>
              <a:gdLst>
                <a:gd name="T0" fmla="*/ 690 w 700"/>
                <a:gd name="T1" fmla="*/ 0 h 596"/>
                <a:gd name="T2" fmla="*/ 641 w 700"/>
                <a:gd name="T3" fmla="*/ 20 h 596"/>
                <a:gd name="T4" fmla="*/ 560 w 700"/>
                <a:gd name="T5" fmla="*/ 59 h 596"/>
                <a:gd name="T6" fmla="*/ 454 w 700"/>
                <a:gd name="T7" fmla="*/ 109 h 596"/>
                <a:gd name="T8" fmla="*/ 280 w 700"/>
                <a:gd name="T9" fmla="*/ 192 h 596"/>
                <a:gd name="T10" fmla="*/ 170 w 700"/>
                <a:gd name="T11" fmla="*/ 246 h 596"/>
                <a:gd name="T12" fmla="*/ 78 w 700"/>
                <a:gd name="T13" fmla="*/ 289 h 596"/>
                <a:gd name="T14" fmla="*/ 17 w 700"/>
                <a:gd name="T15" fmla="*/ 318 h 596"/>
                <a:gd name="T16" fmla="*/ 1 w 700"/>
                <a:gd name="T17" fmla="*/ 325 h 596"/>
                <a:gd name="T18" fmla="*/ 0 w 700"/>
                <a:gd name="T19" fmla="*/ 335 h 596"/>
                <a:gd name="T20" fmla="*/ 7 w 700"/>
                <a:gd name="T21" fmla="*/ 346 h 596"/>
                <a:gd name="T22" fmla="*/ 8 w 700"/>
                <a:gd name="T23" fmla="*/ 351 h 596"/>
                <a:gd name="T24" fmla="*/ 18 w 700"/>
                <a:gd name="T25" fmla="*/ 373 h 596"/>
                <a:gd name="T26" fmla="*/ 27 w 700"/>
                <a:gd name="T27" fmla="*/ 428 h 596"/>
                <a:gd name="T28" fmla="*/ 39 w 700"/>
                <a:gd name="T29" fmla="*/ 523 h 596"/>
                <a:gd name="T30" fmla="*/ 54 w 700"/>
                <a:gd name="T31" fmla="*/ 579 h 596"/>
                <a:gd name="T32" fmla="*/ 47 w 700"/>
                <a:gd name="T33" fmla="*/ 595 h 596"/>
                <a:gd name="T34" fmla="*/ 57 w 700"/>
                <a:gd name="T35" fmla="*/ 595 h 596"/>
                <a:gd name="T36" fmla="*/ 66 w 700"/>
                <a:gd name="T37" fmla="*/ 593 h 596"/>
                <a:gd name="T38" fmla="*/ 72 w 700"/>
                <a:gd name="T39" fmla="*/ 580 h 596"/>
                <a:gd name="T40" fmla="*/ 72 w 700"/>
                <a:gd name="T41" fmla="*/ 578 h 596"/>
                <a:gd name="T42" fmla="*/ 56 w 700"/>
                <a:gd name="T43" fmla="*/ 523 h 596"/>
                <a:gd name="T44" fmla="*/ 44 w 700"/>
                <a:gd name="T45" fmla="*/ 428 h 596"/>
                <a:gd name="T46" fmla="*/ 36 w 700"/>
                <a:gd name="T47" fmla="*/ 371 h 596"/>
                <a:gd name="T48" fmla="*/ 28 w 700"/>
                <a:gd name="T49" fmla="*/ 351 h 596"/>
                <a:gd name="T50" fmla="*/ 24 w 700"/>
                <a:gd name="T51" fmla="*/ 342 h 596"/>
                <a:gd name="T52" fmla="*/ 17 w 700"/>
                <a:gd name="T53" fmla="*/ 332 h 596"/>
                <a:gd name="T54" fmla="*/ 54 w 700"/>
                <a:gd name="T55" fmla="*/ 315 h 596"/>
                <a:gd name="T56" fmla="*/ 132 w 700"/>
                <a:gd name="T57" fmla="*/ 278 h 596"/>
                <a:gd name="T58" fmla="*/ 235 w 700"/>
                <a:gd name="T59" fmla="*/ 229 h 596"/>
                <a:gd name="T60" fmla="*/ 408 w 700"/>
                <a:gd name="T61" fmla="*/ 146 h 596"/>
                <a:gd name="T62" fmla="*/ 521 w 700"/>
                <a:gd name="T63" fmla="*/ 93 h 596"/>
                <a:gd name="T64" fmla="*/ 616 w 700"/>
                <a:gd name="T65" fmla="*/ 48 h 596"/>
                <a:gd name="T66" fmla="*/ 680 w 700"/>
                <a:gd name="T67" fmla="*/ 16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0" h="596">
                  <a:moveTo>
                    <a:pt x="699" y="9"/>
                  </a:moveTo>
                  <a:lnTo>
                    <a:pt x="690" y="0"/>
                  </a:lnTo>
                  <a:lnTo>
                    <a:pt x="671" y="7"/>
                  </a:lnTo>
                  <a:lnTo>
                    <a:pt x="641" y="20"/>
                  </a:lnTo>
                  <a:lnTo>
                    <a:pt x="605" y="38"/>
                  </a:lnTo>
                  <a:lnTo>
                    <a:pt x="560" y="59"/>
                  </a:lnTo>
                  <a:lnTo>
                    <a:pt x="509" y="83"/>
                  </a:lnTo>
                  <a:lnTo>
                    <a:pt x="454" y="109"/>
                  </a:lnTo>
                  <a:lnTo>
                    <a:pt x="397" y="137"/>
                  </a:lnTo>
                  <a:lnTo>
                    <a:pt x="280" y="192"/>
                  </a:lnTo>
                  <a:lnTo>
                    <a:pt x="223" y="220"/>
                  </a:lnTo>
                  <a:lnTo>
                    <a:pt x="170" y="246"/>
                  </a:lnTo>
                  <a:lnTo>
                    <a:pt x="121" y="269"/>
                  </a:lnTo>
                  <a:lnTo>
                    <a:pt x="78" y="289"/>
                  </a:lnTo>
                  <a:lnTo>
                    <a:pt x="43" y="305"/>
                  </a:lnTo>
                  <a:lnTo>
                    <a:pt x="17" y="318"/>
                  </a:lnTo>
                  <a:lnTo>
                    <a:pt x="4" y="324"/>
                  </a:lnTo>
                  <a:lnTo>
                    <a:pt x="1" y="325"/>
                  </a:lnTo>
                  <a:lnTo>
                    <a:pt x="0" y="327"/>
                  </a:lnTo>
                  <a:lnTo>
                    <a:pt x="0" y="335"/>
                  </a:lnTo>
                  <a:lnTo>
                    <a:pt x="2" y="340"/>
                  </a:lnTo>
                  <a:lnTo>
                    <a:pt x="7" y="346"/>
                  </a:lnTo>
                  <a:lnTo>
                    <a:pt x="8" y="351"/>
                  </a:lnTo>
                  <a:lnTo>
                    <a:pt x="8" y="351"/>
                  </a:lnTo>
                  <a:lnTo>
                    <a:pt x="10" y="352"/>
                  </a:lnTo>
                  <a:lnTo>
                    <a:pt x="18" y="373"/>
                  </a:lnTo>
                  <a:lnTo>
                    <a:pt x="23" y="398"/>
                  </a:lnTo>
                  <a:lnTo>
                    <a:pt x="27" y="428"/>
                  </a:lnTo>
                  <a:lnTo>
                    <a:pt x="30" y="459"/>
                  </a:lnTo>
                  <a:lnTo>
                    <a:pt x="39" y="523"/>
                  </a:lnTo>
                  <a:lnTo>
                    <a:pt x="44" y="554"/>
                  </a:lnTo>
                  <a:lnTo>
                    <a:pt x="54" y="579"/>
                  </a:lnTo>
                  <a:lnTo>
                    <a:pt x="49" y="591"/>
                  </a:lnTo>
                  <a:lnTo>
                    <a:pt x="47" y="595"/>
                  </a:lnTo>
                  <a:lnTo>
                    <a:pt x="53" y="595"/>
                  </a:lnTo>
                  <a:lnTo>
                    <a:pt x="57" y="595"/>
                  </a:lnTo>
                  <a:lnTo>
                    <a:pt x="57" y="587"/>
                  </a:lnTo>
                  <a:lnTo>
                    <a:pt x="66" y="593"/>
                  </a:lnTo>
                  <a:lnTo>
                    <a:pt x="69" y="587"/>
                  </a:lnTo>
                  <a:lnTo>
                    <a:pt x="72" y="580"/>
                  </a:lnTo>
                  <a:lnTo>
                    <a:pt x="73" y="579"/>
                  </a:lnTo>
                  <a:lnTo>
                    <a:pt x="72" y="578"/>
                  </a:lnTo>
                  <a:lnTo>
                    <a:pt x="62" y="552"/>
                  </a:lnTo>
                  <a:lnTo>
                    <a:pt x="56" y="523"/>
                  </a:lnTo>
                  <a:lnTo>
                    <a:pt x="47" y="459"/>
                  </a:lnTo>
                  <a:lnTo>
                    <a:pt x="44" y="428"/>
                  </a:lnTo>
                  <a:lnTo>
                    <a:pt x="40" y="398"/>
                  </a:lnTo>
                  <a:lnTo>
                    <a:pt x="36" y="371"/>
                  </a:lnTo>
                  <a:lnTo>
                    <a:pt x="27" y="349"/>
                  </a:lnTo>
                  <a:lnTo>
                    <a:pt x="28" y="351"/>
                  </a:lnTo>
                  <a:lnTo>
                    <a:pt x="27" y="349"/>
                  </a:lnTo>
                  <a:lnTo>
                    <a:pt x="24" y="342"/>
                  </a:lnTo>
                  <a:lnTo>
                    <a:pt x="17" y="333"/>
                  </a:lnTo>
                  <a:lnTo>
                    <a:pt x="17" y="332"/>
                  </a:lnTo>
                  <a:lnTo>
                    <a:pt x="28" y="327"/>
                  </a:lnTo>
                  <a:lnTo>
                    <a:pt x="54" y="315"/>
                  </a:lnTo>
                  <a:lnTo>
                    <a:pt x="89" y="299"/>
                  </a:lnTo>
                  <a:lnTo>
                    <a:pt x="132" y="278"/>
                  </a:lnTo>
                  <a:lnTo>
                    <a:pt x="182" y="255"/>
                  </a:lnTo>
                  <a:lnTo>
                    <a:pt x="235" y="229"/>
                  </a:lnTo>
                  <a:lnTo>
                    <a:pt x="291" y="202"/>
                  </a:lnTo>
                  <a:lnTo>
                    <a:pt x="408" y="146"/>
                  </a:lnTo>
                  <a:lnTo>
                    <a:pt x="466" y="118"/>
                  </a:lnTo>
                  <a:lnTo>
                    <a:pt x="521" y="93"/>
                  </a:lnTo>
                  <a:lnTo>
                    <a:pt x="571" y="68"/>
                  </a:lnTo>
                  <a:lnTo>
                    <a:pt x="616" y="48"/>
                  </a:lnTo>
                  <a:lnTo>
                    <a:pt x="652" y="30"/>
                  </a:lnTo>
                  <a:lnTo>
                    <a:pt x="680" y="16"/>
                  </a:lnTo>
                  <a:lnTo>
                    <a:pt x="699" y="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pic>
          <p:nvPicPr>
            <p:cNvPr id="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 y="1253"/>
              <a:ext cx="1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a:grpSpLocks/>
            </p:cNvGrpSpPr>
            <p:nvPr/>
          </p:nvGrpSpPr>
          <p:grpSpPr bwMode="auto">
            <a:xfrm>
              <a:off x="1837" y="1359"/>
              <a:ext cx="870" cy="472"/>
              <a:chOff x="1837" y="1359"/>
              <a:chExt cx="870" cy="472"/>
            </a:xfrm>
          </p:grpSpPr>
          <p:sp>
            <p:nvSpPr>
              <p:cNvPr id="403" name="Freeform 402"/>
              <p:cNvSpPr>
                <a:spLocks/>
              </p:cNvSpPr>
              <p:nvPr/>
            </p:nvSpPr>
            <p:spPr bwMode="auto">
              <a:xfrm>
                <a:off x="1837" y="1359"/>
                <a:ext cx="870" cy="472"/>
              </a:xfrm>
              <a:custGeom>
                <a:avLst/>
                <a:gdLst>
                  <a:gd name="T0" fmla="*/ 176 w 870"/>
                  <a:gd name="T1" fmla="*/ 143 h 472"/>
                  <a:gd name="T2" fmla="*/ 164 w 870"/>
                  <a:gd name="T3" fmla="*/ 143 h 472"/>
                  <a:gd name="T4" fmla="*/ 154 w 870"/>
                  <a:gd name="T5" fmla="*/ 145 h 472"/>
                  <a:gd name="T6" fmla="*/ 142 w 870"/>
                  <a:gd name="T7" fmla="*/ 149 h 472"/>
                  <a:gd name="T8" fmla="*/ 134 w 870"/>
                  <a:gd name="T9" fmla="*/ 156 h 472"/>
                  <a:gd name="T10" fmla="*/ 124 w 870"/>
                  <a:gd name="T11" fmla="*/ 163 h 472"/>
                  <a:gd name="T12" fmla="*/ 115 w 870"/>
                  <a:gd name="T13" fmla="*/ 172 h 472"/>
                  <a:gd name="T14" fmla="*/ 106 w 870"/>
                  <a:gd name="T15" fmla="*/ 182 h 472"/>
                  <a:gd name="T16" fmla="*/ 122 w 870"/>
                  <a:gd name="T17" fmla="*/ 339 h 472"/>
                  <a:gd name="T18" fmla="*/ 114 w 870"/>
                  <a:gd name="T19" fmla="*/ 344 h 472"/>
                  <a:gd name="T20" fmla="*/ 103 w 870"/>
                  <a:gd name="T21" fmla="*/ 350 h 472"/>
                  <a:gd name="T22" fmla="*/ 93 w 870"/>
                  <a:gd name="T23" fmla="*/ 354 h 472"/>
                  <a:gd name="T24" fmla="*/ 76 w 870"/>
                  <a:gd name="T25" fmla="*/ 366 h 472"/>
                  <a:gd name="T26" fmla="*/ 67 w 870"/>
                  <a:gd name="T27" fmla="*/ 370 h 472"/>
                  <a:gd name="T28" fmla="*/ 54 w 870"/>
                  <a:gd name="T29" fmla="*/ 379 h 472"/>
                  <a:gd name="T30" fmla="*/ 47 w 870"/>
                  <a:gd name="T31" fmla="*/ 384 h 472"/>
                  <a:gd name="T32" fmla="*/ 38 w 870"/>
                  <a:gd name="T33" fmla="*/ 392 h 472"/>
                  <a:gd name="T34" fmla="*/ 30 w 870"/>
                  <a:gd name="T35" fmla="*/ 400 h 472"/>
                  <a:gd name="T36" fmla="*/ 12 w 870"/>
                  <a:gd name="T37" fmla="*/ 419 h 472"/>
                  <a:gd name="T38" fmla="*/ 7 w 870"/>
                  <a:gd name="T39" fmla="*/ 428 h 472"/>
                  <a:gd name="T40" fmla="*/ 1 w 870"/>
                  <a:gd name="T41" fmla="*/ 435 h 472"/>
                  <a:gd name="T42" fmla="*/ 0 w 870"/>
                  <a:gd name="T43" fmla="*/ 441 h 472"/>
                  <a:gd name="T44" fmla="*/ 1 w 870"/>
                  <a:gd name="T45" fmla="*/ 451 h 472"/>
                  <a:gd name="T46" fmla="*/ 5 w 870"/>
                  <a:gd name="T47" fmla="*/ 462 h 472"/>
                  <a:gd name="T48" fmla="*/ 11 w 870"/>
                  <a:gd name="T49" fmla="*/ 468 h 472"/>
                  <a:gd name="T50" fmla="*/ 14 w 870"/>
                  <a:gd name="T51" fmla="*/ 471 h 472"/>
                  <a:gd name="T52" fmla="*/ 23 w 870"/>
                  <a:gd name="T53" fmla="*/ 471 h 472"/>
                  <a:gd name="T54" fmla="*/ 37 w 870"/>
                  <a:gd name="T55" fmla="*/ 464 h 472"/>
                  <a:gd name="T56" fmla="*/ 63 w 870"/>
                  <a:gd name="T57" fmla="*/ 452 h 472"/>
                  <a:gd name="T58" fmla="*/ 98 w 870"/>
                  <a:gd name="T59" fmla="*/ 436 h 472"/>
                  <a:gd name="T60" fmla="*/ 141 w 870"/>
                  <a:gd name="T61" fmla="*/ 415 h 472"/>
                  <a:gd name="T62" fmla="*/ 190 w 870"/>
                  <a:gd name="T63" fmla="*/ 393 h 472"/>
                  <a:gd name="T64" fmla="*/ 244 w 870"/>
                  <a:gd name="T65" fmla="*/ 367 h 472"/>
                  <a:gd name="T66" fmla="*/ 300 w 870"/>
                  <a:gd name="T67" fmla="*/ 339 h 472"/>
                  <a:gd name="T68" fmla="*/ 417 w 870"/>
                  <a:gd name="T69" fmla="*/ 284 h 472"/>
                  <a:gd name="T70" fmla="*/ 475 w 870"/>
                  <a:gd name="T71" fmla="*/ 255 h 472"/>
                  <a:gd name="T72" fmla="*/ 530 w 870"/>
                  <a:gd name="T73" fmla="*/ 230 h 472"/>
                  <a:gd name="T74" fmla="*/ 580 w 870"/>
                  <a:gd name="T75" fmla="*/ 206 h 472"/>
                  <a:gd name="T76" fmla="*/ 625 w 870"/>
                  <a:gd name="T77" fmla="*/ 185 h 472"/>
                  <a:gd name="T78" fmla="*/ 661 w 870"/>
                  <a:gd name="T79" fmla="*/ 167 h 472"/>
                  <a:gd name="T80" fmla="*/ 690 w 870"/>
                  <a:gd name="T81" fmla="*/ 154 h 472"/>
                  <a:gd name="T82" fmla="*/ 709 w 870"/>
                  <a:gd name="T83" fmla="*/ 146 h 472"/>
                  <a:gd name="T84" fmla="*/ 712 w 870"/>
                  <a:gd name="T85" fmla="*/ 144 h 472"/>
                  <a:gd name="T86" fmla="*/ 187 w 870"/>
                  <a:gd name="T87" fmla="*/ 144 h 472"/>
                  <a:gd name="T88" fmla="*/ 176 w 870"/>
                  <a:gd name="T89" fmla="*/ 14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0" h="472">
                    <a:moveTo>
                      <a:pt x="176" y="143"/>
                    </a:moveTo>
                    <a:lnTo>
                      <a:pt x="164" y="143"/>
                    </a:lnTo>
                    <a:lnTo>
                      <a:pt x="154" y="145"/>
                    </a:lnTo>
                    <a:lnTo>
                      <a:pt x="142" y="149"/>
                    </a:lnTo>
                    <a:lnTo>
                      <a:pt x="134" y="156"/>
                    </a:lnTo>
                    <a:lnTo>
                      <a:pt x="124" y="163"/>
                    </a:lnTo>
                    <a:lnTo>
                      <a:pt x="115" y="172"/>
                    </a:lnTo>
                    <a:lnTo>
                      <a:pt x="106" y="182"/>
                    </a:lnTo>
                    <a:lnTo>
                      <a:pt x="122" y="339"/>
                    </a:lnTo>
                    <a:lnTo>
                      <a:pt x="114" y="344"/>
                    </a:lnTo>
                    <a:lnTo>
                      <a:pt x="103" y="350"/>
                    </a:lnTo>
                    <a:lnTo>
                      <a:pt x="93" y="354"/>
                    </a:lnTo>
                    <a:lnTo>
                      <a:pt x="76" y="366"/>
                    </a:lnTo>
                    <a:lnTo>
                      <a:pt x="67" y="370"/>
                    </a:lnTo>
                    <a:lnTo>
                      <a:pt x="54" y="379"/>
                    </a:lnTo>
                    <a:lnTo>
                      <a:pt x="47" y="384"/>
                    </a:lnTo>
                    <a:lnTo>
                      <a:pt x="38" y="392"/>
                    </a:lnTo>
                    <a:lnTo>
                      <a:pt x="30" y="400"/>
                    </a:lnTo>
                    <a:lnTo>
                      <a:pt x="12" y="419"/>
                    </a:lnTo>
                    <a:lnTo>
                      <a:pt x="7" y="428"/>
                    </a:lnTo>
                    <a:lnTo>
                      <a:pt x="1" y="435"/>
                    </a:lnTo>
                    <a:lnTo>
                      <a:pt x="0" y="441"/>
                    </a:lnTo>
                    <a:lnTo>
                      <a:pt x="1" y="451"/>
                    </a:lnTo>
                    <a:lnTo>
                      <a:pt x="5" y="462"/>
                    </a:lnTo>
                    <a:lnTo>
                      <a:pt x="11" y="468"/>
                    </a:lnTo>
                    <a:lnTo>
                      <a:pt x="14" y="471"/>
                    </a:lnTo>
                    <a:lnTo>
                      <a:pt x="23" y="471"/>
                    </a:lnTo>
                    <a:lnTo>
                      <a:pt x="37" y="464"/>
                    </a:lnTo>
                    <a:lnTo>
                      <a:pt x="63" y="452"/>
                    </a:lnTo>
                    <a:lnTo>
                      <a:pt x="98" y="436"/>
                    </a:lnTo>
                    <a:lnTo>
                      <a:pt x="141" y="415"/>
                    </a:lnTo>
                    <a:lnTo>
                      <a:pt x="190" y="393"/>
                    </a:lnTo>
                    <a:lnTo>
                      <a:pt x="244" y="367"/>
                    </a:lnTo>
                    <a:lnTo>
                      <a:pt x="300" y="339"/>
                    </a:lnTo>
                    <a:lnTo>
                      <a:pt x="417" y="284"/>
                    </a:lnTo>
                    <a:lnTo>
                      <a:pt x="475" y="255"/>
                    </a:lnTo>
                    <a:lnTo>
                      <a:pt x="530" y="230"/>
                    </a:lnTo>
                    <a:lnTo>
                      <a:pt x="580" y="206"/>
                    </a:lnTo>
                    <a:lnTo>
                      <a:pt x="625" y="185"/>
                    </a:lnTo>
                    <a:lnTo>
                      <a:pt x="661" y="167"/>
                    </a:lnTo>
                    <a:lnTo>
                      <a:pt x="690" y="154"/>
                    </a:lnTo>
                    <a:lnTo>
                      <a:pt x="709" y="146"/>
                    </a:lnTo>
                    <a:lnTo>
                      <a:pt x="712" y="144"/>
                    </a:lnTo>
                    <a:lnTo>
                      <a:pt x="187" y="144"/>
                    </a:lnTo>
                    <a:lnTo>
                      <a:pt x="176"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04" name="Freeform 403"/>
              <p:cNvSpPr>
                <a:spLocks/>
              </p:cNvSpPr>
              <p:nvPr/>
            </p:nvSpPr>
            <p:spPr bwMode="auto">
              <a:xfrm>
                <a:off x="1837" y="1359"/>
                <a:ext cx="870" cy="472"/>
              </a:xfrm>
              <a:custGeom>
                <a:avLst/>
                <a:gdLst>
                  <a:gd name="T0" fmla="*/ 314 w 870"/>
                  <a:gd name="T1" fmla="*/ 36 h 472"/>
                  <a:gd name="T2" fmla="*/ 287 w 870"/>
                  <a:gd name="T3" fmla="*/ 41 h 472"/>
                  <a:gd name="T4" fmla="*/ 257 w 870"/>
                  <a:gd name="T5" fmla="*/ 52 h 472"/>
                  <a:gd name="T6" fmla="*/ 225 w 870"/>
                  <a:gd name="T7" fmla="*/ 71 h 472"/>
                  <a:gd name="T8" fmla="*/ 190 w 870"/>
                  <a:gd name="T9" fmla="*/ 100 h 472"/>
                  <a:gd name="T10" fmla="*/ 187 w 870"/>
                  <a:gd name="T11" fmla="*/ 144 h 472"/>
                  <a:gd name="T12" fmla="*/ 712 w 870"/>
                  <a:gd name="T13" fmla="*/ 144 h 472"/>
                  <a:gd name="T14" fmla="*/ 733 w 870"/>
                  <a:gd name="T15" fmla="*/ 134 h 472"/>
                  <a:gd name="T16" fmla="*/ 756 w 870"/>
                  <a:gd name="T17" fmla="*/ 120 h 472"/>
                  <a:gd name="T18" fmla="*/ 778 w 870"/>
                  <a:gd name="T19" fmla="*/ 104 h 472"/>
                  <a:gd name="T20" fmla="*/ 789 w 870"/>
                  <a:gd name="T21" fmla="*/ 94 h 472"/>
                  <a:gd name="T22" fmla="*/ 395 w 870"/>
                  <a:gd name="T23" fmla="*/ 94 h 472"/>
                  <a:gd name="T24" fmla="*/ 395 w 870"/>
                  <a:gd name="T25" fmla="*/ 67 h 472"/>
                  <a:gd name="T26" fmla="*/ 394 w 870"/>
                  <a:gd name="T27" fmla="*/ 62 h 472"/>
                  <a:gd name="T28" fmla="*/ 391 w 870"/>
                  <a:gd name="T29" fmla="*/ 58 h 472"/>
                  <a:gd name="T30" fmla="*/ 387 w 870"/>
                  <a:gd name="T31" fmla="*/ 54 h 472"/>
                  <a:gd name="T32" fmla="*/ 374 w 870"/>
                  <a:gd name="T33" fmla="*/ 47 h 472"/>
                  <a:gd name="T34" fmla="*/ 358 w 870"/>
                  <a:gd name="T35" fmla="*/ 42 h 472"/>
                  <a:gd name="T36" fmla="*/ 337 w 870"/>
                  <a:gd name="T37" fmla="*/ 37 h 472"/>
                  <a:gd name="T38" fmla="*/ 314 w 870"/>
                  <a:gd name="T39" fmla="*/ 3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0" h="472">
                    <a:moveTo>
                      <a:pt x="314" y="36"/>
                    </a:moveTo>
                    <a:lnTo>
                      <a:pt x="287" y="41"/>
                    </a:lnTo>
                    <a:lnTo>
                      <a:pt x="257" y="52"/>
                    </a:lnTo>
                    <a:lnTo>
                      <a:pt x="225" y="71"/>
                    </a:lnTo>
                    <a:lnTo>
                      <a:pt x="190" y="100"/>
                    </a:lnTo>
                    <a:lnTo>
                      <a:pt x="187" y="144"/>
                    </a:lnTo>
                    <a:lnTo>
                      <a:pt x="712" y="144"/>
                    </a:lnTo>
                    <a:lnTo>
                      <a:pt x="733" y="134"/>
                    </a:lnTo>
                    <a:lnTo>
                      <a:pt x="756" y="120"/>
                    </a:lnTo>
                    <a:lnTo>
                      <a:pt x="778" y="104"/>
                    </a:lnTo>
                    <a:lnTo>
                      <a:pt x="789" y="94"/>
                    </a:lnTo>
                    <a:lnTo>
                      <a:pt x="395" y="94"/>
                    </a:lnTo>
                    <a:lnTo>
                      <a:pt x="395" y="67"/>
                    </a:lnTo>
                    <a:lnTo>
                      <a:pt x="394" y="62"/>
                    </a:lnTo>
                    <a:lnTo>
                      <a:pt x="391" y="58"/>
                    </a:lnTo>
                    <a:lnTo>
                      <a:pt x="387" y="54"/>
                    </a:lnTo>
                    <a:lnTo>
                      <a:pt x="374" y="47"/>
                    </a:lnTo>
                    <a:lnTo>
                      <a:pt x="358" y="42"/>
                    </a:lnTo>
                    <a:lnTo>
                      <a:pt x="337" y="37"/>
                    </a:lnTo>
                    <a:lnTo>
                      <a:pt x="314"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05" name="Freeform 404"/>
              <p:cNvSpPr>
                <a:spLocks/>
              </p:cNvSpPr>
              <p:nvPr/>
            </p:nvSpPr>
            <p:spPr bwMode="auto">
              <a:xfrm>
                <a:off x="1837" y="1359"/>
                <a:ext cx="870" cy="472"/>
              </a:xfrm>
              <a:custGeom>
                <a:avLst/>
                <a:gdLst>
                  <a:gd name="T0" fmla="*/ 869 w 870"/>
                  <a:gd name="T1" fmla="*/ 0 h 472"/>
                  <a:gd name="T2" fmla="*/ 800 w 870"/>
                  <a:gd name="T3" fmla="*/ 0 h 472"/>
                  <a:gd name="T4" fmla="*/ 779 w 870"/>
                  <a:gd name="T5" fmla="*/ 0 h 472"/>
                  <a:gd name="T6" fmla="*/ 758 w 870"/>
                  <a:gd name="T7" fmla="*/ 0 h 472"/>
                  <a:gd name="T8" fmla="*/ 736 w 870"/>
                  <a:gd name="T9" fmla="*/ 1 h 472"/>
                  <a:gd name="T10" fmla="*/ 694 w 870"/>
                  <a:gd name="T11" fmla="*/ 5 h 472"/>
                  <a:gd name="T12" fmla="*/ 657 w 870"/>
                  <a:gd name="T13" fmla="*/ 9 h 472"/>
                  <a:gd name="T14" fmla="*/ 625 w 870"/>
                  <a:gd name="T15" fmla="*/ 15 h 472"/>
                  <a:gd name="T16" fmla="*/ 613 w 870"/>
                  <a:gd name="T17" fmla="*/ 18 h 472"/>
                  <a:gd name="T18" fmla="*/ 603 w 870"/>
                  <a:gd name="T19" fmla="*/ 22 h 472"/>
                  <a:gd name="T20" fmla="*/ 597 w 870"/>
                  <a:gd name="T21" fmla="*/ 26 h 472"/>
                  <a:gd name="T22" fmla="*/ 584 w 870"/>
                  <a:gd name="T23" fmla="*/ 32 h 472"/>
                  <a:gd name="T24" fmla="*/ 580 w 870"/>
                  <a:gd name="T25" fmla="*/ 47 h 472"/>
                  <a:gd name="T26" fmla="*/ 580 w 870"/>
                  <a:gd name="T27" fmla="*/ 82 h 472"/>
                  <a:gd name="T28" fmla="*/ 563 w 870"/>
                  <a:gd name="T29" fmla="*/ 82 h 472"/>
                  <a:gd name="T30" fmla="*/ 541 w 870"/>
                  <a:gd name="T31" fmla="*/ 83 h 472"/>
                  <a:gd name="T32" fmla="*/ 515 w 870"/>
                  <a:gd name="T33" fmla="*/ 83 h 472"/>
                  <a:gd name="T34" fmla="*/ 460 w 870"/>
                  <a:gd name="T35" fmla="*/ 85 h 472"/>
                  <a:gd name="T36" fmla="*/ 434 w 870"/>
                  <a:gd name="T37" fmla="*/ 87 h 472"/>
                  <a:gd name="T38" fmla="*/ 413 w 870"/>
                  <a:gd name="T39" fmla="*/ 90 h 472"/>
                  <a:gd name="T40" fmla="*/ 395 w 870"/>
                  <a:gd name="T41" fmla="*/ 94 h 472"/>
                  <a:gd name="T42" fmla="*/ 789 w 870"/>
                  <a:gd name="T43" fmla="*/ 94 h 472"/>
                  <a:gd name="T44" fmla="*/ 797 w 870"/>
                  <a:gd name="T45" fmla="*/ 87 h 472"/>
                  <a:gd name="T46" fmla="*/ 813 w 870"/>
                  <a:gd name="T47" fmla="*/ 71 h 472"/>
                  <a:gd name="T48" fmla="*/ 827 w 870"/>
                  <a:gd name="T49" fmla="*/ 54 h 472"/>
                  <a:gd name="T50" fmla="*/ 837 w 870"/>
                  <a:gd name="T51" fmla="*/ 39 h 472"/>
                  <a:gd name="T52" fmla="*/ 843 w 870"/>
                  <a:gd name="T53" fmla="*/ 26 h 472"/>
                  <a:gd name="T54" fmla="*/ 849 w 870"/>
                  <a:gd name="T55" fmla="*/ 18 h 472"/>
                  <a:gd name="T56" fmla="*/ 859 w 870"/>
                  <a:gd name="T57" fmla="*/ 10 h 472"/>
                  <a:gd name="T58" fmla="*/ 866 w 870"/>
                  <a:gd name="T59" fmla="*/ 2 h 472"/>
                  <a:gd name="T60" fmla="*/ 869 w 870"/>
                  <a:gd name="T61"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0" h="472">
                    <a:moveTo>
                      <a:pt x="869" y="0"/>
                    </a:moveTo>
                    <a:lnTo>
                      <a:pt x="800" y="0"/>
                    </a:lnTo>
                    <a:lnTo>
                      <a:pt x="779" y="0"/>
                    </a:lnTo>
                    <a:lnTo>
                      <a:pt x="758" y="0"/>
                    </a:lnTo>
                    <a:lnTo>
                      <a:pt x="736" y="1"/>
                    </a:lnTo>
                    <a:lnTo>
                      <a:pt x="694" y="5"/>
                    </a:lnTo>
                    <a:lnTo>
                      <a:pt x="657" y="9"/>
                    </a:lnTo>
                    <a:lnTo>
                      <a:pt x="625" y="15"/>
                    </a:lnTo>
                    <a:lnTo>
                      <a:pt x="613" y="18"/>
                    </a:lnTo>
                    <a:lnTo>
                      <a:pt x="603" y="22"/>
                    </a:lnTo>
                    <a:lnTo>
                      <a:pt x="597" y="26"/>
                    </a:lnTo>
                    <a:lnTo>
                      <a:pt x="584" y="32"/>
                    </a:lnTo>
                    <a:lnTo>
                      <a:pt x="580" y="47"/>
                    </a:lnTo>
                    <a:lnTo>
                      <a:pt x="580" y="82"/>
                    </a:lnTo>
                    <a:lnTo>
                      <a:pt x="563" y="82"/>
                    </a:lnTo>
                    <a:lnTo>
                      <a:pt x="541" y="83"/>
                    </a:lnTo>
                    <a:lnTo>
                      <a:pt x="515" y="83"/>
                    </a:lnTo>
                    <a:lnTo>
                      <a:pt x="460" y="85"/>
                    </a:lnTo>
                    <a:lnTo>
                      <a:pt x="434" y="87"/>
                    </a:lnTo>
                    <a:lnTo>
                      <a:pt x="413" y="90"/>
                    </a:lnTo>
                    <a:lnTo>
                      <a:pt x="395" y="94"/>
                    </a:lnTo>
                    <a:lnTo>
                      <a:pt x="789" y="94"/>
                    </a:lnTo>
                    <a:lnTo>
                      <a:pt x="797" y="87"/>
                    </a:lnTo>
                    <a:lnTo>
                      <a:pt x="813" y="71"/>
                    </a:lnTo>
                    <a:lnTo>
                      <a:pt x="827" y="54"/>
                    </a:lnTo>
                    <a:lnTo>
                      <a:pt x="837" y="39"/>
                    </a:lnTo>
                    <a:lnTo>
                      <a:pt x="843" y="26"/>
                    </a:lnTo>
                    <a:lnTo>
                      <a:pt x="849" y="18"/>
                    </a:lnTo>
                    <a:lnTo>
                      <a:pt x="859" y="10"/>
                    </a:lnTo>
                    <a:lnTo>
                      <a:pt x="866" y="2"/>
                    </a:lnTo>
                    <a:lnTo>
                      <a:pt x="86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0" y="1355"/>
              <a:ext cx="28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1855" y="1502"/>
              <a:ext cx="695" cy="333"/>
              <a:chOff x="1855" y="1502"/>
              <a:chExt cx="695" cy="333"/>
            </a:xfrm>
          </p:grpSpPr>
          <p:sp>
            <p:nvSpPr>
              <p:cNvPr id="401" name="Freeform 400"/>
              <p:cNvSpPr>
                <a:spLocks/>
              </p:cNvSpPr>
              <p:nvPr/>
            </p:nvSpPr>
            <p:spPr bwMode="auto">
              <a:xfrm>
                <a:off x="1855" y="1502"/>
                <a:ext cx="695" cy="333"/>
              </a:xfrm>
              <a:custGeom>
                <a:avLst/>
                <a:gdLst>
                  <a:gd name="T0" fmla="*/ 27 w 695"/>
                  <a:gd name="T1" fmla="*/ 323 h 333"/>
                  <a:gd name="T2" fmla="*/ 5 w 695"/>
                  <a:gd name="T3" fmla="*/ 323 h 333"/>
                  <a:gd name="T4" fmla="*/ 2 w 695"/>
                  <a:gd name="T5" fmla="*/ 324 h 333"/>
                  <a:gd name="T6" fmla="*/ 0 w 695"/>
                  <a:gd name="T7" fmla="*/ 326 h 333"/>
                  <a:gd name="T8" fmla="*/ 0 w 695"/>
                  <a:gd name="T9" fmla="*/ 329 h 333"/>
                  <a:gd name="T10" fmla="*/ 4 w 695"/>
                  <a:gd name="T11" fmla="*/ 332 h 333"/>
                  <a:gd name="T12" fmla="*/ 8 w 695"/>
                  <a:gd name="T13" fmla="*/ 332 h 333"/>
                  <a:gd name="T14" fmla="*/ 23 w 695"/>
                  <a:gd name="T15" fmla="*/ 325 h 333"/>
                  <a:gd name="T16" fmla="*/ 27 w 695"/>
                  <a:gd name="T17" fmla="*/ 32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 h="333">
                    <a:moveTo>
                      <a:pt x="27" y="323"/>
                    </a:moveTo>
                    <a:lnTo>
                      <a:pt x="5" y="323"/>
                    </a:lnTo>
                    <a:lnTo>
                      <a:pt x="2" y="324"/>
                    </a:lnTo>
                    <a:lnTo>
                      <a:pt x="0" y="326"/>
                    </a:lnTo>
                    <a:lnTo>
                      <a:pt x="0" y="329"/>
                    </a:lnTo>
                    <a:lnTo>
                      <a:pt x="4" y="332"/>
                    </a:lnTo>
                    <a:lnTo>
                      <a:pt x="8" y="332"/>
                    </a:lnTo>
                    <a:lnTo>
                      <a:pt x="23" y="325"/>
                    </a:lnTo>
                    <a:lnTo>
                      <a:pt x="27"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02" name="Freeform 401"/>
              <p:cNvSpPr>
                <a:spLocks/>
              </p:cNvSpPr>
              <p:nvPr/>
            </p:nvSpPr>
            <p:spPr bwMode="auto">
              <a:xfrm>
                <a:off x="1855" y="1502"/>
                <a:ext cx="695" cy="333"/>
              </a:xfrm>
              <a:custGeom>
                <a:avLst/>
                <a:gdLst>
                  <a:gd name="T0" fmla="*/ 688 w 695"/>
                  <a:gd name="T1" fmla="*/ 0 h 333"/>
                  <a:gd name="T2" fmla="*/ 670 w 695"/>
                  <a:gd name="T3" fmla="*/ 7 h 333"/>
                  <a:gd name="T4" fmla="*/ 641 w 695"/>
                  <a:gd name="T5" fmla="*/ 20 h 333"/>
                  <a:gd name="T6" fmla="*/ 605 w 695"/>
                  <a:gd name="T7" fmla="*/ 38 h 333"/>
                  <a:gd name="T8" fmla="*/ 560 w 695"/>
                  <a:gd name="T9" fmla="*/ 59 h 333"/>
                  <a:gd name="T10" fmla="*/ 509 w 695"/>
                  <a:gd name="T11" fmla="*/ 83 h 333"/>
                  <a:gd name="T12" fmla="*/ 454 w 695"/>
                  <a:gd name="T13" fmla="*/ 109 h 333"/>
                  <a:gd name="T14" fmla="*/ 397 w 695"/>
                  <a:gd name="T15" fmla="*/ 137 h 333"/>
                  <a:gd name="T16" fmla="*/ 280 w 695"/>
                  <a:gd name="T17" fmla="*/ 192 h 333"/>
                  <a:gd name="T18" fmla="*/ 223 w 695"/>
                  <a:gd name="T19" fmla="*/ 221 h 333"/>
                  <a:gd name="T20" fmla="*/ 170 w 695"/>
                  <a:gd name="T21" fmla="*/ 246 h 333"/>
                  <a:gd name="T22" fmla="*/ 121 w 695"/>
                  <a:gd name="T23" fmla="*/ 269 h 333"/>
                  <a:gd name="T24" fmla="*/ 77 w 695"/>
                  <a:gd name="T25" fmla="*/ 289 h 333"/>
                  <a:gd name="T26" fmla="*/ 43 w 695"/>
                  <a:gd name="T27" fmla="*/ 305 h 333"/>
                  <a:gd name="T28" fmla="*/ 17 w 695"/>
                  <a:gd name="T29" fmla="*/ 318 h 333"/>
                  <a:gd name="T30" fmla="*/ 2 w 695"/>
                  <a:gd name="T31" fmla="*/ 324 h 333"/>
                  <a:gd name="T32" fmla="*/ 5 w 695"/>
                  <a:gd name="T33" fmla="*/ 323 h 333"/>
                  <a:gd name="T34" fmla="*/ 27 w 695"/>
                  <a:gd name="T35" fmla="*/ 323 h 333"/>
                  <a:gd name="T36" fmla="*/ 49 w 695"/>
                  <a:gd name="T37" fmla="*/ 313 h 333"/>
                  <a:gd name="T38" fmla="*/ 83 w 695"/>
                  <a:gd name="T39" fmla="*/ 297 h 333"/>
                  <a:gd name="T40" fmla="*/ 127 w 695"/>
                  <a:gd name="T41" fmla="*/ 276 h 333"/>
                  <a:gd name="T42" fmla="*/ 176 w 695"/>
                  <a:gd name="T43" fmla="*/ 254 h 333"/>
                  <a:gd name="T44" fmla="*/ 229 w 695"/>
                  <a:gd name="T45" fmla="*/ 226 h 333"/>
                  <a:gd name="T46" fmla="*/ 285 w 695"/>
                  <a:gd name="T47" fmla="*/ 200 h 333"/>
                  <a:gd name="T48" fmla="*/ 402 w 695"/>
                  <a:gd name="T49" fmla="*/ 144 h 333"/>
                  <a:gd name="T50" fmla="*/ 460 w 695"/>
                  <a:gd name="T51" fmla="*/ 116 h 333"/>
                  <a:gd name="T52" fmla="*/ 515 w 695"/>
                  <a:gd name="T53" fmla="*/ 91 h 333"/>
                  <a:gd name="T54" fmla="*/ 566 w 695"/>
                  <a:gd name="T55" fmla="*/ 66 h 333"/>
                  <a:gd name="T56" fmla="*/ 610 w 695"/>
                  <a:gd name="T57" fmla="*/ 46 h 333"/>
                  <a:gd name="T58" fmla="*/ 647 w 695"/>
                  <a:gd name="T59" fmla="*/ 28 h 333"/>
                  <a:gd name="T60" fmla="*/ 675 w 695"/>
                  <a:gd name="T61" fmla="*/ 15 h 333"/>
                  <a:gd name="T62" fmla="*/ 694 w 695"/>
                  <a:gd name="T63" fmla="*/ 7 h 333"/>
                  <a:gd name="T64" fmla="*/ 688 w 695"/>
                  <a:gd name="T65"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5" h="333">
                    <a:moveTo>
                      <a:pt x="688" y="0"/>
                    </a:moveTo>
                    <a:lnTo>
                      <a:pt x="670" y="7"/>
                    </a:lnTo>
                    <a:lnTo>
                      <a:pt x="641" y="20"/>
                    </a:lnTo>
                    <a:lnTo>
                      <a:pt x="605" y="38"/>
                    </a:lnTo>
                    <a:lnTo>
                      <a:pt x="560" y="59"/>
                    </a:lnTo>
                    <a:lnTo>
                      <a:pt x="509" y="83"/>
                    </a:lnTo>
                    <a:lnTo>
                      <a:pt x="454" y="109"/>
                    </a:lnTo>
                    <a:lnTo>
                      <a:pt x="397" y="137"/>
                    </a:lnTo>
                    <a:lnTo>
                      <a:pt x="280" y="192"/>
                    </a:lnTo>
                    <a:lnTo>
                      <a:pt x="223" y="221"/>
                    </a:lnTo>
                    <a:lnTo>
                      <a:pt x="170" y="246"/>
                    </a:lnTo>
                    <a:lnTo>
                      <a:pt x="121" y="269"/>
                    </a:lnTo>
                    <a:lnTo>
                      <a:pt x="77" y="289"/>
                    </a:lnTo>
                    <a:lnTo>
                      <a:pt x="43" y="305"/>
                    </a:lnTo>
                    <a:lnTo>
                      <a:pt x="17" y="318"/>
                    </a:lnTo>
                    <a:lnTo>
                      <a:pt x="2" y="324"/>
                    </a:lnTo>
                    <a:lnTo>
                      <a:pt x="5" y="323"/>
                    </a:lnTo>
                    <a:lnTo>
                      <a:pt x="27" y="323"/>
                    </a:lnTo>
                    <a:lnTo>
                      <a:pt x="49" y="313"/>
                    </a:lnTo>
                    <a:lnTo>
                      <a:pt x="83" y="297"/>
                    </a:lnTo>
                    <a:lnTo>
                      <a:pt x="127" y="276"/>
                    </a:lnTo>
                    <a:lnTo>
                      <a:pt x="176" y="254"/>
                    </a:lnTo>
                    <a:lnTo>
                      <a:pt x="229" y="226"/>
                    </a:lnTo>
                    <a:lnTo>
                      <a:pt x="285" y="200"/>
                    </a:lnTo>
                    <a:lnTo>
                      <a:pt x="402" y="144"/>
                    </a:lnTo>
                    <a:lnTo>
                      <a:pt x="460" y="116"/>
                    </a:lnTo>
                    <a:lnTo>
                      <a:pt x="515" y="91"/>
                    </a:lnTo>
                    <a:lnTo>
                      <a:pt x="566" y="66"/>
                    </a:lnTo>
                    <a:lnTo>
                      <a:pt x="610" y="46"/>
                    </a:lnTo>
                    <a:lnTo>
                      <a:pt x="647" y="28"/>
                    </a:lnTo>
                    <a:lnTo>
                      <a:pt x="675" y="15"/>
                    </a:lnTo>
                    <a:lnTo>
                      <a:pt x="694" y="7"/>
                    </a:lnTo>
                    <a:lnTo>
                      <a:pt x="6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15"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2" y="1382"/>
              <a:ext cx="60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a:grpSpLocks/>
            </p:cNvGrpSpPr>
            <p:nvPr/>
          </p:nvGrpSpPr>
          <p:grpSpPr bwMode="auto">
            <a:xfrm>
              <a:off x="2482" y="1401"/>
              <a:ext cx="151" cy="32"/>
              <a:chOff x="2482" y="1401"/>
              <a:chExt cx="151" cy="32"/>
            </a:xfrm>
          </p:grpSpPr>
          <p:sp>
            <p:nvSpPr>
              <p:cNvPr id="399" name="Freeform 398"/>
              <p:cNvSpPr>
                <a:spLocks/>
              </p:cNvSpPr>
              <p:nvPr/>
            </p:nvSpPr>
            <p:spPr bwMode="auto">
              <a:xfrm>
                <a:off x="2482" y="1401"/>
                <a:ext cx="151" cy="32"/>
              </a:xfrm>
              <a:custGeom>
                <a:avLst/>
                <a:gdLst>
                  <a:gd name="T0" fmla="*/ 62 w 151"/>
                  <a:gd name="T1" fmla="*/ 7 h 32"/>
                  <a:gd name="T2" fmla="*/ 56 w 151"/>
                  <a:gd name="T3" fmla="*/ 3 h 32"/>
                  <a:gd name="T4" fmla="*/ 49 w 151"/>
                  <a:gd name="T5" fmla="*/ 2 h 32"/>
                  <a:gd name="T6" fmla="*/ 47 w 151"/>
                  <a:gd name="T7" fmla="*/ 2 h 32"/>
                  <a:gd name="T8" fmla="*/ 47 w 151"/>
                  <a:gd name="T9" fmla="*/ 10 h 32"/>
                  <a:gd name="T10" fmla="*/ 47 w 151"/>
                  <a:gd name="T11" fmla="*/ 20 h 32"/>
                  <a:gd name="T12" fmla="*/ 36 w 151"/>
                  <a:gd name="T13" fmla="*/ 20 h 32"/>
                  <a:gd name="T14" fmla="*/ 27 w 151"/>
                  <a:gd name="T15" fmla="*/ 21 h 32"/>
                  <a:gd name="T16" fmla="*/ 20 w 151"/>
                  <a:gd name="T17" fmla="*/ 22 h 32"/>
                  <a:gd name="T18" fmla="*/ 14 w 151"/>
                  <a:gd name="T19" fmla="*/ 22 h 32"/>
                  <a:gd name="T20" fmla="*/ 12 w 151"/>
                  <a:gd name="T21" fmla="*/ 9 h 32"/>
                  <a:gd name="T22" fmla="*/ 17 w 151"/>
                  <a:gd name="T23" fmla="*/ 9 h 32"/>
                  <a:gd name="T24" fmla="*/ 24 w 151"/>
                  <a:gd name="T25" fmla="*/ 8 h 32"/>
                  <a:gd name="T26" fmla="*/ 33 w 151"/>
                  <a:gd name="T27" fmla="*/ 9 h 32"/>
                  <a:gd name="T28" fmla="*/ 40 w 151"/>
                  <a:gd name="T29" fmla="*/ 9 h 32"/>
                  <a:gd name="T30" fmla="*/ 47 w 151"/>
                  <a:gd name="T31" fmla="*/ 10 h 32"/>
                  <a:gd name="T32" fmla="*/ 47 w 151"/>
                  <a:gd name="T33" fmla="*/ 2 h 32"/>
                  <a:gd name="T34" fmla="*/ 40 w 151"/>
                  <a:gd name="T35" fmla="*/ 1 h 32"/>
                  <a:gd name="T36" fmla="*/ 33 w 151"/>
                  <a:gd name="T37" fmla="*/ 1 h 32"/>
                  <a:gd name="T38" fmla="*/ 24 w 151"/>
                  <a:gd name="T39" fmla="*/ 0 h 32"/>
                  <a:gd name="T40" fmla="*/ 17 w 151"/>
                  <a:gd name="T41" fmla="*/ 0 h 32"/>
                  <a:gd name="T42" fmla="*/ 5 w 151"/>
                  <a:gd name="T43" fmla="*/ 0 h 32"/>
                  <a:gd name="T44" fmla="*/ 5 w 151"/>
                  <a:gd name="T45" fmla="*/ 0 h 32"/>
                  <a:gd name="T46" fmla="*/ 4 w 151"/>
                  <a:gd name="T47" fmla="*/ 1 h 32"/>
                  <a:gd name="T48" fmla="*/ 1 w 151"/>
                  <a:gd name="T49" fmla="*/ 1 h 32"/>
                  <a:gd name="T50" fmla="*/ 0 w 151"/>
                  <a:gd name="T51" fmla="*/ 4 h 32"/>
                  <a:gd name="T52" fmla="*/ 4 w 151"/>
                  <a:gd name="T53" fmla="*/ 27 h 32"/>
                  <a:gd name="T54" fmla="*/ 11 w 151"/>
                  <a:gd name="T55" fmla="*/ 31 h 32"/>
                  <a:gd name="T56" fmla="*/ 14 w 151"/>
                  <a:gd name="T57" fmla="*/ 30 h 32"/>
                  <a:gd name="T58" fmla="*/ 20 w 151"/>
                  <a:gd name="T59" fmla="*/ 30 h 32"/>
                  <a:gd name="T60" fmla="*/ 27 w 151"/>
                  <a:gd name="T61" fmla="*/ 29 h 32"/>
                  <a:gd name="T62" fmla="*/ 36 w 151"/>
                  <a:gd name="T63" fmla="*/ 30 h 32"/>
                  <a:gd name="T64" fmla="*/ 54 w 151"/>
                  <a:gd name="T65" fmla="*/ 30 h 32"/>
                  <a:gd name="T66" fmla="*/ 54 w 151"/>
                  <a:gd name="T67" fmla="*/ 29 h 32"/>
                  <a:gd name="T68" fmla="*/ 57 w 151"/>
                  <a:gd name="T69" fmla="*/ 28 h 32"/>
                  <a:gd name="T70" fmla="*/ 59 w 151"/>
                  <a:gd name="T71" fmla="*/ 28 h 32"/>
                  <a:gd name="T72" fmla="*/ 62 w 151"/>
                  <a:gd name="T73" fmla="*/ 25 h 32"/>
                  <a:gd name="T74" fmla="*/ 62 w 151"/>
                  <a:gd name="T75" fmla="*/ 20 h 32"/>
                  <a:gd name="T76" fmla="*/ 62 w 151"/>
                  <a:gd name="T7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32">
                    <a:moveTo>
                      <a:pt x="62" y="7"/>
                    </a:moveTo>
                    <a:lnTo>
                      <a:pt x="56" y="3"/>
                    </a:lnTo>
                    <a:lnTo>
                      <a:pt x="49" y="2"/>
                    </a:lnTo>
                    <a:lnTo>
                      <a:pt x="47" y="2"/>
                    </a:lnTo>
                    <a:lnTo>
                      <a:pt x="47" y="10"/>
                    </a:lnTo>
                    <a:lnTo>
                      <a:pt x="47" y="20"/>
                    </a:lnTo>
                    <a:lnTo>
                      <a:pt x="36" y="20"/>
                    </a:lnTo>
                    <a:lnTo>
                      <a:pt x="27" y="21"/>
                    </a:lnTo>
                    <a:lnTo>
                      <a:pt x="20" y="22"/>
                    </a:lnTo>
                    <a:lnTo>
                      <a:pt x="14" y="22"/>
                    </a:lnTo>
                    <a:lnTo>
                      <a:pt x="12" y="9"/>
                    </a:lnTo>
                    <a:lnTo>
                      <a:pt x="17" y="9"/>
                    </a:lnTo>
                    <a:lnTo>
                      <a:pt x="24" y="8"/>
                    </a:lnTo>
                    <a:lnTo>
                      <a:pt x="33" y="9"/>
                    </a:lnTo>
                    <a:lnTo>
                      <a:pt x="40" y="9"/>
                    </a:lnTo>
                    <a:lnTo>
                      <a:pt x="47" y="10"/>
                    </a:lnTo>
                    <a:lnTo>
                      <a:pt x="47" y="2"/>
                    </a:lnTo>
                    <a:lnTo>
                      <a:pt x="40" y="1"/>
                    </a:lnTo>
                    <a:lnTo>
                      <a:pt x="33" y="1"/>
                    </a:lnTo>
                    <a:lnTo>
                      <a:pt x="24" y="0"/>
                    </a:lnTo>
                    <a:lnTo>
                      <a:pt x="17" y="0"/>
                    </a:lnTo>
                    <a:lnTo>
                      <a:pt x="5" y="0"/>
                    </a:lnTo>
                    <a:lnTo>
                      <a:pt x="5" y="0"/>
                    </a:lnTo>
                    <a:lnTo>
                      <a:pt x="4" y="1"/>
                    </a:lnTo>
                    <a:lnTo>
                      <a:pt x="1" y="1"/>
                    </a:lnTo>
                    <a:lnTo>
                      <a:pt x="0" y="4"/>
                    </a:lnTo>
                    <a:lnTo>
                      <a:pt x="4" y="27"/>
                    </a:lnTo>
                    <a:lnTo>
                      <a:pt x="11" y="31"/>
                    </a:lnTo>
                    <a:lnTo>
                      <a:pt x="14" y="30"/>
                    </a:lnTo>
                    <a:lnTo>
                      <a:pt x="20" y="30"/>
                    </a:lnTo>
                    <a:lnTo>
                      <a:pt x="27" y="29"/>
                    </a:lnTo>
                    <a:lnTo>
                      <a:pt x="36" y="30"/>
                    </a:lnTo>
                    <a:lnTo>
                      <a:pt x="54" y="30"/>
                    </a:lnTo>
                    <a:lnTo>
                      <a:pt x="54" y="29"/>
                    </a:lnTo>
                    <a:lnTo>
                      <a:pt x="57" y="28"/>
                    </a:lnTo>
                    <a:lnTo>
                      <a:pt x="59" y="28"/>
                    </a:lnTo>
                    <a:lnTo>
                      <a:pt x="62" y="25"/>
                    </a:lnTo>
                    <a:lnTo>
                      <a:pt x="62" y="20"/>
                    </a:lnTo>
                    <a:lnTo>
                      <a:pt x="62" y="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00" name="Freeform 399"/>
              <p:cNvSpPr>
                <a:spLocks/>
              </p:cNvSpPr>
              <p:nvPr/>
            </p:nvSpPr>
            <p:spPr bwMode="auto">
              <a:xfrm>
                <a:off x="2482" y="1401"/>
                <a:ext cx="151" cy="32"/>
              </a:xfrm>
              <a:custGeom>
                <a:avLst/>
                <a:gdLst>
                  <a:gd name="T0" fmla="*/ 150 w 151"/>
                  <a:gd name="T1" fmla="*/ 27 h 32"/>
                  <a:gd name="T2" fmla="*/ 148 w 151"/>
                  <a:gd name="T3" fmla="*/ 24 h 32"/>
                  <a:gd name="T4" fmla="*/ 144 w 151"/>
                  <a:gd name="T5" fmla="*/ 23 h 32"/>
                  <a:gd name="T6" fmla="*/ 91 w 151"/>
                  <a:gd name="T7" fmla="*/ 21 h 32"/>
                  <a:gd name="T8" fmla="*/ 91 w 151"/>
                  <a:gd name="T9" fmla="*/ 21 h 32"/>
                  <a:gd name="T10" fmla="*/ 87 w 151"/>
                  <a:gd name="T11" fmla="*/ 9 h 32"/>
                  <a:gd name="T12" fmla="*/ 141 w 151"/>
                  <a:gd name="T13" fmla="*/ 9 h 32"/>
                  <a:gd name="T14" fmla="*/ 145 w 151"/>
                  <a:gd name="T15" fmla="*/ 7 h 32"/>
                  <a:gd name="T16" fmla="*/ 148 w 151"/>
                  <a:gd name="T17" fmla="*/ 4 h 32"/>
                  <a:gd name="T18" fmla="*/ 145 w 151"/>
                  <a:gd name="T19" fmla="*/ 1 h 32"/>
                  <a:gd name="T20" fmla="*/ 141 w 151"/>
                  <a:gd name="T21" fmla="*/ 0 h 32"/>
                  <a:gd name="T22" fmla="*/ 79 w 151"/>
                  <a:gd name="T23" fmla="*/ 0 h 32"/>
                  <a:gd name="T24" fmla="*/ 75 w 151"/>
                  <a:gd name="T25" fmla="*/ 1 h 32"/>
                  <a:gd name="T26" fmla="*/ 73 w 151"/>
                  <a:gd name="T27" fmla="*/ 4 h 32"/>
                  <a:gd name="T28" fmla="*/ 73 w 151"/>
                  <a:gd name="T29" fmla="*/ 5 h 32"/>
                  <a:gd name="T30" fmla="*/ 74 w 151"/>
                  <a:gd name="T31" fmla="*/ 5 h 32"/>
                  <a:gd name="T32" fmla="*/ 73 w 151"/>
                  <a:gd name="T33" fmla="*/ 5 h 32"/>
                  <a:gd name="T34" fmla="*/ 80 w 151"/>
                  <a:gd name="T35" fmla="*/ 26 h 32"/>
                  <a:gd name="T36" fmla="*/ 83 w 151"/>
                  <a:gd name="T37" fmla="*/ 28 h 32"/>
                  <a:gd name="T38" fmla="*/ 85 w 151"/>
                  <a:gd name="T39" fmla="*/ 28 h 32"/>
                  <a:gd name="T40" fmla="*/ 86 w 151"/>
                  <a:gd name="T41" fmla="*/ 28 h 32"/>
                  <a:gd name="T42" fmla="*/ 86 w 151"/>
                  <a:gd name="T43" fmla="*/ 29 h 32"/>
                  <a:gd name="T44" fmla="*/ 144 w 151"/>
                  <a:gd name="T45" fmla="*/ 31 h 32"/>
                  <a:gd name="T46" fmla="*/ 148 w 151"/>
                  <a:gd name="T47" fmla="*/ 30 h 32"/>
                  <a:gd name="T48" fmla="*/ 150 w 151"/>
                  <a:gd name="T4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32">
                    <a:moveTo>
                      <a:pt x="150" y="27"/>
                    </a:moveTo>
                    <a:lnTo>
                      <a:pt x="148" y="24"/>
                    </a:lnTo>
                    <a:lnTo>
                      <a:pt x="144" y="23"/>
                    </a:lnTo>
                    <a:lnTo>
                      <a:pt x="91" y="21"/>
                    </a:lnTo>
                    <a:lnTo>
                      <a:pt x="91" y="21"/>
                    </a:lnTo>
                    <a:lnTo>
                      <a:pt x="87" y="9"/>
                    </a:lnTo>
                    <a:lnTo>
                      <a:pt x="141" y="9"/>
                    </a:lnTo>
                    <a:lnTo>
                      <a:pt x="145" y="7"/>
                    </a:lnTo>
                    <a:lnTo>
                      <a:pt x="148" y="4"/>
                    </a:lnTo>
                    <a:lnTo>
                      <a:pt x="145" y="1"/>
                    </a:lnTo>
                    <a:lnTo>
                      <a:pt x="141" y="0"/>
                    </a:lnTo>
                    <a:lnTo>
                      <a:pt x="79" y="0"/>
                    </a:lnTo>
                    <a:lnTo>
                      <a:pt x="75" y="1"/>
                    </a:lnTo>
                    <a:lnTo>
                      <a:pt x="73" y="4"/>
                    </a:lnTo>
                    <a:lnTo>
                      <a:pt x="73" y="5"/>
                    </a:lnTo>
                    <a:lnTo>
                      <a:pt x="74" y="5"/>
                    </a:lnTo>
                    <a:lnTo>
                      <a:pt x="73" y="5"/>
                    </a:lnTo>
                    <a:lnTo>
                      <a:pt x="80" y="26"/>
                    </a:lnTo>
                    <a:lnTo>
                      <a:pt x="83" y="28"/>
                    </a:lnTo>
                    <a:lnTo>
                      <a:pt x="85" y="28"/>
                    </a:lnTo>
                    <a:lnTo>
                      <a:pt x="86" y="28"/>
                    </a:lnTo>
                    <a:lnTo>
                      <a:pt x="86" y="29"/>
                    </a:lnTo>
                    <a:lnTo>
                      <a:pt x="144" y="31"/>
                    </a:lnTo>
                    <a:lnTo>
                      <a:pt x="148" y="30"/>
                    </a:lnTo>
                    <a:lnTo>
                      <a:pt x="150" y="2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grpSp>
          <p:nvGrpSpPr>
            <p:cNvPr id="17" name="Group 16"/>
            <p:cNvGrpSpPr>
              <a:grpSpLocks/>
            </p:cNvGrpSpPr>
            <p:nvPr/>
          </p:nvGrpSpPr>
          <p:grpSpPr bwMode="auto">
            <a:xfrm>
              <a:off x="2048" y="912"/>
              <a:ext cx="375" cy="518"/>
              <a:chOff x="2048" y="912"/>
              <a:chExt cx="375" cy="518"/>
            </a:xfrm>
          </p:grpSpPr>
          <p:sp>
            <p:nvSpPr>
              <p:cNvPr id="397" name="Freeform 396"/>
              <p:cNvSpPr>
                <a:spLocks/>
              </p:cNvSpPr>
              <p:nvPr/>
            </p:nvSpPr>
            <p:spPr bwMode="auto">
              <a:xfrm>
                <a:off x="2048" y="912"/>
                <a:ext cx="375" cy="518"/>
              </a:xfrm>
              <a:custGeom>
                <a:avLst/>
                <a:gdLst>
                  <a:gd name="T0" fmla="*/ 205 w 375"/>
                  <a:gd name="T1" fmla="*/ 103 h 518"/>
                  <a:gd name="T2" fmla="*/ 141 w 375"/>
                  <a:gd name="T3" fmla="*/ 103 h 518"/>
                  <a:gd name="T4" fmla="*/ 249 w 375"/>
                  <a:gd name="T5" fmla="*/ 517 h 518"/>
                  <a:gd name="T6" fmla="*/ 313 w 375"/>
                  <a:gd name="T7" fmla="*/ 501 h 518"/>
                  <a:gd name="T8" fmla="*/ 205 w 375"/>
                  <a:gd name="T9" fmla="*/ 103 h 518"/>
                </a:gdLst>
                <a:ahLst/>
                <a:cxnLst>
                  <a:cxn ang="0">
                    <a:pos x="T0" y="T1"/>
                  </a:cxn>
                  <a:cxn ang="0">
                    <a:pos x="T2" y="T3"/>
                  </a:cxn>
                  <a:cxn ang="0">
                    <a:pos x="T4" y="T5"/>
                  </a:cxn>
                  <a:cxn ang="0">
                    <a:pos x="T6" y="T7"/>
                  </a:cxn>
                  <a:cxn ang="0">
                    <a:pos x="T8" y="T9"/>
                  </a:cxn>
                </a:cxnLst>
                <a:rect l="0" t="0" r="r" b="b"/>
                <a:pathLst>
                  <a:path w="375" h="518">
                    <a:moveTo>
                      <a:pt x="205" y="103"/>
                    </a:moveTo>
                    <a:lnTo>
                      <a:pt x="141" y="103"/>
                    </a:lnTo>
                    <a:lnTo>
                      <a:pt x="249" y="517"/>
                    </a:lnTo>
                    <a:lnTo>
                      <a:pt x="313" y="501"/>
                    </a:lnTo>
                    <a:lnTo>
                      <a:pt x="205"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98" name="Freeform 397"/>
              <p:cNvSpPr>
                <a:spLocks/>
              </p:cNvSpPr>
              <p:nvPr/>
            </p:nvSpPr>
            <p:spPr bwMode="auto">
              <a:xfrm>
                <a:off x="2048" y="912"/>
                <a:ext cx="375" cy="518"/>
              </a:xfrm>
              <a:custGeom>
                <a:avLst/>
                <a:gdLst>
                  <a:gd name="T0" fmla="*/ 151 w 375"/>
                  <a:gd name="T1" fmla="*/ 0 h 518"/>
                  <a:gd name="T2" fmla="*/ 145 w 375"/>
                  <a:gd name="T3" fmla="*/ 0 h 518"/>
                  <a:gd name="T4" fmla="*/ 140 w 375"/>
                  <a:gd name="T5" fmla="*/ 3 h 518"/>
                  <a:gd name="T6" fmla="*/ 138 w 375"/>
                  <a:gd name="T7" fmla="*/ 9 h 518"/>
                  <a:gd name="T8" fmla="*/ 138 w 375"/>
                  <a:gd name="T9" fmla="*/ 19 h 518"/>
                  <a:gd name="T10" fmla="*/ 141 w 375"/>
                  <a:gd name="T11" fmla="*/ 41 h 518"/>
                  <a:gd name="T12" fmla="*/ 144 w 375"/>
                  <a:gd name="T13" fmla="*/ 56 h 518"/>
                  <a:gd name="T14" fmla="*/ 144 w 375"/>
                  <a:gd name="T15" fmla="*/ 69 h 518"/>
                  <a:gd name="T16" fmla="*/ 121 w 375"/>
                  <a:gd name="T17" fmla="*/ 71 h 518"/>
                  <a:gd name="T18" fmla="*/ 101 w 375"/>
                  <a:gd name="T19" fmla="*/ 74 h 518"/>
                  <a:gd name="T20" fmla="*/ 82 w 375"/>
                  <a:gd name="T21" fmla="*/ 77 h 518"/>
                  <a:gd name="T22" fmla="*/ 67 w 375"/>
                  <a:gd name="T23" fmla="*/ 79 h 518"/>
                  <a:gd name="T24" fmla="*/ 53 w 375"/>
                  <a:gd name="T25" fmla="*/ 81 h 518"/>
                  <a:gd name="T26" fmla="*/ 41 w 375"/>
                  <a:gd name="T27" fmla="*/ 84 h 518"/>
                  <a:gd name="T28" fmla="*/ 31 w 375"/>
                  <a:gd name="T29" fmla="*/ 87 h 518"/>
                  <a:gd name="T30" fmla="*/ 21 w 375"/>
                  <a:gd name="T31" fmla="*/ 89 h 518"/>
                  <a:gd name="T32" fmla="*/ 13 w 375"/>
                  <a:gd name="T33" fmla="*/ 92 h 518"/>
                  <a:gd name="T34" fmla="*/ 5 w 375"/>
                  <a:gd name="T35" fmla="*/ 95 h 518"/>
                  <a:gd name="T36" fmla="*/ 1 w 375"/>
                  <a:gd name="T37" fmla="*/ 99 h 518"/>
                  <a:gd name="T38" fmla="*/ 0 w 375"/>
                  <a:gd name="T39" fmla="*/ 102 h 518"/>
                  <a:gd name="T40" fmla="*/ 1 w 375"/>
                  <a:gd name="T41" fmla="*/ 106 h 518"/>
                  <a:gd name="T42" fmla="*/ 7 w 375"/>
                  <a:gd name="T43" fmla="*/ 108 h 518"/>
                  <a:gd name="T44" fmla="*/ 17 w 375"/>
                  <a:gd name="T45" fmla="*/ 110 h 518"/>
                  <a:gd name="T46" fmla="*/ 31 w 375"/>
                  <a:gd name="T47" fmla="*/ 110 h 518"/>
                  <a:gd name="T48" fmla="*/ 67 w 375"/>
                  <a:gd name="T49" fmla="*/ 108 h 518"/>
                  <a:gd name="T50" fmla="*/ 86 w 375"/>
                  <a:gd name="T51" fmla="*/ 106 h 518"/>
                  <a:gd name="T52" fmla="*/ 103 w 375"/>
                  <a:gd name="T53" fmla="*/ 105 h 518"/>
                  <a:gd name="T54" fmla="*/ 118 w 375"/>
                  <a:gd name="T55" fmla="*/ 104 h 518"/>
                  <a:gd name="T56" fmla="*/ 131 w 375"/>
                  <a:gd name="T57" fmla="*/ 104 h 518"/>
                  <a:gd name="T58" fmla="*/ 138 w 375"/>
                  <a:gd name="T59" fmla="*/ 103 h 518"/>
                  <a:gd name="T60" fmla="*/ 205 w 375"/>
                  <a:gd name="T61" fmla="*/ 103 h 518"/>
                  <a:gd name="T62" fmla="*/ 203 w 375"/>
                  <a:gd name="T63" fmla="*/ 97 h 518"/>
                  <a:gd name="T64" fmla="*/ 241 w 375"/>
                  <a:gd name="T65" fmla="*/ 97 h 518"/>
                  <a:gd name="T66" fmla="*/ 326 w 375"/>
                  <a:gd name="T67" fmla="*/ 94 h 518"/>
                  <a:gd name="T68" fmla="*/ 343 w 375"/>
                  <a:gd name="T69" fmla="*/ 93 h 518"/>
                  <a:gd name="T70" fmla="*/ 356 w 375"/>
                  <a:gd name="T71" fmla="*/ 91 h 518"/>
                  <a:gd name="T72" fmla="*/ 366 w 375"/>
                  <a:gd name="T73" fmla="*/ 89 h 518"/>
                  <a:gd name="T74" fmla="*/ 372 w 375"/>
                  <a:gd name="T75" fmla="*/ 87 h 518"/>
                  <a:gd name="T76" fmla="*/ 374 w 375"/>
                  <a:gd name="T77" fmla="*/ 84 h 518"/>
                  <a:gd name="T78" fmla="*/ 372 w 375"/>
                  <a:gd name="T79" fmla="*/ 81 h 518"/>
                  <a:gd name="T80" fmla="*/ 366 w 375"/>
                  <a:gd name="T81" fmla="*/ 79 h 518"/>
                  <a:gd name="T82" fmla="*/ 356 w 375"/>
                  <a:gd name="T83" fmla="*/ 77 h 518"/>
                  <a:gd name="T84" fmla="*/ 343 w 375"/>
                  <a:gd name="T85" fmla="*/ 76 h 518"/>
                  <a:gd name="T86" fmla="*/ 326 w 375"/>
                  <a:gd name="T87" fmla="*/ 75 h 518"/>
                  <a:gd name="T88" fmla="*/ 309 w 375"/>
                  <a:gd name="T89" fmla="*/ 75 h 518"/>
                  <a:gd name="T90" fmla="*/ 288 w 375"/>
                  <a:gd name="T91" fmla="*/ 74 h 518"/>
                  <a:gd name="T92" fmla="*/ 268 w 375"/>
                  <a:gd name="T93" fmla="*/ 72 h 518"/>
                  <a:gd name="T94" fmla="*/ 248 w 375"/>
                  <a:gd name="T95" fmla="*/ 71 h 518"/>
                  <a:gd name="T96" fmla="*/ 231 w 375"/>
                  <a:gd name="T97" fmla="*/ 70 h 518"/>
                  <a:gd name="T98" fmla="*/ 216 w 375"/>
                  <a:gd name="T99" fmla="*/ 68 h 518"/>
                  <a:gd name="T100" fmla="*/ 206 w 375"/>
                  <a:gd name="T101" fmla="*/ 67 h 518"/>
                  <a:gd name="T102" fmla="*/ 203 w 375"/>
                  <a:gd name="T103" fmla="*/ 67 h 518"/>
                  <a:gd name="T104" fmla="*/ 200 w 375"/>
                  <a:gd name="T105" fmla="*/ 63 h 518"/>
                  <a:gd name="T106" fmla="*/ 196 w 375"/>
                  <a:gd name="T107" fmla="*/ 50 h 518"/>
                  <a:gd name="T108" fmla="*/ 187 w 375"/>
                  <a:gd name="T109" fmla="*/ 35 h 518"/>
                  <a:gd name="T110" fmla="*/ 179 w 375"/>
                  <a:gd name="T111" fmla="*/ 19 h 518"/>
                  <a:gd name="T112" fmla="*/ 173 w 375"/>
                  <a:gd name="T113" fmla="*/ 13 h 518"/>
                  <a:gd name="T114" fmla="*/ 166 w 375"/>
                  <a:gd name="T115" fmla="*/ 6 h 518"/>
                  <a:gd name="T116" fmla="*/ 158 w 375"/>
                  <a:gd name="T117" fmla="*/ 2 h 518"/>
                  <a:gd name="T118" fmla="*/ 151 w 375"/>
                  <a:gd name="T119"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5" h="518">
                    <a:moveTo>
                      <a:pt x="151" y="0"/>
                    </a:moveTo>
                    <a:lnTo>
                      <a:pt x="145" y="0"/>
                    </a:lnTo>
                    <a:lnTo>
                      <a:pt x="140" y="3"/>
                    </a:lnTo>
                    <a:lnTo>
                      <a:pt x="138" y="9"/>
                    </a:lnTo>
                    <a:lnTo>
                      <a:pt x="138" y="19"/>
                    </a:lnTo>
                    <a:lnTo>
                      <a:pt x="141" y="41"/>
                    </a:lnTo>
                    <a:lnTo>
                      <a:pt x="144" y="56"/>
                    </a:lnTo>
                    <a:lnTo>
                      <a:pt x="144" y="69"/>
                    </a:lnTo>
                    <a:lnTo>
                      <a:pt x="121" y="71"/>
                    </a:lnTo>
                    <a:lnTo>
                      <a:pt x="101" y="74"/>
                    </a:lnTo>
                    <a:lnTo>
                      <a:pt x="82" y="77"/>
                    </a:lnTo>
                    <a:lnTo>
                      <a:pt x="67" y="79"/>
                    </a:lnTo>
                    <a:lnTo>
                      <a:pt x="53" y="81"/>
                    </a:lnTo>
                    <a:lnTo>
                      <a:pt x="41" y="84"/>
                    </a:lnTo>
                    <a:lnTo>
                      <a:pt x="31" y="87"/>
                    </a:lnTo>
                    <a:lnTo>
                      <a:pt x="21" y="89"/>
                    </a:lnTo>
                    <a:lnTo>
                      <a:pt x="13" y="92"/>
                    </a:lnTo>
                    <a:lnTo>
                      <a:pt x="5" y="95"/>
                    </a:lnTo>
                    <a:lnTo>
                      <a:pt x="1" y="99"/>
                    </a:lnTo>
                    <a:lnTo>
                      <a:pt x="0" y="102"/>
                    </a:lnTo>
                    <a:lnTo>
                      <a:pt x="1" y="106"/>
                    </a:lnTo>
                    <a:lnTo>
                      <a:pt x="7" y="108"/>
                    </a:lnTo>
                    <a:lnTo>
                      <a:pt x="17" y="110"/>
                    </a:lnTo>
                    <a:lnTo>
                      <a:pt x="31" y="110"/>
                    </a:lnTo>
                    <a:lnTo>
                      <a:pt x="67" y="108"/>
                    </a:lnTo>
                    <a:lnTo>
                      <a:pt x="86" y="106"/>
                    </a:lnTo>
                    <a:lnTo>
                      <a:pt x="103" y="105"/>
                    </a:lnTo>
                    <a:lnTo>
                      <a:pt x="118" y="104"/>
                    </a:lnTo>
                    <a:lnTo>
                      <a:pt x="131" y="104"/>
                    </a:lnTo>
                    <a:lnTo>
                      <a:pt x="138" y="103"/>
                    </a:lnTo>
                    <a:lnTo>
                      <a:pt x="205" y="103"/>
                    </a:lnTo>
                    <a:lnTo>
                      <a:pt x="203" y="97"/>
                    </a:lnTo>
                    <a:lnTo>
                      <a:pt x="241" y="97"/>
                    </a:lnTo>
                    <a:lnTo>
                      <a:pt x="326" y="94"/>
                    </a:lnTo>
                    <a:lnTo>
                      <a:pt x="343" y="93"/>
                    </a:lnTo>
                    <a:lnTo>
                      <a:pt x="356" y="91"/>
                    </a:lnTo>
                    <a:lnTo>
                      <a:pt x="366" y="89"/>
                    </a:lnTo>
                    <a:lnTo>
                      <a:pt x="372" y="87"/>
                    </a:lnTo>
                    <a:lnTo>
                      <a:pt x="374" y="84"/>
                    </a:lnTo>
                    <a:lnTo>
                      <a:pt x="372" y="81"/>
                    </a:lnTo>
                    <a:lnTo>
                      <a:pt x="366" y="79"/>
                    </a:lnTo>
                    <a:lnTo>
                      <a:pt x="356" y="77"/>
                    </a:lnTo>
                    <a:lnTo>
                      <a:pt x="343" y="76"/>
                    </a:lnTo>
                    <a:lnTo>
                      <a:pt x="326" y="75"/>
                    </a:lnTo>
                    <a:lnTo>
                      <a:pt x="309" y="75"/>
                    </a:lnTo>
                    <a:lnTo>
                      <a:pt x="288" y="74"/>
                    </a:lnTo>
                    <a:lnTo>
                      <a:pt x="268" y="72"/>
                    </a:lnTo>
                    <a:lnTo>
                      <a:pt x="248" y="71"/>
                    </a:lnTo>
                    <a:lnTo>
                      <a:pt x="231" y="70"/>
                    </a:lnTo>
                    <a:lnTo>
                      <a:pt x="216" y="68"/>
                    </a:lnTo>
                    <a:lnTo>
                      <a:pt x="206" y="67"/>
                    </a:lnTo>
                    <a:lnTo>
                      <a:pt x="203" y="67"/>
                    </a:lnTo>
                    <a:lnTo>
                      <a:pt x="200" y="63"/>
                    </a:lnTo>
                    <a:lnTo>
                      <a:pt x="196" y="50"/>
                    </a:lnTo>
                    <a:lnTo>
                      <a:pt x="187" y="35"/>
                    </a:lnTo>
                    <a:lnTo>
                      <a:pt x="179" y="19"/>
                    </a:lnTo>
                    <a:lnTo>
                      <a:pt x="173" y="13"/>
                    </a:lnTo>
                    <a:lnTo>
                      <a:pt x="166" y="6"/>
                    </a:lnTo>
                    <a:lnTo>
                      <a:pt x="158" y="2"/>
                    </a:lnTo>
                    <a:lnTo>
                      <a:pt x="1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18" name="Freeform 17"/>
            <p:cNvSpPr>
              <a:spLocks/>
            </p:cNvSpPr>
            <p:nvPr/>
          </p:nvSpPr>
          <p:spPr bwMode="auto">
            <a:xfrm>
              <a:off x="2246" y="1006"/>
              <a:ext cx="122" cy="412"/>
            </a:xfrm>
            <a:custGeom>
              <a:avLst/>
              <a:gdLst>
                <a:gd name="T0" fmla="*/ 121 w 122"/>
                <a:gd name="T1" fmla="*/ 407 h 412"/>
                <a:gd name="T2" fmla="*/ 12 w 122"/>
                <a:gd name="T3" fmla="*/ 8 h 412"/>
                <a:gd name="T4" fmla="*/ 11 w 122"/>
                <a:gd name="T5" fmla="*/ 3 h 412"/>
                <a:gd name="T6" fmla="*/ 10 w 122"/>
                <a:gd name="T7" fmla="*/ 0 h 412"/>
                <a:gd name="T8" fmla="*/ 5 w 122"/>
                <a:gd name="T9" fmla="*/ 0 h 412"/>
                <a:gd name="T10" fmla="*/ 4 w 122"/>
                <a:gd name="T11" fmla="*/ 0 h 412"/>
                <a:gd name="T12" fmla="*/ 1 w 122"/>
                <a:gd name="T13" fmla="*/ 0 h 412"/>
                <a:gd name="T14" fmla="*/ 0 w 122"/>
                <a:gd name="T15" fmla="*/ 3 h 412"/>
                <a:gd name="T16" fmla="*/ 109 w 122"/>
                <a:gd name="T17" fmla="*/ 407 h 412"/>
                <a:gd name="T18" fmla="*/ 111 w 122"/>
                <a:gd name="T19" fmla="*/ 410 h 412"/>
                <a:gd name="T20" fmla="*/ 115 w 122"/>
                <a:gd name="T21" fmla="*/ 411 h 412"/>
                <a:gd name="T22" fmla="*/ 119 w 122"/>
                <a:gd name="T23" fmla="*/ 410 h 412"/>
                <a:gd name="T24" fmla="*/ 121 w 122"/>
                <a:gd name="T25" fmla="*/ 40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412">
                  <a:moveTo>
                    <a:pt x="121" y="407"/>
                  </a:moveTo>
                  <a:lnTo>
                    <a:pt x="12" y="8"/>
                  </a:lnTo>
                  <a:lnTo>
                    <a:pt x="11" y="3"/>
                  </a:lnTo>
                  <a:lnTo>
                    <a:pt x="10" y="0"/>
                  </a:lnTo>
                  <a:lnTo>
                    <a:pt x="5" y="0"/>
                  </a:lnTo>
                  <a:lnTo>
                    <a:pt x="4" y="0"/>
                  </a:lnTo>
                  <a:lnTo>
                    <a:pt x="1" y="0"/>
                  </a:lnTo>
                  <a:lnTo>
                    <a:pt x="0" y="3"/>
                  </a:lnTo>
                  <a:lnTo>
                    <a:pt x="109" y="407"/>
                  </a:lnTo>
                  <a:lnTo>
                    <a:pt x="111" y="410"/>
                  </a:lnTo>
                  <a:lnTo>
                    <a:pt x="115" y="411"/>
                  </a:lnTo>
                  <a:lnTo>
                    <a:pt x="119" y="410"/>
                  </a:lnTo>
                  <a:lnTo>
                    <a:pt x="121" y="40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pic>
          <p:nvPicPr>
            <p:cNvPr id="19"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42" y="909"/>
              <a:ext cx="38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a:grpSpLocks/>
            </p:cNvGrpSpPr>
            <p:nvPr/>
          </p:nvGrpSpPr>
          <p:grpSpPr bwMode="auto">
            <a:xfrm>
              <a:off x="1791" y="1006"/>
              <a:ext cx="983" cy="747"/>
              <a:chOff x="1791" y="1006"/>
              <a:chExt cx="983" cy="747"/>
            </a:xfrm>
          </p:grpSpPr>
          <p:sp>
            <p:nvSpPr>
              <p:cNvPr id="394" name="Freeform 393"/>
              <p:cNvSpPr>
                <a:spLocks/>
              </p:cNvSpPr>
              <p:nvPr/>
            </p:nvSpPr>
            <p:spPr bwMode="auto">
              <a:xfrm>
                <a:off x="1791" y="1006"/>
                <a:ext cx="983" cy="747"/>
              </a:xfrm>
              <a:custGeom>
                <a:avLst/>
                <a:gdLst>
                  <a:gd name="T0" fmla="*/ 349 w 983"/>
                  <a:gd name="T1" fmla="*/ 16 h 747"/>
                  <a:gd name="T2" fmla="*/ 348 w 983"/>
                  <a:gd name="T3" fmla="*/ 13 h 747"/>
                  <a:gd name="T4" fmla="*/ 343 w 983"/>
                  <a:gd name="T5" fmla="*/ 12 h 747"/>
                  <a:gd name="T6" fmla="*/ 339 w 983"/>
                  <a:gd name="T7" fmla="*/ 13 h 747"/>
                  <a:gd name="T8" fmla="*/ 317 w 983"/>
                  <a:gd name="T9" fmla="*/ 31 h 747"/>
                  <a:gd name="T10" fmla="*/ 294 w 983"/>
                  <a:gd name="T11" fmla="*/ 55 h 747"/>
                  <a:gd name="T12" fmla="*/ 271 w 983"/>
                  <a:gd name="T13" fmla="*/ 85 h 747"/>
                  <a:gd name="T14" fmla="*/ 245 w 983"/>
                  <a:gd name="T15" fmla="*/ 123 h 747"/>
                  <a:gd name="T16" fmla="*/ 219 w 983"/>
                  <a:gd name="T17" fmla="*/ 163 h 747"/>
                  <a:gd name="T18" fmla="*/ 193 w 983"/>
                  <a:gd name="T19" fmla="*/ 208 h 747"/>
                  <a:gd name="T20" fmla="*/ 167 w 983"/>
                  <a:gd name="T21" fmla="*/ 257 h 747"/>
                  <a:gd name="T22" fmla="*/ 141 w 983"/>
                  <a:gd name="T23" fmla="*/ 309 h 747"/>
                  <a:gd name="T24" fmla="*/ 117 w 983"/>
                  <a:gd name="T25" fmla="*/ 363 h 747"/>
                  <a:gd name="T26" fmla="*/ 93 w 983"/>
                  <a:gd name="T27" fmla="*/ 418 h 747"/>
                  <a:gd name="T28" fmla="*/ 72 w 983"/>
                  <a:gd name="T29" fmla="*/ 474 h 747"/>
                  <a:gd name="T30" fmla="*/ 52 w 983"/>
                  <a:gd name="T31" fmla="*/ 530 h 747"/>
                  <a:gd name="T32" fmla="*/ 34 w 983"/>
                  <a:gd name="T33" fmla="*/ 587 h 747"/>
                  <a:gd name="T34" fmla="*/ 18 w 983"/>
                  <a:gd name="T35" fmla="*/ 640 h 747"/>
                  <a:gd name="T36" fmla="*/ 7 w 983"/>
                  <a:gd name="T37" fmla="*/ 693 h 747"/>
                  <a:gd name="T38" fmla="*/ 0 w 983"/>
                  <a:gd name="T39" fmla="*/ 742 h 747"/>
                  <a:gd name="T40" fmla="*/ 1 w 983"/>
                  <a:gd name="T41" fmla="*/ 745 h 747"/>
                  <a:gd name="T42" fmla="*/ 5 w 983"/>
                  <a:gd name="T43" fmla="*/ 746 h 747"/>
                  <a:gd name="T44" fmla="*/ 10 w 983"/>
                  <a:gd name="T45" fmla="*/ 745 h 747"/>
                  <a:gd name="T46" fmla="*/ 11 w 983"/>
                  <a:gd name="T47" fmla="*/ 742 h 747"/>
                  <a:gd name="T48" fmla="*/ 18 w 983"/>
                  <a:gd name="T49" fmla="*/ 693 h 747"/>
                  <a:gd name="T50" fmla="*/ 30 w 983"/>
                  <a:gd name="T51" fmla="*/ 640 h 747"/>
                  <a:gd name="T52" fmla="*/ 46 w 983"/>
                  <a:gd name="T53" fmla="*/ 587 h 747"/>
                  <a:gd name="T54" fmla="*/ 63 w 983"/>
                  <a:gd name="T55" fmla="*/ 532 h 747"/>
                  <a:gd name="T56" fmla="*/ 83 w 983"/>
                  <a:gd name="T57" fmla="*/ 476 h 747"/>
                  <a:gd name="T58" fmla="*/ 105 w 983"/>
                  <a:gd name="T59" fmla="*/ 420 h 747"/>
                  <a:gd name="T60" fmla="*/ 128 w 983"/>
                  <a:gd name="T61" fmla="*/ 365 h 747"/>
                  <a:gd name="T62" fmla="*/ 153 w 983"/>
                  <a:gd name="T63" fmla="*/ 311 h 747"/>
                  <a:gd name="T64" fmla="*/ 179 w 983"/>
                  <a:gd name="T65" fmla="*/ 259 h 747"/>
                  <a:gd name="T66" fmla="*/ 205 w 983"/>
                  <a:gd name="T67" fmla="*/ 210 h 747"/>
                  <a:gd name="T68" fmla="*/ 231 w 983"/>
                  <a:gd name="T69" fmla="*/ 165 h 747"/>
                  <a:gd name="T70" fmla="*/ 257 w 983"/>
                  <a:gd name="T71" fmla="*/ 125 h 747"/>
                  <a:gd name="T72" fmla="*/ 283 w 983"/>
                  <a:gd name="T73" fmla="*/ 89 h 747"/>
                  <a:gd name="T74" fmla="*/ 306 w 983"/>
                  <a:gd name="T75" fmla="*/ 59 h 747"/>
                  <a:gd name="T76" fmla="*/ 329 w 983"/>
                  <a:gd name="T77" fmla="*/ 34 h 747"/>
                  <a:gd name="T78" fmla="*/ 348 w 983"/>
                  <a:gd name="T79" fmla="*/ 18 h 747"/>
                  <a:gd name="T80" fmla="*/ 349 w 983"/>
                  <a:gd name="T81" fmla="*/ 16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3" h="747">
                    <a:moveTo>
                      <a:pt x="349" y="16"/>
                    </a:moveTo>
                    <a:lnTo>
                      <a:pt x="348" y="13"/>
                    </a:lnTo>
                    <a:lnTo>
                      <a:pt x="343" y="12"/>
                    </a:lnTo>
                    <a:lnTo>
                      <a:pt x="339" y="13"/>
                    </a:lnTo>
                    <a:lnTo>
                      <a:pt x="317" y="31"/>
                    </a:lnTo>
                    <a:lnTo>
                      <a:pt x="294" y="55"/>
                    </a:lnTo>
                    <a:lnTo>
                      <a:pt x="271" y="85"/>
                    </a:lnTo>
                    <a:lnTo>
                      <a:pt x="245" y="123"/>
                    </a:lnTo>
                    <a:lnTo>
                      <a:pt x="219" y="163"/>
                    </a:lnTo>
                    <a:lnTo>
                      <a:pt x="193" y="208"/>
                    </a:lnTo>
                    <a:lnTo>
                      <a:pt x="167" y="257"/>
                    </a:lnTo>
                    <a:lnTo>
                      <a:pt x="141" y="309"/>
                    </a:lnTo>
                    <a:lnTo>
                      <a:pt x="117" y="363"/>
                    </a:lnTo>
                    <a:lnTo>
                      <a:pt x="93" y="418"/>
                    </a:lnTo>
                    <a:lnTo>
                      <a:pt x="72" y="474"/>
                    </a:lnTo>
                    <a:lnTo>
                      <a:pt x="52" y="530"/>
                    </a:lnTo>
                    <a:lnTo>
                      <a:pt x="34" y="587"/>
                    </a:lnTo>
                    <a:lnTo>
                      <a:pt x="18" y="640"/>
                    </a:lnTo>
                    <a:lnTo>
                      <a:pt x="7" y="693"/>
                    </a:lnTo>
                    <a:lnTo>
                      <a:pt x="0" y="742"/>
                    </a:lnTo>
                    <a:lnTo>
                      <a:pt x="1" y="745"/>
                    </a:lnTo>
                    <a:lnTo>
                      <a:pt x="5" y="746"/>
                    </a:lnTo>
                    <a:lnTo>
                      <a:pt x="10" y="745"/>
                    </a:lnTo>
                    <a:lnTo>
                      <a:pt x="11" y="742"/>
                    </a:lnTo>
                    <a:lnTo>
                      <a:pt x="18" y="693"/>
                    </a:lnTo>
                    <a:lnTo>
                      <a:pt x="30" y="640"/>
                    </a:lnTo>
                    <a:lnTo>
                      <a:pt x="46" y="587"/>
                    </a:lnTo>
                    <a:lnTo>
                      <a:pt x="63" y="532"/>
                    </a:lnTo>
                    <a:lnTo>
                      <a:pt x="83" y="476"/>
                    </a:lnTo>
                    <a:lnTo>
                      <a:pt x="105" y="420"/>
                    </a:lnTo>
                    <a:lnTo>
                      <a:pt x="128" y="365"/>
                    </a:lnTo>
                    <a:lnTo>
                      <a:pt x="153" y="311"/>
                    </a:lnTo>
                    <a:lnTo>
                      <a:pt x="179" y="259"/>
                    </a:lnTo>
                    <a:lnTo>
                      <a:pt x="205" y="210"/>
                    </a:lnTo>
                    <a:lnTo>
                      <a:pt x="231" y="165"/>
                    </a:lnTo>
                    <a:lnTo>
                      <a:pt x="257" y="125"/>
                    </a:lnTo>
                    <a:lnTo>
                      <a:pt x="283" y="89"/>
                    </a:lnTo>
                    <a:lnTo>
                      <a:pt x="306" y="59"/>
                    </a:lnTo>
                    <a:lnTo>
                      <a:pt x="329" y="34"/>
                    </a:lnTo>
                    <a:lnTo>
                      <a:pt x="348" y="18"/>
                    </a:lnTo>
                    <a:lnTo>
                      <a:pt x="349" y="1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95" name="Freeform 394"/>
              <p:cNvSpPr>
                <a:spLocks/>
              </p:cNvSpPr>
              <p:nvPr/>
            </p:nvSpPr>
            <p:spPr bwMode="auto">
              <a:xfrm>
                <a:off x="1791" y="1006"/>
                <a:ext cx="983" cy="747"/>
              </a:xfrm>
              <a:custGeom>
                <a:avLst/>
                <a:gdLst>
                  <a:gd name="T0" fmla="*/ 512 w 983"/>
                  <a:gd name="T1" fmla="*/ 423 h 747"/>
                  <a:gd name="T2" fmla="*/ 404 w 983"/>
                  <a:gd name="T3" fmla="*/ 9 h 747"/>
                  <a:gd name="T4" fmla="*/ 392 w 983"/>
                  <a:gd name="T5" fmla="*/ 9 h 747"/>
                  <a:gd name="T6" fmla="*/ 501 w 983"/>
                  <a:gd name="T7" fmla="*/ 423 h 747"/>
                  <a:gd name="T8" fmla="*/ 502 w 983"/>
                  <a:gd name="T9" fmla="*/ 426 h 747"/>
                  <a:gd name="T10" fmla="*/ 506 w 983"/>
                  <a:gd name="T11" fmla="*/ 427 h 747"/>
                  <a:gd name="T12" fmla="*/ 511 w 983"/>
                  <a:gd name="T13" fmla="*/ 426 h 747"/>
                  <a:gd name="T14" fmla="*/ 512 w 983"/>
                  <a:gd name="T15" fmla="*/ 423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3" h="747">
                    <a:moveTo>
                      <a:pt x="512" y="423"/>
                    </a:moveTo>
                    <a:lnTo>
                      <a:pt x="404" y="9"/>
                    </a:lnTo>
                    <a:lnTo>
                      <a:pt x="392" y="9"/>
                    </a:lnTo>
                    <a:lnTo>
                      <a:pt x="501" y="423"/>
                    </a:lnTo>
                    <a:lnTo>
                      <a:pt x="502" y="426"/>
                    </a:lnTo>
                    <a:lnTo>
                      <a:pt x="506" y="427"/>
                    </a:lnTo>
                    <a:lnTo>
                      <a:pt x="511" y="426"/>
                    </a:lnTo>
                    <a:lnTo>
                      <a:pt x="512" y="42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96" name="Freeform 395"/>
              <p:cNvSpPr>
                <a:spLocks/>
              </p:cNvSpPr>
              <p:nvPr/>
            </p:nvSpPr>
            <p:spPr bwMode="auto">
              <a:xfrm>
                <a:off x="1791" y="1006"/>
                <a:ext cx="983" cy="747"/>
              </a:xfrm>
              <a:custGeom>
                <a:avLst/>
                <a:gdLst>
                  <a:gd name="T0" fmla="*/ 982 w 983"/>
                  <a:gd name="T1" fmla="*/ 317 h 747"/>
                  <a:gd name="T2" fmla="*/ 961 w 983"/>
                  <a:gd name="T3" fmla="*/ 298 h 747"/>
                  <a:gd name="T4" fmla="*/ 937 w 983"/>
                  <a:gd name="T5" fmla="*/ 276 h 747"/>
                  <a:gd name="T6" fmla="*/ 909 w 983"/>
                  <a:gd name="T7" fmla="*/ 254 h 747"/>
                  <a:gd name="T8" fmla="*/ 879 w 983"/>
                  <a:gd name="T9" fmla="*/ 230 h 747"/>
                  <a:gd name="T10" fmla="*/ 813 w 983"/>
                  <a:gd name="T11" fmla="*/ 179 h 747"/>
                  <a:gd name="T12" fmla="*/ 777 w 983"/>
                  <a:gd name="T13" fmla="*/ 154 h 747"/>
                  <a:gd name="T14" fmla="*/ 742 w 983"/>
                  <a:gd name="T15" fmla="*/ 128 h 747"/>
                  <a:gd name="T16" fmla="*/ 673 w 983"/>
                  <a:gd name="T17" fmla="*/ 81 h 747"/>
                  <a:gd name="T18" fmla="*/ 609 w 983"/>
                  <a:gd name="T19" fmla="*/ 42 h 747"/>
                  <a:gd name="T20" fmla="*/ 583 w 983"/>
                  <a:gd name="T21" fmla="*/ 26 h 747"/>
                  <a:gd name="T22" fmla="*/ 557 w 983"/>
                  <a:gd name="T23" fmla="*/ 13 h 747"/>
                  <a:gd name="T24" fmla="*/ 538 w 983"/>
                  <a:gd name="T25" fmla="*/ 4 h 747"/>
                  <a:gd name="T26" fmla="*/ 522 w 983"/>
                  <a:gd name="T27" fmla="*/ 0 h 747"/>
                  <a:gd name="T28" fmla="*/ 518 w 983"/>
                  <a:gd name="T29" fmla="*/ 0 h 747"/>
                  <a:gd name="T30" fmla="*/ 515 w 983"/>
                  <a:gd name="T31" fmla="*/ 2 h 747"/>
                  <a:gd name="T32" fmla="*/ 517 w 983"/>
                  <a:gd name="T33" fmla="*/ 5 h 747"/>
                  <a:gd name="T34" fmla="*/ 519 w 983"/>
                  <a:gd name="T35" fmla="*/ 7 h 747"/>
                  <a:gd name="T36" fmla="*/ 532 w 983"/>
                  <a:gd name="T37" fmla="*/ 12 h 747"/>
                  <a:gd name="T38" fmla="*/ 551 w 983"/>
                  <a:gd name="T39" fmla="*/ 20 h 747"/>
                  <a:gd name="T40" fmla="*/ 574 w 983"/>
                  <a:gd name="T41" fmla="*/ 31 h 747"/>
                  <a:gd name="T42" fmla="*/ 664 w 983"/>
                  <a:gd name="T43" fmla="*/ 87 h 747"/>
                  <a:gd name="T44" fmla="*/ 733 w 983"/>
                  <a:gd name="T45" fmla="*/ 134 h 747"/>
                  <a:gd name="T46" fmla="*/ 768 w 983"/>
                  <a:gd name="T47" fmla="*/ 159 h 747"/>
                  <a:gd name="T48" fmla="*/ 804 w 983"/>
                  <a:gd name="T49" fmla="*/ 185 h 747"/>
                  <a:gd name="T50" fmla="*/ 870 w 983"/>
                  <a:gd name="T51" fmla="*/ 236 h 747"/>
                  <a:gd name="T52" fmla="*/ 901 w 983"/>
                  <a:gd name="T53" fmla="*/ 259 h 747"/>
                  <a:gd name="T54" fmla="*/ 928 w 983"/>
                  <a:gd name="T55" fmla="*/ 282 h 747"/>
                  <a:gd name="T56" fmla="*/ 950 w 983"/>
                  <a:gd name="T57" fmla="*/ 302 h 747"/>
                  <a:gd name="T58" fmla="*/ 970 w 983"/>
                  <a:gd name="T59" fmla="*/ 320 h 747"/>
                  <a:gd name="T60" fmla="*/ 973 w 983"/>
                  <a:gd name="T61" fmla="*/ 322 h 747"/>
                  <a:gd name="T62" fmla="*/ 979 w 983"/>
                  <a:gd name="T63" fmla="*/ 322 h 747"/>
                  <a:gd name="T64" fmla="*/ 982 w 983"/>
                  <a:gd name="T65" fmla="*/ 319 h 747"/>
                  <a:gd name="T66" fmla="*/ 982 w 983"/>
                  <a:gd name="T67" fmla="*/ 317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3" h="747">
                    <a:moveTo>
                      <a:pt x="982" y="317"/>
                    </a:moveTo>
                    <a:lnTo>
                      <a:pt x="961" y="298"/>
                    </a:lnTo>
                    <a:lnTo>
                      <a:pt x="937" y="276"/>
                    </a:lnTo>
                    <a:lnTo>
                      <a:pt x="909" y="254"/>
                    </a:lnTo>
                    <a:lnTo>
                      <a:pt x="879" y="230"/>
                    </a:lnTo>
                    <a:lnTo>
                      <a:pt x="813" y="179"/>
                    </a:lnTo>
                    <a:lnTo>
                      <a:pt x="777" y="154"/>
                    </a:lnTo>
                    <a:lnTo>
                      <a:pt x="742" y="128"/>
                    </a:lnTo>
                    <a:lnTo>
                      <a:pt x="673" y="81"/>
                    </a:lnTo>
                    <a:lnTo>
                      <a:pt x="609" y="42"/>
                    </a:lnTo>
                    <a:lnTo>
                      <a:pt x="583" y="26"/>
                    </a:lnTo>
                    <a:lnTo>
                      <a:pt x="557" y="13"/>
                    </a:lnTo>
                    <a:lnTo>
                      <a:pt x="538" y="4"/>
                    </a:lnTo>
                    <a:lnTo>
                      <a:pt x="522" y="0"/>
                    </a:lnTo>
                    <a:lnTo>
                      <a:pt x="518" y="0"/>
                    </a:lnTo>
                    <a:lnTo>
                      <a:pt x="515" y="2"/>
                    </a:lnTo>
                    <a:lnTo>
                      <a:pt x="517" y="5"/>
                    </a:lnTo>
                    <a:lnTo>
                      <a:pt x="519" y="7"/>
                    </a:lnTo>
                    <a:lnTo>
                      <a:pt x="532" y="12"/>
                    </a:lnTo>
                    <a:lnTo>
                      <a:pt x="551" y="20"/>
                    </a:lnTo>
                    <a:lnTo>
                      <a:pt x="574" y="31"/>
                    </a:lnTo>
                    <a:lnTo>
                      <a:pt x="664" y="87"/>
                    </a:lnTo>
                    <a:lnTo>
                      <a:pt x="733" y="134"/>
                    </a:lnTo>
                    <a:lnTo>
                      <a:pt x="768" y="159"/>
                    </a:lnTo>
                    <a:lnTo>
                      <a:pt x="804" y="185"/>
                    </a:lnTo>
                    <a:lnTo>
                      <a:pt x="870" y="236"/>
                    </a:lnTo>
                    <a:lnTo>
                      <a:pt x="901" y="259"/>
                    </a:lnTo>
                    <a:lnTo>
                      <a:pt x="928" y="282"/>
                    </a:lnTo>
                    <a:lnTo>
                      <a:pt x="950" y="302"/>
                    </a:lnTo>
                    <a:lnTo>
                      <a:pt x="970" y="320"/>
                    </a:lnTo>
                    <a:lnTo>
                      <a:pt x="973" y="322"/>
                    </a:lnTo>
                    <a:lnTo>
                      <a:pt x="979" y="322"/>
                    </a:lnTo>
                    <a:lnTo>
                      <a:pt x="982" y="319"/>
                    </a:lnTo>
                    <a:lnTo>
                      <a:pt x="982" y="3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21" name="Picture 2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38" y="1041"/>
              <a:ext cx="3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8" y="1051"/>
              <a:ext cx="2060"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a:grpSpLocks/>
            </p:cNvGrpSpPr>
            <p:nvPr/>
          </p:nvGrpSpPr>
          <p:grpSpPr bwMode="auto">
            <a:xfrm>
              <a:off x="706" y="370"/>
              <a:ext cx="777" cy="647"/>
              <a:chOff x="706" y="370"/>
              <a:chExt cx="777" cy="647"/>
            </a:xfrm>
          </p:grpSpPr>
          <p:sp>
            <p:nvSpPr>
              <p:cNvPr id="390" name="Freeform 389"/>
              <p:cNvSpPr>
                <a:spLocks/>
              </p:cNvSpPr>
              <p:nvPr/>
            </p:nvSpPr>
            <p:spPr bwMode="auto">
              <a:xfrm>
                <a:off x="706" y="370"/>
                <a:ext cx="777" cy="647"/>
              </a:xfrm>
              <a:custGeom>
                <a:avLst/>
                <a:gdLst>
                  <a:gd name="T0" fmla="*/ 458 w 777"/>
                  <a:gd name="T1" fmla="*/ 466 h 647"/>
                  <a:gd name="T2" fmla="*/ 383 w 777"/>
                  <a:gd name="T3" fmla="*/ 559 h 647"/>
                  <a:gd name="T4" fmla="*/ 776 w 777"/>
                  <a:gd name="T5" fmla="*/ 646 h 647"/>
                  <a:gd name="T6" fmla="*/ 711 w 777"/>
                  <a:gd name="T7" fmla="*/ 504 h 647"/>
                  <a:gd name="T8" fmla="*/ 505 w 777"/>
                  <a:gd name="T9" fmla="*/ 504 h 647"/>
                  <a:gd name="T10" fmla="*/ 458 w 777"/>
                  <a:gd name="T11" fmla="*/ 466 h 647"/>
                </a:gdLst>
                <a:ahLst/>
                <a:cxnLst>
                  <a:cxn ang="0">
                    <a:pos x="T0" y="T1"/>
                  </a:cxn>
                  <a:cxn ang="0">
                    <a:pos x="T2" y="T3"/>
                  </a:cxn>
                  <a:cxn ang="0">
                    <a:pos x="T4" y="T5"/>
                  </a:cxn>
                  <a:cxn ang="0">
                    <a:pos x="T6" y="T7"/>
                  </a:cxn>
                  <a:cxn ang="0">
                    <a:pos x="T8" y="T9"/>
                  </a:cxn>
                  <a:cxn ang="0">
                    <a:pos x="T10" y="T11"/>
                  </a:cxn>
                </a:cxnLst>
                <a:rect l="0" t="0" r="r" b="b"/>
                <a:pathLst>
                  <a:path w="777" h="647">
                    <a:moveTo>
                      <a:pt x="458" y="466"/>
                    </a:moveTo>
                    <a:lnTo>
                      <a:pt x="383" y="559"/>
                    </a:lnTo>
                    <a:lnTo>
                      <a:pt x="776" y="646"/>
                    </a:lnTo>
                    <a:lnTo>
                      <a:pt x="711" y="504"/>
                    </a:lnTo>
                    <a:lnTo>
                      <a:pt x="505" y="504"/>
                    </a:lnTo>
                    <a:lnTo>
                      <a:pt x="458" y="4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91" name="Freeform 390"/>
              <p:cNvSpPr>
                <a:spLocks/>
              </p:cNvSpPr>
              <p:nvPr/>
            </p:nvSpPr>
            <p:spPr bwMode="auto">
              <a:xfrm>
                <a:off x="706" y="370"/>
                <a:ext cx="777" cy="647"/>
              </a:xfrm>
              <a:custGeom>
                <a:avLst/>
                <a:gdLst>
                  <a:gd name="T0" fmla="*/ 534 w 777"/>
                  <a:gd name="T1" fmla="*/ 372 h 647"/>
                  <a:gd name="T2" fmla="*/ 458 w 777"/>
                  <a:gd name="T3" fmla="*/ 466 h 647"/>
                  <a:gd name="T4" fmla="*/ 505 w 777"/>
                  <a:gd name="T5" fmla="*/ 504 h 647"/>
                  <a:gd name="T6" fmla="*/ 581 w 777"/>
                  <a:gd name="T7" fmla="*/ 410 h 647"/>
                  <a:gd name="T8" fmla="*/ 534 w 777"/>
                  <a:gd name="T9" fmla="*/ 372 h 647"/>
                </a:gdLst>
                <a:ahLst/>
                <a:cxnLst>
                  <a:cxn ang="0">
                    <a:pos x="T0" y="T1"/>
                  </a:cxn>
                  <a:cxn ang="0">
                    <a:pos x="T2" y="T3"/>
                  </a:cxn>
                  <a:cxn ang="0">
                    <a:pos x="T4" y="T5"/>
                  </a:cxn>
                  <a:cxn ang="0">
                    <a:pos x="T6" y="T7"/>
                  </a:cxn>
                  <a:cxn ang="0">
                    <a:pos x="T8" y="T9"/>
                  </a:cxn>
                </a:cxnLst>
                <a:rect l="0" t="0" r="r" b="b"/>
                <a:pathLst>
                  <a:path w="777" h="647">
                    <a:moveTo>
                      <a:pt x="534" y="372"/>
                    </a:moveTo>
                    <a:lnTo>
                      <a:pt x="458" y="466"/>
                    </a:lnTo>
                    <a:lnTo>
                      <a:pt x="505" y="504"/>
                    </a:lnTo>
                    <a:lnTo>
                      <a:pt x="581" y="410"/>
                    </a:lnTo>
                    <a:lnTo>
                      <a:pt x="534"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92" name="Freeform 391"/>
              <p:cNvSpPr>
                <a:spLocks/>
              </p:cNvSpPr>
              <p:nvPr/>
            </p:nvSpPr>
            <p:spPr bwMode="auto">
              <a:xfrm>
                <a:off x="706" y="370"/>
                <a:ext cx="777" cy="647"/>
              </a:xfrm>
              <a:custGeom>
                <a:avLst/>
                <a:gdLst>
                  <a:gd name="T0" fmla="*/ 610 w 777"/>
                  <a:gd name="T1" fmla="*/ 279 h 647"/>
                  <a:gd name="T2" fmla="*/ 534 w 777"/>
                  <a:gd name="T3" fmla="*/ 372 h 647"/>
                  <a:gd name="T4" fmla="*/ 581 w 777"/>
                  <a:gd name="T5" fmla="*/ 410 h 647"/>
                  <a:gd name="T6" fmla="*/ 505 w 777"/>
                  <a:gd name="T7" fmla="*/ 504 h 647"/>
                  <a:gd name="T8" fmla="*/ 711 w 777"/>
                  <a:gd name="T9" fmla="*/ 504 h 647"/>
                  <a:gd name="T10" fmla="*/ 610 w 777"/>
                  <a:gd name="T11" fmla="*/ 279 h 647"/>
                </a:gdLst>
                <a:ahLst/>
                <a:cxnLst>
                  <a:cxn ang="0">
                    <a:pos x="T0" y="T1"/>
                  </a:cxn>
                  <a:cxn ang="0">
                    <a:pos x="T2" y="T3"/>
                  </a:cxn>
                  <a:cxn ang="0">
                    <a:pos x="T4" y="T5"/>
                  </a:cxn>
                  <a:cxn ang="0">
                    <a:pos x="T6" y="T7"/>
                  </a:cxn>
                  <a:cxn ang="0">
                    <a:pos x="T8" y="T9"/>
                  </a:cxn>
                  <a:cxn ang="0">
                    <a:pos x="T10" y="T11"/>
                  </a:cxn>
                </a:cxnLst>
                <a:rect l="0" t="0" r="r" b="b"/>
                <a:pathLst>
                  <a:path w="777" h="647">
                    <a:moveTo>
                      <a:pt x="610" y="279"/>
                    </a:moveTo>
                    <a:lnTo>
                      <a:pt x="534" y="372"/>
                    </a:lnTo>
                    <a:lnTo>
                      <a:pt x="581" y="410"/>
                    </a:lnTo>
                    <a:lnTo>
                      <a:pt x="505" y="504"/>
                    </a:lnTo>
                    <a:lnTo>
                      <a:pt x="711" y="504"/>
                    </a:lnTo>
                    <a:lnTo>
                      <a:pt x="610" y="2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93" name="Freeform 392"/>
              <p:cNvSpPr>
                <a:spLocks/>
              </p:cNvSpPr>
              <p:nvPr/>
            </p:nvSpPr>
            <p:spPr bwMode="auto">
              <a:xfrm>
                <a:off x="706" y="370"/>
                <a:ext cx="777" cy="647"/>
              </a:xfrm>
              <a:custGeom>
                <a:avLst/>
                <a:gdLst>
                  <a:gd name="T0" fmla="*/ 75 w 777"/>
                  <a:gd name="T1" fmla="*/ 0 h 647"/>
                  <a:gd name="T2" fmla="*/ 0 w 777"/>
                  <a:gd name="T3" fmla="*/ 93 h 647"/>
                  <a:gd name="T4" fmla="*/ 458 w 777"/>
                  <a:gd name="T5" fmla="*/ 466 h 647"/>
                  <a:gd name="T6" fmla="*/ 534 w 777"/>
                  <a:gd name="T7" fmla="*/ 372 h 647"/>
                  <a:gd name="T8" fmla="*/ 75 w 777"/>
                  <a:gd name="T9" fmla="*/ 0 h 647"/>
                </a:gdLst>
                <a:ahLst/>
                <a:cxnLst>
                  <a:cxn ang="0">
                    <a:pos x="T0" y="T1"/>
                  </a:cxn>
                  <a:cxn ang="0">
                    <a:pos x="T2" y="T3"/>
                  </a:cxn>
                  <a:cxn ang="0">
                    <a:pos x="T4" y="T5"/>
                  </a:cxn>
                  <a:cxn ang="0">
                    <a:pos x="T6" y="T7"/>
                  </a:cxn>
                  <a:cxn ang="0">
                    <a:pos x="T8" y="T9"/>
                  </a:cxn>
                </a:cxnLst>
                <a:rect l="0" t="0" r="r" b="b"/>
                <a:pathLst>
                  <a:path w="777" h="647">
                    <a:moveTo>
                      <a:pt x="75" y="0"/>
                    </a:moveTo>
                    <a:lnTo>
                      <a:pt x="0" y="93"/>
                    </a:lnTo>
                    <a:lnTo>
                      <a:pt x="458" y="466"/>
                    </a:lnTo>
                    <a:lnTo>
                      <a:pt x="534" y="372"/>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grpSp>
          <p:nvGrpSpPr>
            <p:cNvPr id="24" name="Group 23"/>
            <p:cNvGrpSpPr>
              <a:grpSpLocks/>
            </p:cNvGrpSpPr>
            <p:nvPr/>
          </p:nvGrpSpPr>
          <p:grpSpPr bwMode="auto">
            <a:xfrm>
              <a:off x="7850" y="1418"/>
              <a:ext cx="118" cy="1265"/>
              <a:chOff x="7850" y="1418"/>
              <a:chExt cx="118" cy="1265"/>
            </a:xfrm>
          </p:grpSpPr>
          <p:sp>
            <p:nvSpPr>
              <p:cNvPr id="387" name="Freeform 386"/>
              <p:cNvSpPr>
                <a:spLocks/>
              </p:cNvSpPr>
              <p:nvPr/>
            </p:nvSpPr>
            <p:spPr bwMode="auto">
              <a:xfrm>
                <a:off x="7850" y="1418"/>
                <a:ext cx="118" cy="1265"/>
              </a:xfrm>
              <a:custGeom>
                <a:avLst/>
                <a:gdLst>
                  <a:gd name="T0" fmla="*/ 104 w 118"/>
                  <a:gd name="T1" fmla="*/ 401 h 1265"/>
                  <a:gd name="T2" fmla="*/ 11 w 118"/>
                  <a:gd name="T3" fmla="*/ 401 h 1265"/>
                  <a:gd name="T4" fmla="*/ 11 w 118"/>
                  <a:gd name="T5" fmla="*/ 589 h 1265"/>
                  <a:gd name="T6" fmla="*/ 5 w 118"/>
                  <a:gd name="T7" fmla="*/ 589 h 1265"/>
                  <a:gd name="T8" fmla="*/ 5 w 118"/>
                  <a:gd name="T9" fmla="*/ 843 h 1265"/>
                  <a:gd name="T10" fmla="*/ 0 w 118"/>
                  <a:gd name="T11" fmla="*/ 843 h 1265"/>
                  <a:gd name="T12" fmla="*/ 0 w 118"/>
                  <a:gd name="T13" fmla="*/ 1264 h 1265"/>
                  <a:gd name="T14" fmla="*/ 63 w 118"/>
                  <a:gd name="T15" fmla="*/ 1264 h 1265"/>
                  <a:gd name="T16" fmla="*/ 117 w 118"/>
                  <a:gd name="T17" fmla="*/ 839 h 1265"/>
                  <a:gd name="T18" fmla="*/ 117 w 118"/>
                  <a:gd name="T19" fmla="*/ 589 h 1265"/>
                  <a:gd name="T20" fmla="*/ 111 w 118"/>
                  <a:gd name="T21" fmla="*/ 589 h 1265"/>
                  <a:gd name="T22" fmla="*/ 111 w 118"/>
                  <a:gd name="T23" fmla="*/ 401 h 1265"/>
                  <a:gd name="T24" fmla="*/ 104 w 118"/>
                  <a:gd name="T25" fmla="*/ 401 h 1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1265">
                    <a:moveTo>
                      <a:pt x="104" y="401"/>
                    </a:moveTo>
                    <a:lnTo>
                      <a:pt x="11" y="401"/>
                    </a:lnTo>
                    <a:lnTo>
                      <a:pt x="11" y="589"/>
                    </a:lnTo>
                    <a:lnTo>
                      <a:pt x="5" y="589"/>
                    </a:lnTo>
                    <a:lnTo>
                      <a:pt x="5" y="843"/>
                    </a:lnTo>
                    <a:lnTo>
                      <a:pt x="0" y="843"/>
                    </a:lnTo>
                    <a:lnTo>
                      <a:pt x="0" y="1264"/>
                    </a:lnTo>
                    <a:lnTo>
                      <a:pt x="63" y="1264"/>
                    </a:lnTo>
                    <a:lnTo>
                      <a:pt x="117" y="839"/>
                    </a:lnTo>
                    <a:lnTo>
                      <a:pt x="117" y="589"/>
                    </a:lnTo>
                    <a:lnTo>
                      <a:pt x="111" y="589"/>
                    </a:lnTo>
                    <a:lnTo>
                      <a:pt x="111" y="401"/>
                    </a:lnTo>
                    <a:lnTo>
                      <a:pt x="104" y="40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88" name="Freeform 387"/>
              <p:cNvSpPr>
                <a:spLocks/>
              </p:cNvSpPr>
              <p:nvPr/>
            </p:nvSpPr>
            <p:spPr bwMode="auto">
              <a:xfrm>
                <a:off x="7850" y="1418"/>
                <a:ext cx="118" cy="1265"/>
              </a:xfrm>
              <a:custGeom>
                <a:avLst/>
                <a:gdLst>
                  <a:gd name="T0" fmla="*/ 94 w 118"/>
                  <a:gd name="T1" fmla="*/ 200 h 1265"/>
                  <a:gd name="T2" fmla="*/ 21 w 118"/>
                  <a:gd name="T3" fmla="*/ 200 h 1265"/>
                  <a:gd name="T4" fmla="*/ 21 w 118"/>
                  <a:gd name="T5" fmla="*/ 401 h 1265"/>
                  <a:gd name="T6" fmla="*/ 104 w 118"/>
                  <a:gd name="T7" fmla="*/ 401 h 1265"/>
                  <a:gd name="T8" fmla="*/ 104 w 118"/>
                  <a:gd name="T9" fmla="*/ 200 h 1265"/>
                  <a:gd name="T10" fmla="*/ 94 w 118"/>
                  <a:gd name="T11" fmla="*/ 200 h 1265"/>
                </a:gdLst>
                <a:ahLst/>
                <a:cxnLst>
                  <a:cxn ang="0">
                    <a:pos x="T0" y="T1"/>
                  </a:cxn>
                  <a:cxn ang="0">
                    <a:pos x="T2" y="T3"/>
                  </a:cxn>
                  <a:cxn ang="0">
                    <a:pos x="T4" y="T5"/>
                  </a:cxn>
                  <a:cxn ang="0">
                    <a:pos x="T6" y="T7"/>
                  </a:cxn>
                  <a:cxn ang="0">
                    <a:pos x="T8" y="T9"/>
                  </a:cxn>
                  <a:cxn ang="0">
                    <a:pos x="T10" y="T11"/>
                  </a:cxn>
                </a:cxnLst>
                <a:rect l="0" t="0" r="r" b="b"/>
                <a:pathLst>
                  <a:path w="118" h="1265">
                    <a:moveTo>
                      <a:pt x="94" y="200"/>
                    </a:moveTo>
                    <a:lnTo>
                      <a:pt x="21" y="200"/>
                    </a:lnTo>
                    <a:lnTo>
                      <a:pt x="21" y="401"/>
                    </a:lnTo>
                    <a:lnTo>
                      <a:pt x="104" y="401"/>
                    </a:lnTo>
                    <a:lnTo>
                      <a:pt x="104" y="200"/>
                    </a:lnTo>
                    <a:lnTo>
                      <a:pt x="94" y="20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89" name="Freeform 388"/>
              <p:cNvSpPr>
                <a:spLocks/>
              </p:cNvSpPr>
              <p:nvPr/>
            </p:nvSpPr>
            <p:spPr bwMode="auto">
              <a:xfrm>
                <a:off x="7850" y="1418"/>
                <a:ext cx="118" cy="1265"/>
              </a:xfrm>
              <a:custGeom>
                <a:avLst/>
                <a:gdLst>
                  <a:gd name="T0" fmla="*/ 94 w 118"/>
                  <a:gd name="T1" fmla="*/ 0 h 1265"/>
                  <a:gd name="T2" fmla="*/ 30 w 118"/>
                  <a:gd name="T3" fmla="*/ 0 h 1265"/>
                  <a:gd name="T4" fmla="*/ 30 w 118"/>
                  <a:gd name="T5" fmla="*/ 200 h 1265"/>
                  <a:gd name="T6" fmla="*/ 94 w 118"/>
                  <a:gd name="T7" fmla="*/ 200 h 1265"/>
                  <a:gd name="T8" fmla="*/ 94 w 118"/>
                  <a:gd name="T9" fmla="*/ 0 h 1265"/>
                </a:gdLst>
                <a:ahLst/>
                <a:cxnLst>
                  <a:cxn ang="0">
                    <a:pos x="T0" y="T1"/>
                  </a:cxn>
                  <a:cxn ang="0">
                    <a:pos x="T2" y="T3"/>
                  </a:cxn>
                  <a:cxn ang="0">
                    <a:pos x="T4" y="T5"/>
                  </a:cxn>
                  <a:cxn ang="0">
                    <a:pos x="T6" y="T7"/>
                  </a:cxn>
                  <a:cxn ang="0">
                    <a:pos x="T8" y="T9"/>
                  </a:cxn>
                </a:cxnLst>
                <a:rect l="0" t="0" r="r" b="b"/>
                <a:pathLst>
                  <a:path w="118" h="1265">
                    <a:moveTo>
                      <a:pt x="94" y="0"/>
                    </a:moveTo>
                    <a:lnTo>
                      <a:pt x="30" y="0"/>
                    </a:lnTo>
                    <a:lnTo>
                      <a:pt x="30" y="200"/>
                    </a:lnTo>
                    <a:lnTo>
                      <a:pt x="94" y="200"/>
                    </a:lnTo>
                    <a:lnTo>
                      <a:pt x="9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grpSp>
          <p:nvGrpSpPr>
            <p:cNvPr id="25" name="Group 24"/>
            <p:cNvGrpSpPr>
              <a:grpSpLocks/>
            </p:cNvGrpSpPr>
            <p:nvPr/>
          </p:nvGrpSpPr>
          <p:grpSpPr bwMode="auto">
            <a:xfrm>
              <a:off x="6692" y="6010"/>
              <a:ext cx="347" cy="3718"/>
              <a:chOff x="6692" y="6010"/>
              <a:chExt cx="347" cy="3718"/>
            </a:xfrm>
          </p:grpSpPr>
          <p:sp>
            <p:nvSpPr>
              <p:cNvPr id="384" name="Freeform 383"/>
              <p:cNvSpPr>
                <a:spLocks/>
              </p:cNvSpPr>
              <p:nvPr/>
            </p:nvSpPr>
            <p:spPr bwMode="auto">
              <a:xfrm>
                <a:off x="6692" y="6010"/>
                <a:ext cx="347" cy="3718"/>
              </a:xfrm>
              <a:custGeom>
                <a:avLst/>
                <a:gdLst>
                  <a:gd name="T0" fmla="*/ 1262 w 347"/>
                  <a:gd name="T1" fmla="*/ -4190 h 3718"/>
                  <a:gd name="T2" fmla="*/ 1179 w 347"/>
                  <a:gd name="T3" fmla="*/ -4190 h 3718"/>
                  <a:gd name="T4" fmla="*/ 1179 w 347"/>
                  <a:gd name="T5" fmla="*/ -4190 h 3718"/>
                  <a:gd name="T6" fmla="*/ 1179 w 347"/>
                  <a:gd name="T7" fmla="*/ -4190 h 3718"/>
                  <a:gd name="T8" fmla="*/ 1170 w 347"/>
                  <a:gd name="T9" fmla="*/ -4190 h 3718"/>
                  <a:gd name="T10" fmla="*/ 1170 w 347"/>
                  <a:gd name="T11" fmla="*/ -4190 h 3718"/>
                  <a:gd name="T12" fmla="*/ 1170 w 347"/>
                  <a:gd name="T13" fmla="*/ -4002 h 3718"/>
                  <a:gd name="T14" fmla="*/ 1170 w 347"/>
                  <a:gd name="T15" fmla="*/ -4002 h 3718"/>
                  <a:gd name="T16" fmla="*/ 1170 w 347"/>
                  <a:gd name="T17" fmla="*/ -4002 h 3718"/>
                  <a:gd name="T18" fmla="*/ 1170 w 347"/>
                  <a:gd name="T19" fmla="*/ -4002 h 3718"/>
                  <a:gd name="T20" fmla="*/ 1164 w 347"/>
                  <a:gd name="T21" fmla="*/ -4002 h 3718"/>
                  <a:gd name="T22" fmla="*/ 1164 w 347"/>
                  <a:gd name="T23" fmla="*/ -4002 h 3718"/>
                  <a:gd name="T24" fmla="*/ 1164 w 347"/>
                  <a:gd name="T25" fmla="*/ -3749 h 3718"/>
                  <a:gd name="T26" fmla="*/ 1164 w 347"/>
                  <a:gd name="T27" fmla="*/ -3749 h 3718"/>
                  <a:gd name="T28" fmla="*/ 1164 w 347"/>
                  <a:gd name="T29" fmla="*/ -3749 h 3718"/>
                  <a:gd name="T30" fmla="*/ 1164 w 347"/>
                  <a:gd name="T31" fmla="*/ -3749 h 3718"/>
                  <a:gd name="T32" fmla="*/ 1158 w 347"/>
                  <a:gd name="T33" fmla="*/ -3749 h 3718"/>
                  <a:gd name="T34" fmla="*/ 1158 w 347"/>
                  <a:gd name="T35" fmla="*/ -3749 h 3718"/>
                  <a:gd name="T36" fmla="*/ 1158 w 347"/>
                  <a:gd name="T37" fmla="*/ -3328 h 3718"/>
                  <a:gd name="T38" fmla="*/ 1222 w 347"/>
                  <a:gd name="T39" fmla="*/ -3328 h 3718"/>
                  <a:gd name="T40" fmla="*/ 1222 w 347"/>
                  <a:gd name="T41" fmla="*/ -3328 h 3718"/>
                  <a:gd name="T42" fmla="*/ 1275 w 347"/>
                  <a:gd name="T43" fmla="*/ -3752 h 3718"/>
                  <a:gd name="T44" fmla="*/ 1275 w 347"/>
                  <a:gd name="T45" fmla="*/ -4003 h 3718"/>
                  <a:gd name="T46" fmla="*/ 1269 w 347"/>
                  <a:gd name="T47" fmla="*/ -4003 h 3718"/>
                  <a:gd name="T48" fmla="*/ 1269 w 347"/>
                  <a:gd name="T49" fmla="*/ -4190 h 3718"/>
                  <a:gd name="T50" fmla="*/ 1262 w 347"/>
                  <a:gd name="T51" fmla="*/ -4190 h 3718"/>
                  <a:gd name="T52" fmla="*/ 1262 w 347"/>
                  <a:gd name="T53" fmla="*/ -419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7" h="3718">
                    <a:moveTo>
                      <a:pt x="1262" y="-4190"/>
                    </a:moveTo>
                    <a:lnTo>
                      <a:pt x="1179" y="-4190"/>
                    </a:lnTo>
                    <a:lnTo>
                      <a:pt x="1179" y="-4190"/>
                    </a:lnTo>
                    <a:lnTo>
                      <a:pt x="1179" y="-4190"/>
                    </a:lnTo>
                    <a:lnTo>
                      <a:pt x="1170" y="-4190"/>
                    </a:lnTo>
                    <a:lnTo>
                      <a:pt x="1170" y="-4190"/>
                    </a:lnTo>
                    <a:lnTo>
                      <a:pt x="1170" y="-4002"/>
                    </a:lnTo>
                    <a:lnTo>
                      <a:pt x="1170" y="-4002"/>
                    </a:lnTo>
                    <a:lnTo>
                      <a:pt x="1170" y="-4002"/>
                    </a:lnTo>
                    <a:lnTo>
                      <a:pt x="1170" y="-4002"/>
                    </a:lnTo>
                    <a:lnTo>
                      <a:pt x="1164" y="-4002"/>
                    </a:lnTo>
                    <a:lnTo>
                      <a:pt x="1164" y="-4002"/>
                    </a:lnTo>
                    <a:lnTo>
                      <a:pt x="1164" y="-3749"/>
                    </a:lnTo>
                    <a:lnTo>
                      <a:pt x="1164" y="-3749"/>
                    </a:lnTo>
                    <a:lnTo>
                      <a:pt x="1164" y="-3749"/>
                    </a:lnTo>
                    <a:lnTo>
                      <a:pt x="1164" y="-3749"/>
                    </a:lnTo>
                    <a:lnTo>
                      <a:pt x="1158" y="-3749"/>
                    </a:lnTo>
                    <a:lnTo>
                      <a:pt x="1158" y="-3749"/>
                    </a:lnTo>
                    <a:lnTo>
                      <a:pt x="1158" y="-3328"/>
                    </a:lnTo>
                    <a:lnTo>
                      <a:pt x="1222" y="-3328"/>
                    </a:lnTo>
                    <a:lnTo>
                      <a:pt x="1222" y="-3328"/>
                    </a:lnTo>
                    <a:lnTo>
                      <a:pt x="1275" y="-3752"/>
                    </a:lnTo>
                    <a:lnTo>
                      <a:pt x="1275" y="-4003"/>
                    </a:lnTo>
                    <a:lnTo>
                      <a:pt x="1269" y="-4003"/>
                    </a:lnTo>
                    <a:lnTo>
                      <a:pt x="1269" y="-4190"/>
                    </a:lnTo>
                    <a:lnTo>
                      <a:pt x="1262" y="-4190"/>
                    </a:lnTo>
                    <a:lnTo>
                      <a:pt x="1262" y="-4190"/>
                    </a:lnTo>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85" name="Freeform 384"/>
              <p:cNvSpPr>
                <a:spLocks/>
              </p:cNvSpPr>
              <p:nvPr/>
            </p:nvSpPr>
            <p:spPr bwMode="auto">
              <a:xfrm>
                <a:off x="6692" y="6010"/>
                <a:ext cx="347" cy="3718"/>
              </a:xfrm>
              <a:custGeom>
                <a:avLst/>
                <a:gdLst>
                  <a:gd name="T0" fmla="*/ 1252 w 347"/>
                  <a:gd name="T1" fmla="*/ -4392 h 3718"/>
                  <a:gd name="T2" fmla="*/ 1188 w 347"/>
                  <a:gd name="T3" fmla="*/ -4392 h 3718"/>
                  <a:gd name="T4" fmla="*/ 1188 w 347"/>
                  <a:gd name="T5" fmla="*/ -4392 h 3718"/>
                  <a:gd name="T6" fmla="*/ 1188 w 347"/>
                  <a:gd name="T7" fmla="*/ -4392 h 3718"/>
                  <a:gd name="T8" fmla="*/ 1179 w 347"/>
                  <a:gd name="T9" fmla="*/ -4392 h 3718"/>
                  <a:gd name="T10" fmla="*/ 1179 w 347"/>
                  <a:gd name="T11" fmla="*/ -4392 h 3718"/>
                  <a:gd name="T12" fmla="*/ 1179 w 347"/>
                  <a:gd name="T13" fmla="*/ -4190 h 3718"/>
                  <a:gd name="T14" fmla="*/ 1262 w 347"/>
                  <a:gd name="T15" fmla="*/ -4190 h 3718"/>
                  <a:gd name="T16" fmla="*/ 1262 w 347"/>
                  <a:gd name="T17" fmla="*/ -4190 h 3718"/>
                  <a:gd name="T18" fmla="*/ 1262 w 347"/>
                  <a:gd name="T19" fmla="*/ -4392 h 3718"/>
                  <a:gd name="T20" fmla="*/ 1252 w 347"/>
                  <a:gd name="T21" fmla="*/ -4392 h 3718"/>
                  <a:gd name="T22" fmla="*/ 1252 w 347"/>
                  <a:gd name="T23" fmla="*/ -4392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3718">
                    <a:moveTo>
                      <a:pt x="1252" y="-4392"/>
                    </a:moveTo>
                    <a:lnTo>
                      <a:pt x="1188" y="-4392"/>
                    </a:lnTo>
                    <a:lnTo>
                      <a:pt x="1188" y="-4392"/>
                    </a:lnTo>
                    <a:lnTo>
                      <a:pt x="1188" y="-4392"/>
                    </a:lnTo>
                    <a:lnTo>
                      <a:pt x="1179" y="-4392"/>
                    </a:lnTo>
                    <a:lnTo>
                      <a:pt x="1179" y="-4392"/>
                    </a:lnTo>
                    <a:lnTo>
                      <a:pt x="1179" y="-4190"/>
                    </a:lnTo>
                    <a:lnTo>
                      <a:pt x="1262" y="-4190"/>
                    </a:lnTo>
                    <a:lnTo>
                      <a:pt x="1262" y="-4190"/>
                    </a:lnTo>
                    <a:lnTo>
                      <a:pt x="1262" y="-4392"/>
                    </a:lnTo>
                    <a:lnTo>
                      <a:pt x="1252" y="-4392"/>
                    </a:lnTo>
                    <a:lnTo>
                      <a:pt x="1252" y="-4392"/>
                    </a:lnTo>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86" name="Freeform 385"/>
              <p:cNvSpPr>
                <a:spLocks/>
              </p:cNvSpPr>
              <p:nvPr/>
            </p:nvSpPr>
            <p:spPr bwMode="auto">
              <a:xfrm>
                <a:off x="6692" y="6010"/>
                <a:ext cx="347" cy="3718"/>
              </a:xfrm>
              <a:custGeom>
                <a:avLst/>
                <a:gdLst>
                  <a:gd name="T0" fmla="*/ 1252 w 347"/>
                  <a:gd name="T1" fmla="*/ -4392 h 3718"/>
                  <a:gd name="T2" fmla="*/ 1252 w 347"/>
                  <a:gd name="T3" fmla="*/ -4592 h 3718"/>
                  <a:gd name="T4" fmla="*/ 1188 w 347"/>
                  <a:gd name="T5" fmla="*/ -4592 h 3718"/>
                  <a:gd name="T6" fmla="*/ 1188 w 347"/>
                  <a:gd name="T7" fmla="*/ -4592 h 3718"/>
                  <a:gd name="T8" fmla="*/ 1188 w 347"/>
                  <a:gd name="T9" fmla="*/ -4392 h 3718"/>
                  <a:gd name="T10" fmla="*/ 1252 w 347"/>
                  <a:gd name="T11" fmla="*/ -4392 h 3718"/>
                </a:gdLst>
                <a:ahLst/>
                <a:cxnLst>
                  <a:cxn ang="0">
                    <a:pos x="T0" y="T1"/>
                  </a:cxn>
                  <a:cxn ang="0">
                    <a:pos x="T2" y="T3"/>
                  </a:cxn>
                  <a:cxn ang="0">
                    <a:pos x="T4" y="T5"/>
                  </a:cxn>
                  <a:cxn ang="0">
                    <a:pos x="T6" y="T7"/>
                  </a:cxn>
                  <a:cxn ang="0">
                    <a:pos x="T8" y="T9"/>
                  </a:cxn>
                  <a:cxn ang="0">
                    <a:pos x="T10" y="T11"/>
                  </a:cxn>
                </a:cxnLst>
                <a:rect l="0" t="0" r="r" b="b"/>
                <a:pathLst>
                  <a:path w="347" h="3718">
                    <a:moveTo>
                      <a:pt x="1252" y="-4392"/>
                    </a:moveTo>
                    <a:lnTo>
                      <a:pt x="1252" y="-4592"/>
                    </a:lnTo>
                    <a:lnTo>
                      <a:pt x="1188" y="-4592"/>
                    </a:lnTo>
                    <a:lnTo>
                      <a:pt x="1188" y="-4592"/>
                    </a:lnTo>
                    <a:lnTo>
                      <a:pt x="1188" y="-4392"/>
                    </a:lnTo>
                    <a:lnTo>
                      <a:pt x="1252" y="-4392"/>
                    </a:lnTo>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26" name="Freeform 25"/>
            <p:cNvSpPr>
              <a:spLocks/>
            </p:cNvSpPr>
            <p:nvPr/>
          </p:nvSpPr>
          <p:spPr bwMode="auto">
            <a:xfrm>
              <a:off x="8122" y="2262"/>
              <a:ext cx="64" cy="420"/>
            </a:xfrm>
            <a:custGeom>
              <a:avLst/>
              <a:gdLst>
                <a:gd name="T0" fmla="*/ 0 w 64"/>
                <a:gd name="T1" fmla="*/ 419 h 420"/>
                <a:gd name="T2" fmla="*/ 63 w 64"/>
                <a:gd name="T3" fmla="*/ 419 h 420"/>
                <a:gd name="T4" fmla="*/ 63 w 64"/>
                <a:gd name="T5" fmla="*/ 0 h 420"/>
                <a:gd name="T6" fmla="*/ 0 w 64"/>
                <a:gd name="T7" fmla="*/ 0 h 420"/>
                <a:gd name="T8" fmla="*/ 0 w 64"/>
                <a:gd name="T9" fmla="*/ 419 h 420"/>
              </a:gdLst>
              <a:ahLst/>
              <a:cxnLst>
                <a:cxn ang="0">
                  <a:pos x="T0" y="T1"/>
                </a:cxn>
                <a:cxn ang="0">
                  <a:pos x="T2" y="T3"/>
                </a:cxn>
                <a:cxn ang="0">
                  <a:pos x="T4" y="T5"/>
                </a:cxn>
                <a:cxn ang="0">
                  <a:pos x="T6" y="T7"/>
                </a:cxn>
                <a:cxn ang="0">
                  <a:pos x="T8" y="T9"/>
                </a:cxn>
              </a:cxnLst>
              <a:rect l="0" t="0" r="r" b="b"/>
              <a:pathLst>
                <a:path w="64" h="420">
                  <a:moveTo>
                    <a:pt x="0" y="419"/>
                  </a:moveTo>
                  <a:lnTo>
                    <a:pt x="63" y="419"/>
                  </a:lnTo>
                  <a:lnTo>
                    <a:pt x="63" y="0"/>
                  </a:lnTo>
                  <a:lnTo>
                    <a:pt x="0" y="0"/>
                  </a:lnTo>
                  <a:lnTo>
                    <a:pt x="0" y="41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7" name="Freeform 26"/>
            <p:cNvSpPr>
              <a:spLocks/>
            </p:cNvSpPr>
            <p:nvPr/>
          </p:nvSpPr>
          <p:spPr bwMode="auto">
            <a:xfrm>
              <a:off x="8067" y="2261"/>
              <a:ext cx="118" cy="20"/>
            </a:xfrm>
            <a:custGeom>
              <a:avLst/>
              <a:gdLst>
                <a:gd name="T0" fmla="*/ 0 w 118"/>
                <a:gd name="T1" fmla="*/ 0 h 20"/>
                <a:gd name="T2" fmla="*/ 117 w 118"/>
                <a:gd name="T3" fmla="*/ 0 h 20"/>
              </a:gdLst>
              <a:ahLst/>
              <a:cxnLst>
                <a:cxn ang="0">
                  <a:pos x="T0" y="T1"/>
                </a:cxn>
                <a:cxn ang="0">
                  <a:pos x="T2" y="T3"/>
                </a:cxn>
              </a:cxnLst>
              <a:rect l="0" t="0" r="r" b="b"/>
              <a:pathLst>
                <a:path w="118" h="20">
                  <a:moveTo>
                    <a:pt x="0" y="0"/>
                  </a:moveTo>
                  <a:lnTo>
                    <a:pt x="117" y="0"/>
                  </a:lnTo>
                </a:path>
              </a:pathLst>
            </a:custGeom>
            <a:noFill/>
            <a:ln w="1269">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8" name="Freeform 27"/>
            <p:cNvSpPr>
              <a:spLocks/>
            </p:cNvSpPr>
            <p:nvPr/>
          </p:nvSpPr>
          <p:spPr bwMode="auto">
            <a:xfrm>
              <a:off x="8067" y="2008"/>
              <a:ext cx="112" cy="252"/>
            </a:xfrm>
            <a:custGeom>
              <a:avLst/>
              <a:gdLst>
                <a:gd name="T0" fmla="*/ 0 w 112"/>
                <a:gd name="T1" fmla="*/ 251 h 252"/>
                <a:gd name="T2" fmla="*/ 111 w 112"/>
                <a:gd name="T3" fmla="*/ 251 h 252"/>
                <a:gd name="T4" fmla="*/ 111 w 112"/>
                <a:gd name="T5" fmla="*/ 0 h 252"/>
                <a:gd name="T6" fmla="*/ 0 w 112"/>
                <a:gd name="T7" fmla="*/ 0 h 252"/>
                <a:gd name="T8" fmla="*/ 0 w 112"/>
                <a:gd name="T9" fmla="*/ 251 h 252"/>
              </a:gdLst>
              <a:ahLst/>
              <a:cxnLst>
                <a:cxn ang="0">
                  <a:pos x="T0" y="T1"/>
                </a:cxn>
                <a:cxn ang="0">
                  <a:pos x="T2" y="T3"/>
                </a:cxn>
                <a:cxn ang="0">
                  <a:pos x="T4" y="T5"/>
                </a:cxn>
                <a:cxn ang="0">
                  <a:pos x="T6" y="T7"/>
                </a:cxn>
                <a:cxn ang="0">
                  <a:pos x="T8" y="T9"/>
                </a:cxn>
              </a:cxnLst>
              <a:rect l="0" t="0" r="r" b="b"/>
              <a:pathLst>
                <a:path w="112" h="252">
                  <a:moveTo>
                    <a:pt x="0" y="251"/>
                  </a:moveTo>
                  <a:lnTo>
                    <a:pt x="111" y="251"/>
                  </a:lnTo>
                  <a:lnTo>
                    <a:pt x="111" y="0"/>
                  </a:lnTo>
                  <a:lnTo>
                    <a:pt x="0" y="0"/>
                  </a:lnTo>
                  <a:lnTo>
                    <a:pt x="0" y="25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9" name="Freeform 28"/>
            <p:cNvSpPr>
              <a:spLocks/>
            </p:cNvSpPr>
            <p:nvPr/>
          </p:nvSpPr>
          <p:spPr bwMode="auto">
            <a:xfrm>
              <a:off x="8123" y="1820"/>
              <a:ext cx="20" cy="188"/>
            </a:xfrm>
            <a:custGeom>
              <a:avLst/>
              <a:gdLst>
                <a:gd name="T0" fmla="*/ 0 w 20"/>
                <a:gd name="T1" fmla="*/ 0 h 188"/>
                <a:gd name="T2" fmla="*/ 0 w 20"/>
                <a:gd name="T3" fmla="*/ 187 h 188"/>
              </a:gdLst>
              <a:ahLst/>
              <a:cxnLst>
                <a:cxn ang="0">
                  <a:pos x="T0" y="T1"/>
                </a:cxn>
                <a:cxn ang="0">
                  <a:pos x="T2" y="T3"/>
                </a:cxn>
              </a:cxnLst>
              <a:rect l="0" t="0" r="r" b="b"/>
              <a:pathLst>
                <a:path w="20" h="188">
                  <a:moveTo>
                    <a:pt x="0" y="0"/>
                  </a:moveTo>
                  <a:lnTo>
                    <a:pt x="0" y="187"/>
                  </a:lnTo>
                </a:path>
              </a:pathLst>
            </a:custGeom>
            <a:noFill/>
            <a:ln w="62792">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0" name="Freeform 29"/>
            <p:cNvSpPr>
              <a:spLocks/>
            </p:cNvSpPr>
            <p:nvPr/>
          </p:nvSpPr>
          <p:spPr bwMode="auto">
            <a:xfrm>
              <a:off x="8123" y="1618"/>
              <a:ext cx="20" cy="202"/>
            </a:xfrm>
            <a:custGeom>
              <a:avLst/>
              <a:gdLst>
                <a:gd name="T0" fmla="*/ 0 w 20"/>
                <a:gd name="T1" fmla="*/ 0 h 202"/>
                <a:gd name="T2" fmla="*/ 0 w 20"/>
                <a:gd name="T3" fmla="*/ 201 h 202"/>
              </a:gdLst>
              <a:ahLst/>
              <a:cxnLst>
                <a:cxn ang="0">
                  <a:pos x="T0" y="T1"/>
                </a:cxn>
                <a:cxn ang="0">
                  <a:pos x="T2" y="T3"/>
                </a:cxn>
              </a:cxnLst>
              <a:rect l="0" t="0" r="r" b="b"/>
              <a:pathLst>
                <a:path w="20" h="202">
                  <a:moveTo>
                    <a:pt x="0" y="0"/>
                  </a:moveTo>
                  <a:lnTo>
                    <a:pt x="0" y="201"/>
                  </a:lnTo>
                </a:path>
              </a:pathLst>
            </a:custGeom>
            <a:noFill/>
            <a:ln w="52031">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1" name="Freeform 30"/>
            <p:cNvSpPr>
              <a:spLocks/>
            </p:cNvSpPr>
            <p:nvPr/>
          </p:nvSpPr>
          <p:spPr bwMode="auto">
            <a:xfrm>
              <a:off x="8123" y="1418"/>
              <a:ext cx="20" cy="201"/>
            </a:xfrm>
            <a:custGeom>
              <a:avLst/>
              <a:gdLst>
                <a:gd name="T0" fmla="*/ 0 w 20"/>
                <a:gd name="T1" fmla="*/ 0 h 201"/>
                <a:gd name="T2" fmla="*/ 0 w 20"/>
                <a:gd name="T3" fmla="*/ 200 h 201"/>
              </a:gdLst>
              <a:ahLst/>
              <a:cxnLst>
                <a:cxn ang="0">
                  <a:pos x="T0" y="T1"/>
                </a:cxn>
                <a:cxn ang="0">
                  <a:pos x="T2" y="T3"/>
                </a:cxn>
              </a:cxnLst>
              <a:rect l="0" t="0" r="r" b="b"/>
              <a:pathLst>
                <a:path w="20" h="201">
                  <a:moveTo>
                    <a:pt x="0" y="0"/>
                  </a:moveTo>
                  <a:lnTo>
                    <a:pt x="0" y="200"/>
                  </a:lnTo>
                </a:path>
              </a:pathLst>
            </a:custGeom>
            <a:noFill/>
            <a:ln w="40708">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32" name="Group 31"/>
            <p:cNvGrpSpPr>
              <a:grpSpLocks/>
            </p:cNvGrpSpPr>
            <p:nvPr/>
          </p:nvGrpSpPr>
          <p:grpSpPr bwMode="auto">
            <a:xfrm>
              <a:off x="7312" y="6010"/>
              <a:ext cx="364" cy="3718"/>
              <a:chOff x="7312" y="6010"/>
              <a:chExt cx="364" cy="3718"/>
            </a:xfrm>
          </p:grpSpPr>
          <p:sp>
            <p:nvSpPr>
              <p:cNvPr id="381" name="Freeform 380"/>
              <p:cNvSpPr>
                <a:spLocks/>
              </p:cNvSpPr>
              <p:nvPr/>
            </p:nvSpPr>
            <p:spPr bwMode="auto">
              <a:xfrm>
                <a:off x="7312" y="6010"/>
                <a:ext cx="364" cy="3718"/>
              </a:xfrm>
              <a:custGeom>
                <a:avLst/>
                <a:gdLst>
                  <a:gd name="T0" fmla="*/ 851 w 364"/>
                  <a:gd name="T1" fmla="*/ -4190 h 3718"/>
                  <a:gd name="T2" fmla="*/ 769 w 364"/>
                  <a:gd name="T3" fmla="*/ -4190 h 3718"/>
                  <a:gd name="T4" fmla="*/ 769 w 364"/>
                  <a:gd name="T5" fmla="*/ -4190 h 3718"/>
                  <a:gd name="T6" fmla="*/ 769 w 364"/>
                  <a:gd name="T7" fmla="*/ -4190 h 3718"/>
                  <a:gd name="T8" fmla="*/ 761 w 364"/>
                  <a:gd name="T9" fmla="*/ -4190 h 3718"/>
                  <a:gd name="T10" fmla="*/ 761 w 364"/>
                  <a:gd name="T11" fmla="*/ -4190 h 3718"/>
                  <a:gd name="T12" fmla="*/ 761 w 364"/>
                  <a:gd name="T13" fmla="*/ -4002 h 3718"/>
                  <a:gd name="T14" fmla="*/ 761 w 364"/>
                  <a:gd name="T15" fmla="*/ -4002 h 3718"/>
                  <a:gd name="T16" fmla="*/ 761 w 364"/>
                  <a:gd name="T17" fmla="*/ -4002 h 3718"/>
                  <a:gd name="T18" fmla="*/ 761 w 364"/>
                  <a:gd name="T19" fmla="*/ -4002 h 3718"/>
                  <a:gd name="T20" fmla="*/ 755 w 364"/>
                  <a:gd name="T21" fmla="*/ -4002 h 3718"/>
                  <a:gd name="T22" fmla="*/ 755 w 364"/>
                  <a:gd name="T23" fmla="*/ -4002 h 3718"/>
                  <a:gd name="T24" fmla="*/ 755 w 364"/>
                  <a:gd name="T25" fmla="*/ -3749 h 3718"/>
                  <a:gd name="T26" fmla="*/ 755 w 364"/>
                  <a:gd name="T27" fmla="*/ -3749 h 3718"/>
                  <a:gd name="T28" fmla="*/ 755 w 364"/>
                  <a:gd name="T29" fmla="*/ -3749 h 3718"/>
                  <a:gd name="T30" fmla="*/ 755 w 364"/>
                  <a:gd name="T31" fmla="*/ -3749 h 3718"/>
                  <a:gd name="T32" fmla="*/ 749 w 364"/>
                  <a:gd name="T33" fmla="*/ -3749 h 3718"/>
                  <a:gd name="T34" fmla="*/ 749 w 364"/>
                  <a:gd name="T35" fmla="*/ -3749 h 3718"/>
                  <a:gd name="T36" fmla="*/ 749 w 364"/>
                  <a:gd name="T37" fmla="*/ -3328 h 3718"/>
                  <a:gd name="T38" fmla="*/ 872 w 364"/>
                  <a:gd name="T39" fmla="*/ -3328 h 3718"/>
                  <a:gd name="T40" fmla="*/ 872 w 364"/>
                  <a:gd name="T41" fmla="*/ -3328 h 3718"/>
                  <a:gd name="T42" fmla="*/ 872 w 364"/>
                  <a:gd name="T43" fmla="*/ -3750 h 3718"/>
                  <a:gd name="T44" fmla="*/ 866 w 364"/>
                  <a:gd name="T45" fmla="*/ -3750 h 3718"/>
                  <a:gd name="T46" fmla="*/ 866 w 364"/>
                  <a:gd name="T47" fmla="*/ -4003 h 3718"/>
                  <a:gd name="T48" fmla="*/ 860 w 364"/>
                  <a:gd name="T49" fmla="*/ -4003 h 3718"/>
                  <a:gd name="T50" fmla="*/ 860 w 364"/>
                  <a:gd name="T51" fmla="*/ -4190 h 3718"/>
                  <a:gd name="T52" fmla="*/ 851 w 364"/>
                  <a:gd name="T53" fmla="*/ -4190 h 3718"/>
                  <a:gd name="T54" fmla="*/ 851 w 364"/>
                  <a:gd name="T55" fmla="*/ -4190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3718">
                    <a:moveTo>
                      <a:pt x="851" y="-4190"/>
                    </a:moveTo>
                    <a:lnTo>
                      <a:pt x="769" y="-4190"/>
                    </a:lnTo>
                    <a:lnTo>
                      <a:pt x="769" y="-4190"/>
                    </a:lnTo>
                    <a:lnTo>
                      <a:pt x="769" y="-4190"/>
                    </a:lnTo>
                    <a:lnTo>
                      <a:pt x="761" y="-4190"/>
                    </a:lnTo>
                    <a:lnTo>
                      <a:pt x="761" y="-4190"/>
                    </a:lnTo>
                    <a:lnTo>
                      <a:pt x="761" y="-4002"/>
                    </a:lnTo>
                    <a:lnTo>
                      <a:pt x="761" y="-4002"/>
                    </a:lnTo>
                    <a:lnTo>
                      <a:pt x="761" y="-4002"/>
                    </a:lnTo>
                    <a:lnTo>
                      <a:pt x="761" y="-4002"/>
                    </a:lnTo>
                    <a:lnTo>
                      <a:pt x="755" y="-4002"/>
                    </a:lnTo>
                    <a:lnTo>
                      <a:pt x="755" y="-4002"/>
                    </a:lnTo>
                    <a:lnTo>
                      <a:pt x="755" y="-3749"/>
                    </a:lnTo>
                    <a:lnTo>
                      <a:pt x="755" y="-3749"/>
                    </a:lnTo>
                    <a:lnTo>
                      <a:pt x="755" y="-3749"/>
                    </a:lnTo>
                    <a:lnTo>
                      <a:pt x="755" y="-3749"/>
                    </a:lnTo>
                    <a:lnTo>
                      <a:pt x="749" y="-3749"/>
                    </a:lnTo>
                    <a:lnTo>
                      <a:pt x="749" y="-3749"/>
                    </a:lnTo>
                    <a:lnTo>
                      <a:pt x="749" y="-3328"/>
                    </a:lnTo>
                    <a:lnTo>
                      <a:pt x="872" y="-3328"/>
                    </a:lnTo>
                    <a:lnTo>
                      <a:pt x="872" y="-3328"/>
                    </a:lnTo>
                    <a:lnTo>
                      <a:pt x="872" y="-3750"/>
                    </a:lnTo>
                    <a:lnTo>
                      <a:pt x="866" y="-3750"/>
                    </a:lnTo>
                    <a:lnTo>
                      <a:pt x="866" y="-4003"/>
                    </a:lnTo>
                    <a:lnTo>
                      <a:pt x="860" y="-4003"/>
                    </a:lnTo>
                    <a:lnTo>
                      <a:pt x="860" y="-4190"/>
                    </a:lnTo>
                    <a:lnTo>
                      <a:pt x="851" y="-4190"/>
                    </a:lnTo>
                    <a:lnTo>
                      <a:pt x="851" y="-4190"/>
                    </a:lnTo>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82" name="Freeform 381"/>
              <p:cNvSpPr>
                <a:spLocks/>
              </p:cNvSpPr>
              <p:nvPr/>
            </p:nvSpPr>
            <p:spPr bwMode="auto">
              <a:xfrm>
                <a:off x="7312" y="6010"/>
                <a:ext cx="364" cy="3718"/>
              </a:xfrm>
              <a:custGeom>
                <a:avLst/>
                <a:gdLst>
                  <a:gd name="T0" fmla="*/ 843 w 364"/>
                  <a:gd name="T1" fmla="*/ -4392 h 3718"/>
                  <a:gd name="T2" fmla="*/ 779 w 364"/>
                  <a:gd name="T3" fmla="*/ -4392 h 3718"/>
                  <a:gd name="T4" fmla="*/ 779 w 364"/>
                  <a:gd name="T5" fmla="*/ -4392 h 3718"/>
                  <a:gd name="T6" fmla="*/ 779 w 364"/>
                  <a:gd name="T7" fmla="*/ -4392 h 3718"/>
                  <a:gd name="T8" fmla="*/ 769 w 364"/>
                  <a:gd name="T9" fmla="*/ -4392 h 3718"/>
                  <a:gd name="T10" fmla="*/ 769 w 364"/>
                  <a:gd name="T11" fmla="*/ -4392 h 3718"/>
                  <a:gd name="T12" fmla="*/ 769 w 364"/>
                  <a:gd name="T13" fmla="*/ -4190 h 3718"/>
                  <a:gd name="T14" fmla="*/ 851 w 364"/>
                  <a:gd name="T15" fmla="*/ -4190 h 3718"/>
                  <a:gd name="T16" fmla="*/ 851 w 364"/>
                  <a:gd name="T17" fmla="*/ -4190 h 3718"/>
                  <a:gd name="T18" fmla="*/ 851 w 364"/>
                  <a:gd name="T19" fmla="*/ -4392 h 3718"/>
                  <a:gd name="T20" fmla="*/ 843 w 364"/>
                  <a:gd name="T21" fmla="*/ -4392 h 3718"/>
                  <a:gd name="T22" fmla="*/ 843 w 364"/>
                  <a:gd name="T23" fmla="*/ -4392 h 3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3718">
                    <a:moveTo>
                      <a:pt x="843" y="-4392"/>
                    </a:moveTo>
                    <a:lnTo>
                      <a:pt x="779" y="-4392"/>
                    </a:lnTo>
                    <a:lnTo>
                      <a:pt x="779" y="-4392"/>
                    </a:lnTo>
                    <a:lnTo>
                      <a:pt x="779" y="-4392"/>
                    </a:lnTo>
                    <a:lnTo>
                      <a:pt x="769" y="-4392"/>
                    </a:lnTo>
                    <a:lnTo>
                      <a:pt x="769" y="-4392"/>
                    </a:lnTo>
                    <a:lnTo>
                      <a:pt x="769" y="-4190"/>
                    </a:lnTo>
                    <a:lnTo>
                      <a:pt x="851" y="-4190"/>
                    </a:lnTo>
                    <a:lnTo>
                      <a:pt x="851" y="-4190"/>
                    </a:lnTo>
                    <a:lnTo>
                      <a:pt x="851" y="-4392"/>
                    </a:lnTo>
                    <a:lnTo>
                      <a:pt x="843" y="-4392"/>
                    </a:lnTo>
                    <a:lnTo>
                      <a:pt x="843" y="-4392"/>
                    </a:lnTo>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83" name="Freeform 382"/>
              <p:cNvSpPr>
                <a:spLocks/>
              </p:cNvSpPr>
              <p:nvPr/>
            </p:nvSpPr>
            <p:spPr bwMode="auto">
              <a:xfrm>
                <a:off x="7312" y="6010"/>
                <a:ext cx="364" cy="3718"/>
              </a:xfrm>
              <a:custGeom>
                <a:avLst/>
                <a:gdLst>
                  <a:gd name="T0" fmla="*/ 843 w 364"/>
                  <a:gd name="T1" fmla="*/ -4392 h 3718"/>
                  <a:gd name="T2" fmla="*/ 843 w 364"/>
                  <a:gd name="T3" fmla="*/ -4592 h 3718"/>
                  <a:gd name="T4" fmla="*/ 779 w 364"/>
                  <a:gd name="T5" fmla="*/ -4592 h 3718"/>
                  <a:gd name="T6" fmla="*/ 779 w 364"/>
                  <a:gd name="T7" fmla="*/ -4592 h 3718"/>
                  <a:gd name="T8" fmla="*/ 779 w 364"/>
                  <a:gd name="T9" fmla="*/ -4392 h 3718"/>
                  <a:gd name="T10" fmla="*/ 843 w 364"/>
                  <a:gd name="T11" fmla="*/ -4392 h 3718"/>
                </a:gdLst>
                <a:ahLst/>
                <a:cxnLst>
                  <a:cxn ang="0">
                    <a:pos x="T0" y="T1"/>
                  </a:cxn>
                  <a:cxn ang="0">
                    <a:pos x="T2" y="T3"/>
                  </a:cxn>
                  <a:cxn ang="0">
                    <a:pos x="T4" y="T5"/>
                  </a:cxn>
                  <a:cxn ang="0">
                    <a:pos x="T6" y="T7"/>
                  </a:cxn>
                  <a:cxn ang="0">
                    <a:pos x="T8" y="T9"/>
                  </a:cxn>
                  <a:cxn ang="0">
                    <a:pos x="T10" y="T11"/>
                  </a:cxn>
                </a:cxnLst>
                <a:rect l="0" t="0" r="r" b="b"/>
                <a:pathLst>
                  <a:path w="364" h="3718">
                    <a:moveTo>
                      <a:pt x="843" y="-4392"/>
                    </a:moveTo>
                    <a:lnTo>
                      <a:pt x="843" y="-4592"/>
                    </a:lnTo>
                    <a:lnTo>
                      <a:pt x="779" y="-4592"/>
                    </a:lnTo>
                    <a:lnTo>
                      <a:pt x="779" y="-4592"/>
                    </a:lnTo>
                    <a:lnTo>
                      <a:pt x="779" y="-4392"/>
                    </a:lnTo>
                    <a:lnTo>
                      <a:pt x="843" y="-4392"/>
                    </a:lnTo>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pic>
          <p:nvPicPr>
            <p:cNvPr id="33" name="Picture 3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32" y="2415"/>
              <a:ext cx="18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33"/>
            <p:cNvSpPr>
              <a:spLocks/>
            </p:cNvSpPr>
            <p:nvPr/>
          </p:nvSpPr>
          <p:spPr bwMode="auto">
            <a:xfrm>
              <a:off x="8121" y="2699"/>
              <a:ext cx="511" cy="265"/>
            </a:xfrm>
            <a:custGeom>
              <a:avLst/>
              <a:gdLst>
                <a:gd name="T0" fmla="*/ 0 w 511"/>
                <a:gd name="T1" fmla="*/ 264 h 265"/>
                <a:gd name="T2" fmla="*/ 510 w 511"/>
                <a:gd name="T3" fmla="*/ 264 h 265"/>
                <a:gd name="T4" fmla="*/ 510 w 511"/>
                <a:gd name="T5" fmla="*/ 0 h 265"/>
                <a:gd name="T6" fmla="*/ 0 w 511"/>
                <a:gd name="T7" fmla="*/ 0 h 265"/>
                <a:gd name="T8" fmla="*/ 0 w 511"/>
                <a:gd name="T9" fmla="*/ 264 h 265"/>
              </a:gdLst>
              <a:ahLst/>
              <a:cxnLst>
                <a:cxn ang="0">
                  <a:pos x="T0" y="T1"/>
                </a:cxn>
                <a:cxn ang="0">
                  <a:pos x="T2" y="T3"/>
                </a:cxn>
                <a:cxn ang="0">
                  <a:pos x="T4" y="T5"/>
                </a:cxn>
                <a:cxn ang="0">
                  <a:pos x="T6" y="T7"/>
                </a:cxn>
                <a:cxn ang="0">
                  <a:pos x="T8" y="T9"/>
                </a:cxn>
              </a:cxnLst>
              <a:rect l="0" t="0" r="r" b="b"/>
              <a:pathLst>
                <a:path w="511" h="265">
                  <a:moveTo>
                    <a:pt x="0" y="264"/>
                  </a:moveTo>
                  <a:lnTo>
                    <a:pt x="510" y="264"/>
                  </a:lnTo>
                  <a:lnTo>
                    <a:pt x="510" y="0"/>
                  </a:lnTo>
                  <a:lnTo>
                    <a:pt x="0" y="0"/>
                  </a:lnTo>
                  <a:lnTo>
                    <a:pt x="0" y="26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5" name="Freeform 34"/>
            <p:cNvSpPr>
              <a:spLocks/>
            </p:cNvSpPr>
            <p:nvPr/>
          </p:nvSpPr>
          <p:spPr bwMode="auto">
            <a:xfrm>
              <a:off x="8121" y="2699"/>
              <a:ext cx="511" cy="265"/>
            </a:xfrm>
            <a:custGeom>
              <a:avLst/>
              <a:gdLst>
                <a:gd name="T0" fmla="*/ 0 w 511"/>
                <a:gd name="T1" fmla="*/ 264 h 265"/>
                <a:gd name="T2" fmla="*/ 510 w 511"/>
                <a:gd name="T3" fmla="*/ 264 h 265"/>
                <a:gd name="T4" fmla="*/ 510 w 511"/>
                <a:gd name="T5" fmla="*/ 0 h 265"/>
                <a:gd name="T6" fmla="*/ 0 w 511"/>
                <a:gd name="T7" fmla="*/ 0 h 265"/>
                <a:gd name="T8" fmla="*/ 0 w 511"/>
                <a:gd name="T9" fmla="*/ 264 h 265"/>
              </a:gdLst>
              <a:ahLst/>
              <a:cxnLst>
                <a:cxn ang="0">
                  <a:pos x="T0" y="T1"/>
                </a:cxn>
                <a:cxn ang="0">
                  <a:pos x="T2" y="T3"/>
                </a:cxn>
                <a:cxn ang="0">
                  <a:pos x="T4" y="T5"/>
                </a:cxn>
                <a:cxn ang="0">
                  <a:pos x="T6" y="T7"/>
                </a:cxn>
                <a:cxn ang="0">
                  <a:pos x="T8" y="T9"/>
                </a:cxn>
              </a:cxnLst>
              <a:rect l="0" t="0" r="r" b="b"/>
              <a:pathLst>
                <a:path w="511" h="265">
                  <a:moveTo>
                    <a:pt x="0" y="264"/>
                  </a:moveTo>
                  <a:lnTo>
                    <a:pt x="510" y="264"/>
                  </a:lnTo>
                  <a:lnTo>
                    <a:pt x="510" y="0"/>
                  </a:lnTo>
                  <a:lnTo>
                    <a:pt x="0" y="0"/>
                  </a:lnTo>
                  <a:lnTo>
                    <a:pt x="0" y="264"/>
                  </a:lnTo>
                  <a:close/>
                </a:path>
              </a:pathLst>
            </a:custGeom>
            <a:noFill/>
            <a:ln w="970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6" name="Freeform 35"/>
            <p:cNvSpPr>
              <a:spLocks/>
            </p:cNvSpPr>
            <p:nvPr/>
          </p:nvSpPr>
          <p:spPr bwMode="auto">
            <a:xfrm>
              <a:off x="8103" y="2669"/>
              <a:ext cx="547" cy="43"/>
            </a:xfrm>
            <a:custGeom>
              <a:avLst/>
              <a:gdLst>
                <a:gd name="T0" fmla="*/ 0 w 547"/>
                <a:gd name="T1" fmla="*/ 42 h 43"/>
                <a:gd name="T2" fmla="*/ 546 w 547"/>
                <a:gd name="T3" fmla="*/ 42 h 43"/>
                <a:gd name="T4" fmla="*/ 546 w 547"/>
                <a:gd name="T5" fmla="*/ 0 h 43"/>
                <a:gd name="T6" fmla="*/ 0 w 547"/>
                <a:gd name="T7" fmla="*/ 0 h 43"/>
                <a:gd name="T8" fmla="*/ 0 w 547"/>
                <a:gd name="T9" fmla="*/ 42 h 43"/>
              </a:gdLst>
              <a:ahLst/>
              <a:cxnLst>
                <a:cxn ang="0">
                  <a:pos x="T0" y="T1"/>
                </a:cxn>
                <a:cxn ang="0">
                  <a:pos x="T2" y="T3"/>
                </a:cxn>
                <a:cxn ang="0">
                  <a:pos x="T4" y="T5"/>
                </a:cxn>
                <a:cxn ang="0">
                  <a:pos x="T6" y="T7"/>
                </a:cxn>
                <a:cxn ang="0">
                  <a:pos x="T8" y="T9"/>
                </a:cxn>
              </a:cxnLst>
              <a:rect l="0" t="0" r="r" b="b"/>
              <a:pathLst>
                <a:path w="547" h="43">
                  <a:moveTo>
                    <a:pt x="0" y="42"/>
                  </a:moveTo>
                  <a:lnTo>
                    <a:pt x="546" y="42"/>
                  </a:lnTo>
                  <a:lnTo>
                    <a:pt x="546" y="0"/>
                  </a:lnTo>
                  <a:lnTo>
                    <a:pt x="0" y="0"/>
                  </a:lnTo>
                  <a:lnTo>
                    <a:pt x="0" y="4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7" name="Freeform 36"/>
            <p:cNvSpPr>
              <a:spLocks/>
            </p:cNvSpPr>
            <p:nvPr/>
          </p:nvSpPr>
          <p:spPr bwMode="auto">
            <a:xfrm>
              <a:off x="8103" y="2669"/>
              <a:ext cx="547" cy="43"/>
            </a:xfrm>
            <a:custGeom>
              <a:avLst/>
              <a:gdLst>
                <a:gd name="T0" fmla="*/ 0 w 547"/>
                <a:gd name="T1" fmla="*/ 42 h 43"/>
                <a:gd name="T2" fmla="*/ 546 w 547"/>
                <a:gd name="T3" fmla="*/ 42 h 43"/>
                <a:gd name="T4" fmla="*/ 546 w 547"/>
                <a:gd name="T5" fmla="*/ 0 h 43"/>
                <a:gd name="T6" fmla="*/ 0 w 547"/>
                <a:gd name="T7" fmla="*/ 0 h 43"/>
                <a:gd name="T8" fmla="*/ 0 w 547"/>
                <a:gd name="T9" fmla="*/ 42 h 43"/>
              </a:gdLst>
              <a:ahLst/>
              <a:cxnLst>
                <a:cxn ang="0">
                  <a:pos x="T0" y="T1"/>
                </a:cxn>
                <a:cxn ang="0">
                  <a:pos x="T2" y="T3"/>
                </a:cxn>
                <a:cxn ang="0">
                  <a:pos x="T4" y="T5"/>
                </a:cxn>
                <a:cxn ang="0">
                  <a:pos x="T6" y="T7"/>
                </a:cxn>
                <a:cxn ang="0">
                  <a:pos x="T8" y="T9"/>
                </a:cxn>
              </a:cxnLst>
              <a:rect l="0" t="0" r="r" b="b"/>
              <a:pathLst>
                <a:path w="547" h="43">
                  <a:moveTo>
                    <a:pt x="0" y="42"/>
                  </a:moveTo>
                  <a:lnTo>
                    <a:pt x="546" y="42"/>
                  </a:lnTo>
                  <a:lnTo>
                    <a:pt x="546" y="0"/>
                  </a:lnTo>
                  <a:lnTo>
                    <a:pt x="0" y="0"/>
                  </a:lnTo>
                  <a:lnTo>
                    <a:pt x="0" y="42"/>
                  </a:lnTo>
                  <a:close/>
                </a:path>
              </a:pathLst>
            </a:custGeom>
            <a:noFill/>
            <a:ln w="970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8" name="Freeform 37"/>
            <p:cNvSpPr>
              <a:spLocks/>
            </p:cNvSpPr>
            <p:nvPr/>
          </p:nvSpPr>
          <p:spPr bwMode="auto">
            <a:xfrm>
              <a:off x="8163" y="2740"/>
              <a:ext cx="104" cy="175"/>
            </a:xfrm>
            <a:custGeom>
              <a:avLst/>
              <a:gdLst>
                <a:gd name="T0" fmla="*/ 0 w 104"/>
                <a:gd name="T1" fmla="*/ 174 h 175"/>
                <a:gd name="T2" fmla="*/ 103 w 104"/>
                <a:gd name="T3" fmla="*/ 174 h 175"/>
                <a:gd name="T4" fmla="*/ 103 w 104"/>
                <a:gd name="T5" fmla="*/ 0 h 175"/>
                <a:gd name="T6" fmla="*/ 0 w 104"/>
                <a:gd name="T7" fmla="*/ 0 h 175"/>
                <a:gd name="T8" fmla="*/ 0 w 104"/>
                <a:gd name="T9" fmla="*/ 174 h 175"/>
              </a:gdLst>
              <a:ahLst/>
              <a:cxnLst>
                <a:cxn ang="0">
                  <a:pos x="T0" y="T1"/>
                </a:cxn>
                <a:cxn ang="0">
                  <a:pos x="T2" y="T3"/>
                </a:cxn>
                <a:cxn ang="0">
                  <a:pos x="T4" y="T5"/>
                </a:cxn>
                <a:cxn ang="0">
                  <a:pos x="T6" y="T7"/>
                </a:cxn>
                <a:cxn ang="0">
                  <a:pos x="T8" y="T9"/>
                </a:cxn>
              </a:cxnLst>
              <a:rect l="0" t="0" r="r" b="b"/>
              <a:pathLst>
                <a:path w="104" h="175">
                  <a:moveTo>
                    <a:pt x="0" y="174"/>
                  </a:moveTo>
                  <a:lnTo>
                    <a:pt x="103" y="174"/>
                  </a:lnTo>
                  <a:lnTo>
                    <a:pt x="103" y="0"/>
                  </a:lnTo>
                  <a:lnTo>
                    <a:pt x="0" y="0"/>
                  </a:lnTo>
                  <a:lnTo>
                    <a:pt x="0" y="1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9" name="Freeform 38"/>
            <p:cNvSpPr>
              <a:spLocks/>
            </p:cNvSpPr>
            <p:nvPr/>
          </p:nvSpPr>
          <p:spPr bwMode="auto">
            <a:xfrm>
              <a:off x="8163" y="2740"/>
              <a:ext cx="104" cy="175"/>
            </a:xfrm>
            <a:custGeom>
              <a:avLst/>
              <a:gdLst>
                <a:gd name="T0" fmla="*/ 0 w 104"/>
                <a:gd name="T1" fmla="*/ 174 h 175"/>
                <a:gd name="T2" fmla="*/ 103 w 104"/>
                <a:gd name="T3" fmla="*/ 174 h 175"/>
                <a:gd name="T4" fmla="*/ 103 w 104"/>
                <a:gd name="T5" fmla="*/ 0 h 175"/>
                <a:gd name="T6" fmla="*/ 0 w 104"/>
                <a:gd name="T7" fmla="*/ 0 h 175"/>
                <a:gd name="T8" fmla="*/ 0 w 104"/>
                <a:gd name="T9" fmla="*/ 174 h 175"/>
              </a:gdLst>
              <a:ahLst/>
              <a:cxnLst>
                <a:cxn ang="0">
                  <a:pos x="T0" y="T1"/>
                </a:cxn>
                <a:cxn ang="0">
                  <a:pos x="T2" y="T3"/>
                </a:cxn>
                <a:cxn ang="0">
                  <a:pos x="T4" y="T5"/>
                </a:cxn>
                <a:cxn ang="0">
                  <a:pos x="T6" y="T7"/>
                </a:cxn>
                <a:cxn ang="0">
                  <a:pos x="T8" y="T9"/>
                </a:cxn>
              </a:cxnLst>
              <a:rect l="0" t="0" r="r" b="b"/>
              <a:pathLst>
                <a:path w="104" h="175">
                  <a:moveTo>
                    <a:pt x="0" y="174"/>
                  </a:moveTo>
                  <a:lnTo>
                    <a:pt x="103" y="174"/>
                  </a:lnTo>
                  <a:lnTo>
                    <a:pt x="103" y="0"/>
                  </a:lnTo>
                  <a:lnTo>
                    <a:pt x="0" y="0"/>
                  </a:lnTo>
                  <a:lnTo>
                    <a:pt x="0" y="174"/>
                  </a:lnTo>
                  <a:close/>
                </a:path>
              </a:pathLst>
            </a:custGeom>
            <a:noFill/>
            <a:ln w="970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40" name="Freeform 39"/>
            <p:cNvSpPr>
              <a:spLocks/>
            </p:cNvSpPr>
            <p:nvPr/>
          </p:nvSpPr>
          <p:spPr bwMode="auto">
            <a:xfrm>
              <a:off x="8474" y="2740"/>
              <a:ext cx="104" cy="175"/>
            </a:xfrm>
            <a:custGeom>
              <a:avLst/>
              <a:gdLst>
                <a:gd name="T0" fmla="*/ 0 w 104"/>
                <a:gd name="T1" fmla="*/ 174 h 175"/>
                <a:gd name="T2" fmla="*/ 103 w 104"/>
                <a:gd name="T3" fmla="*/ 174 h 175"/>
                <a:gd name="T4" fmla="*/ 103 w 104"/>
                <a:gd name="T5" fmla="*/ 0 h 175"/>
                <a:gd name="T6" fmla="*/ 0 w 104"/>
                <a:gd name="T7" fmla="*/ 0 h 175"/>
                <a:gd name="T8" fmla="*/ 0 w 104"/>
                <a:gd name="T9" fmla="*/ 174 h 175"/>
              </a:gdLst>
              <a:ahLst/>
              <a:cxnLst>
                <a:cxn ang="0">
                  <a:pos x="T0" y="T1"/>
                </a:cxn>
                <a:cxn ang="0">
                  <a:pos x="T2" y="T3"/>
                </a:cxn>
                <a:cxn ang="0">
                  <a:pos x="T4" y="T5"/>
                </a:cxn>
                <a:cxn ang="0">
                  <a:pos x="T6" y="T7"/>
                </a:cxn>
                <a:cxn ang="0">
                  <a:pos x="T8" y="T9"/>
                </a:cxn>
              </a:cxnLst>
              <a:rect l="0" t="0" r="r" b="b"/>
              <a:pathLst>
                <a:path w="104" h="175">
                  <a:moveTo>
                    <a:pt x="0" y="174"/>
                  </a:moveTo>
                  <a:lnTo>
                    <a:pt x="103" y="174"/>
                  </a:lnTo>
                  <a:lnTo>
                    <a:pt x="103" y="0"/>
                  </a:lnTo>
                  <a:lnTo>
                    <a:pt x="0" y="0"/>
                  </a:lnTo>
                  <a:lnTo>
                    <a:pt x="0" y="1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1" name="Freeform 40"/>
            <p:cNvSpPr>
              <a:spLocks/>
            </p:cNvSpPr>
            <p:nvPr/>
          </p:nvSpPr>
          <p:spPr bwMode="auto">
            <a:xfrm>
              <a:off x="8474" y="2740"/>
              <a:ext cx="104" cy="175"/>
            </a:xfrm>
            <a:custGeom>
              <a:avLst/>
              <a:gdLst>
                <a:gd name="T0" fmla="*/ 0 w 104"/>
                <a:gd name="T1" fmla="*/ 174 h 175"/>
                <a:gd name="T2" fmla="*/ 103 w 104"/>
                <a:gd name="T3" fmla="*/ 174 h 175"/>
                <a:gd name="T4" fmla="*/ 103 w 104"/>
                <a:gd name="T5" fmla="*/ 0 h 175"/>
                <a:gd name="T6" fmla="*/ 0 w 104"/>
                <a:gd name="T7" fmla="*/ 0 h 175"/>
                <a:gd name="T8" fmla="*/ 0 w 104"/>
                <a:gd name="T9" fmla="*/ 174 h 175"/>
              </a:gdLst>
              <a:ahLst/>
              <a:cxnLst>
                <a:cxn ang="0">
                  <a:pos x="T0" y="T1"/>
                </a:cxn>
                <a:cxn ang="0">
                  <a:pos x="T2" y="T3"/>
                </a:cxn>
                <a:cxn ang="0">
                  <a:pos x="T4" y="T5"/>
                </a:cxn>
                <a:cxn ang="0">
                  <a:pos x="T6" y="T7"/>
                </a:cxn>
                <a:cxn ang="0">
                  <a:pos x="T8" y="T9"/>
                </a:cxn>
              </a:cxnLst>
              <a:rect l="0" t="0" r="r" b="b"/>
              <a:pathLst>
                <a:path w="104" h="175">
                  <a:moveTo>
                    <a:pt x="0" y="174"/>
                  </a:moveTo>
                  <a:lnTo>
                    <a:pt x="103" y="174"/>
                  </a:lnTo>
                  <a:lnTo>
                    <a:pt x="103" y="0"/>
                  </a:lnTo>
                  <a:lnTo>
                    <a:pt x="0" y="0"/>
                  </a:lnTo>
                  <a:lnTo>
                    <a:pt x="0" y="174"/>
                  </a:lnTo>
                  <a:close/>
                </a:path>
              </a:pathLst>
            </a:custGeom>
            <a:noFill/>
            <a:ln w="970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42" name="Freeform 41"/>
            <p:cNvSpPr>
              <a:spLocks/>
            </p:cNvSpPr>
            <p:nvPr/>
          </p:nvSpPr>
          <p:spPr bwMode="auto">
            <a:xfrm>
              <a:off x="8318" y="2740"/>
              <a:ext cx="104" cy="175"/>
            </a:xfrm>
            <a:custGeom>
              <a:avLst/>
              <a:gdLst>
                <a:gd name="T0" fmla="*/ 0 w 104"/>
                <a:gd name="T1" fmla="*/ 174 h 175"/>
                <a:gd name="T2" fmla="*/ 103 w 104"/>
                <a:gd name="T3" fmla="*/ 174 h 175"/>
                <a:gd name="T4" fmla="*/ 103 w 104"/>
                <a:gd name="T5" fmla="*/ 0 h 175"/>
                <a:gd name="T6" fmla="*/ 0 w 104"/>
                <a:gd name="T7" fmla="*/ 0 h 175"/>
                <a:gd name="T8" fmla="*/ 0 w 104"/>
                <a:gd name="T9" fmla="*/ 174 h 175"/>
              </a:gdLst>
              <a:ahLst/>
              <a:cxnLst>
                <a:cxn ang="0">
                  <a:pos x="T0" y="T1"/>
                </a:cxn>
                <a:cxn ang="0">
                  <a:pos x="T2" y="T3"/>
                </a:cxn>
                <a:cxn ang="0">
                  <a:pos x="T4" y="T5"/>
                </a:cxn>
                <a:cxn ang="0">
                  <a:pos x="T6" y="T7"/>
                </a:cxn>
                <a:cxn ang="0">
                  <a:pos x="T8" y="T9"/>
                </a:cxn>
              </a:cxnLst>
              <a:rect l="0" t="0" r="r" b="b"/>
              <a:pathLst>
                <a:path w="104" h="175">
                  <a:moveTo>
                    <a:pt x="0" y="174"/>
                  </a:moveTo>
                  <a:lnTo>
                    <a:pt x="103" y="174"/>
                  </a:lnTo>
                  <a:lnTo>
                    <a:pt x="103" y="0"/>
                  </a:lnTo>
                  <a:lnTo>
                    <a:pt x="0" y="0"/>
                  </a:lnTo>
                  <a:lnTo>
                    <a:pt x="0" y="17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3" name="Freeform 42"/>
            <p:cNvSpPr>
              <a:spLocks/>
            </p:cNvSpPr>
            <p:nvPr/>
          </p:nvSpPr>
          <p:spPr bwMode="auto">
            <a:xfrm>
              <a:off x="8318" y="2740"/>
              <a:ext cx="104" cy="175"/>
            </a:xfrm>
            <a:custGeom>
              <a:avLst/>
              <a:gdLst>
                <a:gd name="T0" fmla="*/ 0 w 104"/>
                <a:gd name="T1" fmla="*/ 174 h 175"/>
                <a:gd name="T2" fmla="*/ 103 w 104"/>
                <a:gd name="T3" fmla="*/ 174 h 175"/>
                <a:gd name="T4" fmla="*/ 103 w 104"/>
                <a:gd name="T5" fmla="*/ 0 h 175"/>
                <a:gd name="T6" fmla="*/ 0 w 104"/>
                <a:gd name="T7" fmla="*/ 0 h 175"/>
                <a:gd name="T8" fmla="*/ 0 w 104"/>
                <a:gd name="T9" fmla="*/ 174 h 175"/>
              </a:gdLst>
              <a:ahLst/>
              <a:cxnLst>
                <a:cxn ang="0">
                  <a:pos x="T0" y="T1"/>
                </a:cxn>
                <a:cxn ang="0">
                  <a:pos x="T2" y="T3"/>
                </a:cxn>
                <a:cxn ang="0">
                  <a:pos x="T4" y="T5"/>
                </a:cxn>
                <a:cxn ang="0">
                  <a:pos x="T6" y="T7"/>
                </a:cxn>
                <a:cxn ang="0">
                  <a:pos x="T8" y="T9"/>
                </a:cxn>
              </a:cxnLst>
              <a:rect l="0" t="0" r="r" b="b"/>
              <a:pathLst>
                <a:path w="104" h="175">
                  <a:moveTo>
                    <a:pt x="0" y="174"/>
                  </a:moveTo>
                  <a:lnTo>
                    <a:pt x="103" y="174"/>
                  </a:lnTo>
                  <a:lnTo>
                    <a:pt x="103" y="0"/>
                  </a:lnTo>
                  <a:lnTo>
                    <a:pt x="0" y="0"/>
                  </a:lnTo>
                  <a:lnTo>
                    <a:pt x="0" y="174"/>
                  </a:lnTo>
                  <a:close/>
                </a:path>
              </a:pathLst>
            </a:custGeom>
            <a:noFill/>
            <a:ln w="970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44" name="Freeform 43"/>
            <p:cNvSpPr>
              <a:spLocks/>
            </p:cNvSpPr>
            <p:nvPr/>
          </p:nvSpPr>
          <p:spPr bwMode="auto">
            <a:xfrm>
              <a:off x="5861" y="2577"/>
              <a:ext cx="169" cy="105"/>
            </a:xfrm>
            <a:custGeom>
              <a:avLst/>
              <a:gdLst>
                <a:gd name="T0" fmla="*/ 0 w 169"/>
                <a:gd name="T1" fmla="*/ 104 h 105"/>
                <a:gd name="T2" fmla="*/ 168 w 169"/>
                <a:gd name="T3" fmla="*/ 104 h 105"/>
                <a:gd name="T4" fmla="*/ 168 w 169"/>
                <a:gd name="T5" fmla="*/ 0 h 105"/>
                <a:gd name="T6" fmla="*/ 0 w 169"/>
                <a:gd name="T7" fmla="*/ 0 h 105"/>
                <a:gd name="T8" fmla="*/ 0 w 169"/>
                <a:gd name="T9" fmla="*/ 104 h 105"/>
              </a:gdLst>
              <a:ahLst/>
              <a:cxnLst>
                <a:cxn ang="0">
                  <a:pos x="T0" y="T1"/>
                </a:cxn>
                <a:cxn ang="0">
                  <a:pos x="T2" y="T3"/>
                </a:cxn>
                <a:cxn ang="0">
                  <a:pos x="T4" y="T5"/>
                </a:cxn>
                <a:cxn ang="0">
                  <a:pos x="T6" y="T7"/>
                </a:cxn>
                <a:cxn ang="0">
                  <a:pos x="T8" y="T9"/>
                </a:cxn>
              </a:cxnLst>
              <a:rect l="0" t="0" r="r" b="b"/>
              <a:pathLst>
                <a:path w="169" h="105">
                  <a:moveTo>
                    <a:pt x="0" y="104"/>
                  </a:moveTo>
                  <a:lnTo>
                    <a:pt x="168" y="104"/>
                  </a:lnTo>
                  <a:lnTo>
                    <a:pt x="168" y="0"/>
                  </a:lnTo>
                  <a:lnTo>
                    <a:pt x="0" y="0"/>
                  </a:lnTo>
                  <a:lnTo>
                    <a:pt x="0" y="10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5" name="Freeform 44"/>
            <p:cNvSpPr>
              <a:spLocks/>
            </p:cNvSpPr>
            <p:nvPr/>
          </p:nvSpPr>
          <p:spPr bwMode="auto">
            <a:xfrm>
              <a:off x="5861" y="2577"/>
              <a:ext cx="169" cy="105"/>
            </a:xfrm>
            <a:custGeom>
              <a:avLst/>
              <a:gdLst>
                <a:gd name="T0" fmla="*/ 0 w 169"/>
                <a:gd name="T1" fmla="*/ 104 h 105"/>
                <a:gd name="T2" fmla="*/ 168 w 169"/>
                <a:gd name="T3" fmla="*/ 104 h 105"/>
                <a:gd name="T4" fmla="*/ 168 w 169"/>
                <a:gd name="T5" fmla="*/ 0 h 105"/>
                <a:gd name="T6" fmla="*/ 0 w 169"/>
                <a:gd name="T7" fmla="*/ 0 h 105"/>
                <a:gd name="T8" fmla="*/ 0 w 169"/>
                <a:gd name="T9" fmla="*/ 104 h 105"/>
              </a:gdLst>
              <a:ahLst/>
              <a:cxnLst>
                <a:cxn ang="0">
                  <a:pos x="T0" y="T1"/>
                </a:cxn>
                <a:cxn ang="0">
                  <a:pos x="T2" y="T3"/>
                </a:cxn>
                <a:cxn ang="0">
                  <a:pos x="T4" y="T5"/>
                </a:cxn>
                <a:cxn ang="0">
                  <a:pos x="T6" y="T7"/>
                </a:cxn>
                <a:cxn ang="0">
                  <a:pos x="T8" y="T9"/>
                </a:cxn>
              </a:cxnLst>
              <a:rect l="0" t="0" r="r" b="b"/>
              <a:pathLst>
                <a:path w="169" h="105">
                  <a:moveTo>
                    <a:pt x="0" y="104"/>
                  </a:moveTo>
                  <a:lnTo>
                    <a:pt x="168" y="104"/>
                  </a:lnTo>
                  <a:lnTo>
                    <a:pt x="168" y="0"/>
                  </a:lnTo>
                  <a:lnTo>
                    <a:pt x="0" y="0"/>
                  </a:lnTo>
                  <a:lnTo>
                    <a:pt x="0" y="104"/>
                  </a:lnTo>
                  <a:close/>
                </a:path>
              </a:pathLst>
            </a:custGeom>
            <a:noFill/>
            <a:ln w="970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pic>
          <p:nvPicPr>
            <p:cNvPr id="46" name="Picture 4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23" y="2662"/>
              <a:ext cx="58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Freeform 46"/>
            <p:cNvSpPr>
              <a:spLocks/>
            </p:cNvSpPr>
            <p:nvPr/>
          </p:nvSpPr>
          <p:spPr bwMode="auto">
            <a:xfrm>
              <a:off x="6053" y="2237"/>
              <a:ext cx="2069" cy="774"/>
            </a:xfrm>
            <a:custGeom>
              <a:avLst/>
              <a:gdLst>
                <a:gd name="T0" fmla="*/ 0 w 2069"/>
                <a:gd name="T1" fmla="*/ 773 h 774"/>
                <a:gd name="T2" fmla="*/ 2068 w 2069"/>
                <a:gd name="T3" fmla="*/ 773 h 774"/>
                <a:gd name="T4" fmla="*/ 2068 w 2069"/>
                <a:gd name="T5" fmla="*/ 0 h 774"/>
                <a:gd name="T6" fmla="*/ 0 w 2069"/>
                <a:gd name="T7" fmla="*/ 0 h 774"/>
                <a:gd name="T8" fmla="*/ 0 w 2069"/>
                <a:gd name="T9" fmla="*/ 773 h 774"/>
              </a:gdLst>
              <a:ahLst/>
              <a:cxnLst>
                <a:cxn ang="0">
                  <a:pos x="T0" y="T1"/>
                </a:cxn>
                <a:cxn ang="0">
                  <a:pos x="T2" y="T3"/>
                </a:cxn>
                <a:cxn ang="0">
                  <a:pos x="T4" y="T5"/>
                </a:cxn>
                <a:cxn ang="0">
                  <a:pos x="T6" y="T7"/>
                </a:cxn>
                <a:cxn ang="0">
                  <a:pos x="T8" y="T9"/>
                </a:cxn>
              </a:cxnLst>
              <a:rect l="0" t="0" r="r" b="b"/>
              <a:pathLst>
                <a:path w="2069" h="774">
                  <a:moveTo>
                    <a:pt x="0" y="773"/>
                  </a:moveTo>
                  <a:lnTo>
                    <a:pt x="2068" y="773"/>
                  </a:lnTo>
                  <a:lnTo>
                    <a:pt x="2068" y="0"/>
                  </a:lnTo>
                  <a:lnTo>
                    <a:pt x="0" y="0"/>
                  </a:lnTo>
                  <a:lnTo>
                    <a:pt x="0" y="77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48" name="Freeform 47"/>
            <p:cNvSpPr>
              <a:spLocks/>
            </p:cNvSpPr>
            <p:nvPr/>
          </p:nvSpPr>
          <p:spPr bwMode="auto">
            <a:xfrm>
              <a:off x="6053" y="2237"/>
              <a:ext cx="2069" cy="774"/>
            </a:xfrm>
            <a:custGeom>
              <a:avLst/>
              <a:gdLst>
                <a:gd name="T0" fmla="*/ 0 w 2069"/>
                <a:gd name="T1" fmla="*/ 773 h 774"/>
                <a:gd name="T2" fmla="*/ 2068 w 2069"/>
                <a:gd name="T3" fmla="*/ 773 h 774"/>
                <a:gd name="T4" fmla="*/ 2068 w 2069"/>
                <a:gd name="T5" fmla="*/ 0 h 774"/>
                <a:gd name="T6" fmla="*/ 0 w 2069"/>
                <a:gd name="T7" fmla="*/ 0 h 774"/>
                <a:gd name="T8" fmla="*/ 0 w 2069"/>
                <a:gd name="T9" fmla="*/ 773 h 774"/>
              </a:gdLst>
              <a:ahLst/>
              <a:cxnLst>
                <a:cxn ang="0">
                  <a:pos x="T0" y="T1"/>
                </a:cxn>
                <a:cxn ang="0">
                  <a:pos x="T2" y="T3"/>
                </a:cxn>
                <a:cxn ang="0">
                  <a:pos x="T4" y="T5"/>
                </a:cxn>
                <a:cxn ang="0">
                  <a:pos x="T6" y="T7"/>
                </a:cxn>
                <a:cxn ang="0">
                  <a:pos x="T8" y="T9"/>
                </a:cxn>
              </a:cxnLst>
              <a:rect l="0" t="0" r="r" b="b"/>
              <a:pathLst>
                <a:path w="2069" h="774">
                  <a:moveTo>
                    <a:pt x="0" y="773"/>
                  </a:moveTo>
                  <a:lnTo>
                    <a:pt x="2068" y="773"/>
                  </a:lnTo>
                  <a:lnTo>
                    <a:pt x="2068" y="0"/>
                  </a:lnTo>
                  <a:lnTo>
                    <a:pt x="0" y="0"/>
                  </a:lnTo>
                  <a:lnTo>
                    <a:pt x="0" y="773"/>
                  </a:lnTo>
                  <a:close/>
                </a:path>
              </a:pathLst>
            </a:custGeom>
            <a:noFill/>
            <a:ln w="970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49" name="Freeform 48"/>
            <p:cNvSpPr>
              <a:spLocks/>
            </p:cNvSpPr>
            <p:nvPr/>
          </p:nvSpPr>
          <p:spPr bwMode="auto">
            <a:xfrm>
              <a:off x="6569" y="2111"/>
              <a:ext cx="152" cy="92"/>
            </a:xfrm>
            <a:custGeom>
              <a:avLst/>
              <a:gdLst>
                <a:gd name="T0" fmla="*/ 0 w 152"/>
                <a:gd name="T1" fmla="*/ 91 h 92"/>
                <a:gd name="T2" fmla="*/ 151 w 152"/>
                <a:gd name="T3" fmla="*/ 91 h 92"/>
                <a:gd name="T4" fmla="*/ 151 w 152"/>
                <a:gd name="T5" fmla="*/ 0 h 92"/>
                <a:gd name="T6" fmla="*/ 0 w 152"/>
                <a:gd name="T7" fmla="*/ 0 h 92"/>
                <a:gd name="T8" fmla="*/ 0 w 152"/>
                <a:gd name="T9" fmla="*/ 91 h 92"/>
              </a:gdLst>
              <a:ahLst/>
              <a:cxnLst>
                <a:cxn ang="0">
                  <a:pos x="T0" y="T1"/>
                </a:cxn>
                <a:cxn ang="0">
                  <a:pos x="T2" y="T3"/>
                </a:cxn>
                <a:cxn ang="0">
                  <a:pos x="T4" y="T5"/>
                </a:cxn>
                <a:cxn ang="0">
                  <a:pos x="T6" y="T7"/>
                </a:cxn>
                <a:cxn ang="0">
                  <a:pos x="T8" y="T9"/>
                </a:cxn>
              </a:cxnLst>
              <a:rect l="0" t="0" r="r" b="b"/>
              <a:pathLst>
                <a:path w="152" h="92">
                  <a:moveTo>
                    <a:pt x="0" y="91"/>
                  </a:moveTo>
                  <a:lnTo>
                    <a:pt x="151" y="91"/>
                  </a:lnTo>
                  <a:lnTo>
                    <a:pt x="151" y="0"/>
                  </a:lnTo>
                  <a:lnTo>
                    <a:pt x="0" y="0"/>
                  </a:lnTo>
                  <a:lnTo>
                    <a:pt x="0" y="9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50" name="Freeform 49"/>
            <p:cNvSpPr>
              <a:spLocks/>
            </p:cNvSpPr>
            <p:nvPr/>
          </p:nvSpPr>
          <p:spPr bwMode="auto">
            <a:xfrm>
              <a:off x="6569" y="2111"/>
              <a:ext cx="152" cy="92"/>
            </a:xfrm>
            <a:custGeom>
              <a:avLst/>
              <a:gdLst>
                <a:gd name="T0" fmla="*/ 0 w 152"/>
                <a:gd name="T1" fmla="*/ 91 h 92"/>
                <a:gd name="T2" fmla="*/ 151 w 152"/>
                <a:gd name="T3" fmla="*/ 91 h 92"/>
                <a:gd name="T4" fmla="*/ 151 w 152"/>
                <a:gd name="T5" fmla="*/ 0 h 92"/>
                <a:gd name="T6" fmla="*/ 0 w 152"/>
                <a:gd name="T7" fmla="*/ 0 h 92"/>
                <a:gd name="T8" fmla="*/ 0 w 152"/>
                <a:gd name="T9" fmla="*/ 91 h 92"/>
              </a:gdLst>
              <a:ahLst/>
              <a:cxnLst>
                <a:cxn ang="0">
                  <a:pos x="T0" y="T1"/>
                </a:cxn>
                <a:cxn ang="0">
                  <a:pos x="T2" y="T3"/>
                </a:cxn>
                <a:cxn ang="0">
                  <a:pos x="T4" y="T5"/>
                </a:cxn>
                <a:cxn ang="0">
                  <a:pos x="T6" y="T7"/>
                </a:cxn>
                <a:cxn ang="0">
                  <a:pos x="T8" y="T9"/>
                </a:cxn>
              </a:cxnLst>
              <a:rect l="0" t="0" r="r" b="b"/>
              <a:pathLst>
                <a:path w="152" h="92">
                  <a:moveTo>
                    <a:pt x="0" y="91"/>
                  </a:moveTo>
                  <a:lnTo>
                    <a:pt x="151" y="91"/>
                  </a:lnTo>
                  <a:lnTo>
                    <a:pt x="151" y="0"/>
                  </a:lnTo>
                  <a:lnTo>
                    <a:pt x="0" y="0"/>
                  </a:lnTo>
                  <a:lnTo>
                    <a:pt x="0" y="91"/>
                  </a:lnTo>
                  <a:close/>
                </a:path>
              </a:pathLst>
            </a:custGeom>
            <a:noFill/>
            <a:ln w="970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51" name="Freeform 50"/>
            <p:cNvSpPr>
              <a:spLocks/>
            </p:cNvSpPr>
            <p:nvPr/>
          </p:nvSpPr>
          <p:spPr bwMode="auto">
            <a:xfrm>
              <a:off x="6946" y="2087"/>
              <a:ext cx="205" cy="127"/>
            </a:xfrm>
            <a:custGeom>
              <a:avLst/>
              <a:gdLst>
                <a:gd name="T0" fmla="*/ 0 w 205"/>
                <a:gd name="T1" fmla="*/ 126 h 127"/>
                <a:gd name="T2" fmla="*/ 204 w 205"/>
                <a:gd name="T3" fmla="*/ 126 h 127"/>
                <a:gd name="T4" fmla="*/ 204 w 205"/>
                <a:gd name="T5" fmla="*/ 0 h 127"/>
                <a:gd name="T6" fmla="*/ 0 w 205"/>
                <a:gd name="T7" fmla="*/ 0 h 127"/>
                <a:gd name="T8" fmla="*/ 0 w 205"/>
                <a:gd name="T9" fmla="*/ 126 h 127"/>
              </a:gdLst>
              <a:ahLst/>
              <a:cxnLst>
                <a:cxn ang="0">
                  <a:pos x="T0" y="T1"/>
                </a:cxn>
                <a:cxn ang="0">
                  <a:pos x="T2" y="T3"/>
                </a:cxn>
                <a:cxn ang="0">
                  <a:pos x="T4" y="T5"/>
                </a:cxn>
                <a:cxn ang="0">
                  <a:pos x="T6" y="T7"/>
                </a:cxn>
                <a:cxn ang="0">
                  <a:pos x="T8" y="T9"/>
                </a:cxn>
              </a:cxnLst>
              <a:rect l="0" t="0" r="r" b="b"/>
              <a:pathLst>
                <a:path w="205" h="127">
                  <a:moveTo>
                    <a:pt x="0" y="126"/>
                  </a:moveTo>
                  <a:lnTo>
                    <a:pt x="204" y="126"/>
                  </a:lnTo>
                  <a:lnTo>
                    <a:pt x="204" y="0"/>
                  </a:lnTo>
                  <a:lnTo>
                    <a:pt x="0" y="0"/>
                  </a:lnTo>
                  <a:lnTo>
                    <a:pt x="0" y="12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52" name="Freeform 51"/>
            <p:cNvSpPr>
              <a:spLocks/>
            </p:cNvSpPr>
            <p:nvPr/>
          </p:nvSpPr>
          <p:spPr bwMode="auto">
            <a:xfrm>
              <a:off x="6946" y="2087"/>
              <a:ext cx="205" cy="127"/>
            </a:xfrm>
            <a:custGeom>
              <a:avLst/>
              <a:gdLst>
                <a:gd name="T0" fmla="*/ 0 w 205"/>
                <a:gd name="T1" fmla="*/ 126 h 127"/>
                <a:gd name="T2" fmla="*/ 204 w 205"/>
                <a:gd name="T3" fmla="*/ 126 h 127"/>
                <a:gd name="T4" fmla="*/ 204 w 205"/>
                <a:gd name="T5" fmla="*/ 0 h 127"/>
                <a:gd name="T6" fmla="*/ 0 w 205"/>
                <a:gd name="T7" fmla="*/ 0 h 127"/>
                <a:gd name="T8" fmla="*/ 0 w 205"/>
                <a:gd name="T9" fmla="*/ 126 h 127"/>
              </a:gdLst>
              <a:ahLst/>
              <a:cxnLst>
                <a:cxn ang="0">
                  <a:pos x="T0" y="T1"/>
                </a:cxn>
                <a:cxn ang="0">
                  <a:pos x="T2" y="T3"/>
                </a:cxn>
                <a:cxn ang="0">
                  <a:pos x="T4" y="T5"/>
                </a:cxn>
                <a:cxn ang="0">
                  <a:pos x="T6" y="T7"/>
                </a:cxn>
                <a:cxn ang="0">
                  <a:pos x="T8" y="T9"/>
                </a:cxn>
              </a:cxnLst>
              <a:rect l="0" t="0" r="r" b="b"/>
              <a:pathLst>
                <a:path w="205" h="127">
                  <a:moveTo>
                    <a:pt x="0" y="126"/>
                  </a:moveTo>
                  <a:lnTo>
                    <a:pt x="204" y="126"/>
                  </a:lnTo>
                  <a:lnTo>
                    <a:pt x="204" y="0"/>
                  </a:lnTo>
                  <a:lnTo>
                    <a:pt x="0" y="0"/>
                  </a:lnTo>
                  <a:lnTo>
                    <a:pt x="0" y="126"/>
                  </a:lnTo>
                  <a:close/>
                </a:path>
              </a:pathLst>
            </a:custGeom>
            <a:noFill/>
            <a:ln w="970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53" name="Freeform 52"/>
            <p:cNvSpPr>
              <a:spLocks/>
            </p:cNvSpPr>
            <p:nvPr/>
          </p:nvSpPr>
          <p:spPr bwMode="auto">
            <a:xfrm>
              <a:off x="6017" y="2226"/>
              <a:ext cx="2141" cy="20"/>
            </a:xfrm>
            <a:custGeom>
              <a:avLst/>
              <a:gdLst>
                <a:gd name="T0" fmla="*/ 0 w 2141"/>
                <a:gd name="T1" fmla="*/ 0 h 20"/>
                <a:gd name="T2" fmla="*/ 2140 w 2141"/>
                <a:gd name="T3" fmla="*/ 0 h 20"/>
              </a:gdLst>
              <a:ahLst/>
              <a:cxnLst>
                <a:cxn ang="0">
                  <a:pos x="T0" y="T1"/>
                </a:cxn>
                <a:cxn ang="0">
                  <a:pos x="T2" y="T3"/>
                </a:cxn>
              </a:cxnLst>
              <a:rect l="0" t="0" r="r" b="b"/>
              <a:pathLst>
                <a:path w="2141" h="20">
                  <a:moveTo>
                    <a:pt x="0" y="0"/>
                  </a:moveTo>
                  <a:lnTo>
                    <a:pt x="2140" y="0"/>
                  </a:lnTo>
                </a:path>
              </a:pathLst>
            </a:custGeom>
            <a:noFill/>
            <a:ln w="38420">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54" name="Freeform 53"/>
            <p:cNvSpPr>
              <a:spLocks/>
            </p:cNvSpPr>
            <p:nvPr/>
          </p:nvSpPr>
          <p:spPr bwMode="auto">
            <a:xfrm>
              <a:off x="6017" y="2195"/>
              <a:ext cx="2141" cy="61"/>
            </a:xfrm>
            <a:custGeom>
              <a:avLst/>
              <a:gdLst>
                <a:gd name="T0" fmla="*/ 0 w 2141"/>
                <a:gd name="T1" fmla="*/ 60 h 61"/>
                <a:gd name="T2" fmla="*/ 2140 w 2141"/>
                <a:gd name="T3" fmla="*/ 60 h 61"/>
                <a:gd name="T4" fmla="*/ 2140 w 2141"/>
                <a:gd name="T5" fmla="*/ 0 h 61"/>
                <a:gd name="T6" fmla="*/ 0 w 2141"/>
                <a:gd name="T7" fmla="*/ 0 h 61"/>
                <a:gd name="T8" fmla="*/ 0 w 2141"/>
                <a:gd name="T9" fmla="*/ 60 h 61"/>
              </a:gdLst>
              <a:ahLst/>
              <a:cxnLst>
                <a:cxn ang="0">
                  <a:pos x="T0" y="T1"/>
                </a:cxn>
                <a:cxn ang="0">
                  <a:pos x="T2" y="T3"/>
                </a:cxn>
                <a:cxn ang="0">
                  <a:pos x="T4" y="T5"/>
                </a:cxn>
                <a:cxn ang="0">
                  <a:pos x="T6" y="T7"/>
                </a:cxn>
                <a:cxn ang="0">
                  <a:pos x="T8" y="T9"/>
                </a:cxn>
              </a:cxnLst>
              <a:rect l="0" t="0" r="r" b="b"/>
              <a:pathLst>
                <a:path w="2141" h="61">
                  <a:moveTo>
                    <a:pt x="0" y="60"/>
                  </a:moveTo>
                  <a:lnTo>
                    <a:pt x="2140" y="60"/>
                  </a:lnTo>
                  <a:lnTo>
                    <a:pt x="2140" y="0"/>
                  </a:lnTo>
                  <a:lnTo>
                    <a:pt x="0" y="0"/>
                  </a:lnTo>
                  <a:lnTo>
                    <a:pt x="0" y="60"/>
                  </a:lnTo>
                  <a:close/>
                </a:path>
              </a:pathLst>
            </a:custGeom>
            <a:noFill/>
            <a:ln w="970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55" name="Freeform 54"/>
            <p:cNvSpPr>
              <a:spLocks/>
            </p:cNvSpPr>
            <p:nvPr/>
          </p:nvSpPr>
          <p:spPr bwMode="auto">
            <a:xfrm>
              <a:off x="6053" y="2615"/>
              <a:ext cx="2069" cy="28"/>
            </a:xfrm>
            <a:custGeom>
              <a:avLst/>
              <a:gdLst>
                <a:gd name="T0" fmla="*/ 0 w 2069"/>
                <a:gd name="T1" fmla="*/ 27 h 28"/>
                <a:gd name="T2" fmla="*/ 2068 w 2069"/>
                <a:gd name="T3" fmla="*/ 27 h 28"/>
                <a:gd name="T4" fmla="*/ 2068 w 2069"/>
                <a:gd name="T5" fmla="*/ 0 h 28"/>
                <a:gd name="T6" fmla="*/ 0 w 2069"/>
                <a:gd name="T7" fmla="*/ 0 h 28"/>
                <a:gd name="T8" fmla="*/ 0 w 2069"/>
                <a:gd name="T9" fmla="*/ 27 h 28"/>
              </a:gdLst>
              <a:ahLst/>
              <a:cxnLst>
                <a:cxn ang="0">
                  <a:pos x="T0" y="T1"/>
                </a:cxn>
                <a:cxn ang="0">
                  <a:pos x="T2" y="T3"/>
                </a:cxn>
                <a:cxn ang="0">
                  <a:pos x="T4" y="T5"/>
                </a:cxn>
                <a:cxn ang="0">
                  <a:pos x="T6" y="T7"/>
                </a:cxn>
                <a:cxn ang="0">
                  <a:pos x="T8" y="T9"/>
                </a:cxn>
              </a:cxnLst>
              <a:rect l="0" t="0" r="r" b="b"/>
              <a:pathLst>
                <a:path w="2069" h="28">
                  <a:moveTo>
                    <a:pt x="0" y="27"/>
                  </a:moveTo>
                  <a:lnTo>
                    <a:pt x="2068" y="27"/>
                  </a:lnTo>
                  <a:lnTo>
                    <a:pt x="2068" y="0"/>
                  </a:lnTo>
                  <a:lnTo>
                    <a:pt x="0" y="0"/>
                  </a:lnTo>
                  <a:lnTo>
                    <a:pt x="0" y="2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56" name="Freeform 55"/>
            <p:cNvSpPr>
              <a:spLocks/>
            </p:cNvSpPr>
            <p:nvPr/>
          </p:nvSpPr>
          <p:spPr bwMode="auto">
            <a:xfrm>
              <a:off x="6046" y="2607"/>
              <a:ext cx="2084" cy="43"/>
            </a:xfrm>
            <a:custGeom>
              <a:avLst/>
              <a:gdLst>
                <a:gd name="T0" fmla="*/ 0 w 2084"/>
                <a:gd name="T1" fmla="*/ 42 h 43"/>
                <a:gd name="T2" fmla="*/ 2083 w 2084"/>
                <a:gd name="T3" fmla="*/ 42 h 43"/>
                <a:gd name="T4" fmla="*/ 2083 w 2084"/>
                <a:gd name="T5" fmla="*/ 0 h 43"/>
                <a:gd name="T6" fmla="*/ 0 w 2084"/>
                <a:gd name="T7" fmla="*/ 0 h 43"/>
                <a:gd name="T8" fmla="*/ 0 w 2084"/>
                <a:gd name="T9" fmla="*/ 42 h 43"/>
              </a:gdLst>
              <a:ahLst/>
              <a:cxnLst>
                <a:cxn ang="0">
                  <a:pos x="T0" y="T1"/>
                </a:cxn>
                <a:cxn ang="0">
                  <a:pos x="T2" y="T3"/>
                </a:cxn>
                <a:cxn ang="0">
                  <a:pos x="T4" y="T5"/>
                </a:cxn>
                <a:cxn ang="0">
                  <a:pos x="T6" y="T7"/>
                </a:cxn>
                <a:cxn ang="0">
                  <a:pos x="T8" y="T9"/>
                </a:cxn>
              </a:cxnLst>
              <a:rect l="0" t="0" r="r" b="b"/>
              <a:pathLst>
                <a:path w="2084" h="43">
                  <a:moveTo>
                    <a:pt x="0" y="42"/>
                  </a:moveTo>
                  <a:lnTo>
                    <a:pt x="2083" y="42"/>
                  </a:lnTo>
                  <a:lnTo>
                    <a:pt x="2083" y="0"/>
                  </a:lnTo>
                  <a:lnTo>
                    <a:pt x="0" y="0"/>
                  </a:lnTo>
                  <a:lnTo>
                    <a:pt x="0"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57" name="Freeform 56"/>
            <p:cNvSpPr>
              <a:spLocks/>
            </p:cNvSpPr>
            <p:nvPr/>
          </p:nvSpPr>
          <p:spPr bwMode="auto">
            <a:xfrm>
              <a:off x="6389" y="2687"/>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58" name="Freeform 57"/>
            <p:cNvSpPr>
              <a:spLocks/>
            </p:cNvSpPr>
            <p:nvPr/>
          </p:nvSpPr>
          <p:spPr bwMode="auto">
            <a:xfrm>
              <a:off x="6389" y="2687"/>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59" name="Freeform 58"/>
            <p:cNvSpPr>
              <a:spLocks/>
            </p:cNvSpPr>
            <p:nvPr/>
          </p:nvSpPr>
          <p:spPr bwMode="auto">
            <a:xfrm>
              <a:off x="6377" y="2927"/>
              <a:ext cx="253" cy="20"/>
            </a:xfrm>
            <a:custGeom>
              <a:avLst/>
              <a:gdLst>
                <a:gd name="T0" fmla="*/ 0 w 253"/>
                <a:gd name="T1" fmla="*/ 0 h 20"/>
                <a:gd name="T2" fmla="*/ 252 w 253"/>
                <a:gd name="T3" fmla="*/ 0 h 20"/>
              </a:gdLst>
              <a:ahLst/>
              <a:cxnLst>
                <a:cxn ang="0">
                  <a:pos x="T0" y="T1"/>
                </a:cxn>
                <a:cxn ang="0">
                  <a:pos x="T2" y="T3"/>
                </a:cxn>
              </a:cxnLst>
              <a:rect l="0" t="0" r="r" b="b"/>
              <a:pathLst>
                <a:path w="253" h="20">
                  <a:moveTo>
                    <a:pt x="0" y="0"/>
                  </a:moveTo>
                  <a:lnTo>
                    <a:pt x="252" y="0"/>
                  </a:lnTo>
                </a:path>
              </a:pathLst>
            </a:custGeom>
            <a:noFill/>
            <a:ln w="10736">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60" name="Freeform 59"/>
            <p:cNvSpPr>
              <a:spLocks/>
            </p:cNvSpPr>
            <p:nvPr/>
          </p:nvSpPr>
          <p:spPr bwMode="auto">
            <a:xfrm>
              <a:off x="6369" y="2927"/>
              <a:ext cx="268" cy="20"/>
            </a:xfrm>
            <a:custGeom>
              <a:avLst/>
              <a:gdLst>
                <a:gd name="T0" fmla="*/ 0 w 268"/>
                <a:gd name="T1" fmla="*/ 0 h 20"/>
                <a:gd name="T2" fmla="*/ 267 w 268"/>
                <a:gd name="T3" fmla="*/ 0 h 20"/>
              </a:gdLst>
              <a:ahLst/>
              <a:cxnLst>
                <a:cxn ang="0">
                  <a:pos x="T0" y="T1"/>
                </a:cxn>
                <a:cxn ang="0">
                  <a:pos x="T2" y="T3"/>
                </a:cxn>
              </a:cxnLst>
              <a:rect l="0" t="0" r="r" b="b"/>
              <a:pathLst>
                <a:path w="268" h="20">
                  <a:moveTo>
                    <a:pt x="0" y="0"/>
                  </a:moveTo>
                  <a:lnTo>
                    <a:pt x="267" y="0"/>
                  </a:lnTo>
                </a:path>
              </a:pathLst>
            </a:custGeom>
            <a:noFill/>
            <a:ln w="204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61" name="Group 60"/>
            <p:cNvGrpSpPr>
              <a:grpSpLocks/>
            </p:cNvGrpSpPr>
            <p:nvPr/>
          </p:nvGrpSpPr>
          <p:grpSpPr bwMode="auto">
            <a:xfrm>
              <a:off x="2404" y="9748"/>
              <a:ext cx="672" cy="655"/>
              <a:chOff x="2404" y="9748"/>
              <a:chExt cx="672" cy="655"/>
            </a:xfrm>
          </p:grpSpPr>
          <p:sp>
            <p:nvSpPr>
              <p:cNvPr id="379" name="Freeform 378"/>
              <p:cNvSpPr>
                <a:spLocks/>
              </p:cNvSpPr>
              <p:nvPr/>
            </p:nvSpPr>
            <p:spPr bwMode="auto">
              <a:xfrm>
                <a:off x="2404" y="9748"/>
                <a:ext cx="672" cy="655"/>
              </a:xfrm>
              <a:custGeom>
                <a:avLst/>
                <a:gdLst>
                  <a:gd name="T0" fmla="*/ 4100 w 672"/>
                  <a:gd name="T1" fmla="*/ -7058 h 655"/>
                  <a:gd name="T2" fmla="*/ 4100 w 672"/>
                  <a:gd name="T3" fmla="*/ -6836 h 655"/>
                </a:gdLst>
                <a:ahLst/>
                <a:cxnLst>
                  <a:cxn ang="0">
                    <a:pos x="T0" y="T1"/>
                  </a:cxn>
                  <a:cxn ang="0">
                    <a:pos x="T2" y="T3"/>
                  </a:cxn>
                </a:cxnLst>
                <a:rect l="0" t="0" r="r" b="b"/>
                <a:pathLst>
                  <a:path w="672" h="655">
                    <a:moveTo>
                      <a:pt x="4100" y="-7058"/>
                    </a:moveTo>
                    <a:lnTo>
                      <a:pt x="4100" y="-6836"/>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80" name="Freeform 379"/>
              <p:cNvSpPr>
                <a:spLocks/>
              </p:cNvSpPr>
              <p:nvPr/>
            </p:nvSpPr>
            <p:spPr bwMode="auto">
              <a:xfrm>
                <a:off x="2404" y="9748"/>
                <a:ext cx="672" cy="655"/>
              </a:xfrm>
              <a:custGeom>
                <a:avLst/>
                <a:gdLst>
                  <a:gd name="T0" fmla="*/ 3987 w 672"/>
                  <a:gd name="T1" fmla="*/ -6943 h 655"/>
                  <a:gd name="T2" fmla="*/ 4215 w 672"/>
                  <a:gd name="T3" fmla="*/ -6942 h 655"/>
                </a:gdLst>
                <a:ahLst/>
                <a:cxnLst>
                  <a:cxn ang="0">
                    <a:pos x="T0" y="T1"/>
                  </a:cxn>
                  <a:cxn ang="0">
                    <a:pos x="T2" y="T3"/>
                  </a:cxn>
                </a:cxnLst>
                <a:rect l="0" t="0" r="r" b="b"/>
                <a:pathLst>
                  <a:path w="672" h="655">
                    <a:moveTo>
                      <a:pt x="3987" y="-6943"/>
                    </a:moveTo>
                    <a:lnTo>
                      <a:pt x="4215" y="-6942"/>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62" name="Freeform 61"/>
            <p:cNvSpPr>
              <a:spLocks/>
            </p:cNvSpPr>
            <p:nvPr/>
          </p:nvSpPr>
          <p:spPr bwMode="auto">
            <a:xfrm>
              <a:off x="6675" y="2687"/>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63" name="Freeform 62"/>
            <p:cNvSpPr>
              <a:spLocks/>
            </p:cNvSpPr>
            <p:nvPr/>
          </p:nvSpPr>
          <p:spPr bwMode="auto">
            <a:xfrm>
              <a:off x="6675" y="2687"/>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64" name="Freeform 63"/>
            <p:cNvSpPr>
              <a:spLocks/>
            </p:cNvSpPr>
            <p:nvPr/>
          </p:nvSpPr>
          <p:spPr bwMode="auto">
            <a:xfrm>
              <a:off x="6663" y="2927"/>
              <a:ext cx="253" cy="20"/>
            </a:xfrm>
            <a:custGeom>
              <a:avLst/>
              <a:gdLst>
                <a:gd name="T0" fmla="*/ 0 w 253"/>
                <a:gd name="T1" fmla="*/ 0 h 20"/>
                <a:gd name="T2" fmla="*/ 252 w 253"/>
                <a:gd name="T3" fmla="*/ 0 h 20"/>
              </a:gdLst>
              <a:ahLst/>
              <a:cxnLst>
                <a:cxn ang="0">
                  <a:pos x="T0" y="T1"/>
                </a:cxn>
                <a:cxn ang="0">
                  <a:pos x="T2" y="T3"/>
                </a:cxn>
              </a:cxnLst>
              <a:rect l="0" t="0" r="r" b="b"/>
              <a:pathLst>
                <a:path w="253" h="20">
                  <a:moveTo>
                    <a:pt x="0" y="0"/>
                  </a:moveTo>
                  <a:lnTo>
                    <a:pt x="252" y="0"/>
                  </a:lnTo>
                </a:path>
              </a:pathLst>
            </a:custGeom>
            <a:noFill/>
            <a:ln w="10736">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65" name="Freeform 64"/>
            <p:cNvSpPr>
              <a:spLocks/>
            </p:cNvSpPr>
            <p:nvPr/>
          </p:nvSpPr>
          <p:spPr bwMode="auto">
            <a:xfrm>
              <a:off x="6656" y="2927"/>
              <a:ext cx="268" cy="20"/>
            </a:xfrm>
            <a:custGeom>
              <a:avLst/>
              <a:gdLst>
                <a:gd name="T0" fmla="*/ 0 w 268"/>
                <a:gd name="T1" fmla="*/ 0 h 20"/>
                <a:gd name="T2" fmla="*/ 267 w 268"/>
                <a:gd name="T3" fmla="*/ 0 h 20"/>
              </a:gdLst>
              <a:ahLst/>
              <a:cxnLst>
                <a:cxn ang="0">
                  <a:pos x="T0" y="T1"/>
                </a:cxn>
                <a:cxn ang="0">
                  <a:pos x="T2" y="T3"/>
                </a:cxn>
              </a:cxnLst>
              <a:rect l="0" t="0" r="r" b="b"/>
              <a:pathLst>
                <a:path w="268" h="20">
                  <a:moveTo>
                    <a:pt x="0" y="0"/>
                  </a:moveTo>
                  <a:lnTo>
                    <a:pt x="267" y="0"/>
                  </a:lnTo>
                </a:path>
              </a:pathLst>
            </a:custGeom>
            <a:noFill/>
            <a:ln w="204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66" name="Group 65"/>
            <p:cNvGrpSpPr>
              <a:grpSpLocks/>
            </p:cNvGrpSpPr>
            <p:nvPr/>
          </p:nvGrpSpPr>
          <p:grpSpPr bwMode="auto">
            <a:xfrm>
              <a:off x="3249" y="9748"/>
              <a:ext cx="670" cy="655"/>
              <a:chOff x="3249" y="9748"/>
              <a:chExt cx="670" cy="655"/>
            </a:xfrm>
          </p:grpSpPr>
          <p:sp>
            <p:nvSpPr>
              <p:cNvPr id="377" name="Freeform 376"/>
              <p:cNvSpPr>
                <a:spLocks/>
              </p:cNvSpPr>
              <p:nvPr/>
            </p:nvSpPr>
            <p:spPr bwMode="auto">
              <a:xfrm>
                <a:off x="3249" y="9748"/>
                <a:ext cx="670" cy="655"/>
              </a:xfrm>
              <a:custGeom>
                <a:avLst/>
                <a:gdLst>
                  <a:gd name="T0" fmla="*/ 3542 w 670"/>
                  <a:gd name="T1" fmla="*/ -7058 h 655"/>
                  <a:gd name="T2" fmla="*/ 3543 w 670"/>
                  <a:gd name="T3" fmla="*/ -6836 h 655"/>
                </a:gdLst>
                <a:ahLst/>
                <a:cxnLst>
                  <a:cxn ang="0">
                    <a:pos x="T0" y="T1"/>
                  </a:cxn>
                  <a:cxn ang="0">
                    <a:pos x="T2" y="T3"/>
                  </a:cxn>
                </a:cxnLst>
                <a:rect l="0" t="0" r="r" b="b"/>
                <a:pathLst>
                  <a:path w="670" h="655">
                    <a:moveTo>
                      <a:pt x="3542" y="-7058"/>
                    </a:moveTo>
                    <a:lnTo>
                      <a:pt x="3543" y="-6836"/>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78" name="Freeform 377"/>
              <p:cNvSpPr>
                <a:spLocks/>
              </p:cNvSpPr>
              <p:nvPr/>
            </p:nvSpPr>
            <p:spPr bwMode="auto">
              <a:xfrm>
                <a:off x="3249" y="9748"/>
                <a:ext cx="670" cy="655"/>
              </a:xfrm>
              <a:custGeom>
                <a:avLst/>
                <a:gdLst>
                  <a:gd name="T0" fmla="*/ 3429 w 670"/>
                  <a:gd name="T1" fmla="*/ -6943 h 655"/>
                  <a:gd name="T2" fmla="*/ 3657 w 670"/>
                  <a:gd name="T3" fmla="*/ -6943 h 655"/>
                </a:gdLst>
                <a:ahLst/>
                <a:cxnLst>
                  <a:cxn ang="0">
                    <a:pos x="T0" y="T1"/>
                  </a:cxn>
                  <a:cxn ang="0">
                    <a:pos x="T2" y="T3"/>
                  </a:cxn>
                </a:cxnLst>
                <a:rect l="0" t="0" r="r" b="b"/>
                <a:pathLst>
                  <a:path w="670" h="655">
                    <a:moveTo>
                      <a:pt x="3429" y="-6943"/>
                    </a:moveTo>
                    <a:lnTo>
                      <a:pt x="3657" y="-6943"/>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67" name="Freeform 66"/>
            <p:cNvSpPr>
              <a:spLocks/>
            </p:cNvSpPr>
            <p:nvPr/>
          </p:nvSpPr>
          <p:spPr bwMode="auto">
            <a:xfrm>
              <a:off x="7813" y="2687"/>
              <a:ext cx="230" cy="229"/>
            </a:xfrm>
            <a:custGeom>
              <a:avLst/>
              <a:gdLst>
                <a:gd name="T0" fmla="*/ 0 w 230"/>
                <a:gd name="T1" fmla="*/ 228 h 229"/>
                <a:gd name="T2" fmla="*/ 229 w 230"/>
                <a:gd name="T3" fmla="*/ 228 h 229"/>
                <a:gd name="T4" fmla="*/ 229 w 230"/>
                <a:gd name="T5" fmla="*/ 0 h 229"/>
                <a:gd name="T6" fmla="*/ 0 w 230"/>
                <a:gd name="T7" fmla="*/ 0 h 229"/>
                <a:gd name="T8" fmla="*/ 0 w 230"/>
                <a:gd name="T9" fmla="*/ 228 h 229"/>
              </a:gdLst>
              <a:ahLst/>
              <a:cxnLst>
                <a:cxn ang="0">
                  <a:pos x="T0" y="T1"/>
                </a:cxn>
                <a:cxn ang="0">
                  <a:pos x="T2" y="T3"/>
                </a:cxn>
                <a:cxn ang="0">
                  <a:pos x="T4" y="T5"/>
                </a:cxn>
                <a:cxn ang="0">
                  <a:pos x="T6" y="T7"/>
                </a:cxn>
                <a:cxn ang="0">
                  <a:pos x="T8" y="T9"/>
                </a:cxn>
              </a:cxnLst>
              <a:rect l="0" t="0" r="r" b="b"/>
              <a:pathLst>
                <a:path w="230" h="229">
                  <a:moveTo>
                    <a:pt x="0" y="228"/>
                  </a:moveTo>
                  <a:lnTo>
                    <a:pt x="229" y="228"/>
                  </a:lnTo>
                  <a:lnTo>
                    <a:pt x="229"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68" name="Freeform 67"/>
            <p:cNvSpPr>
              <a:spLocks/>
            </p:cNvSpPr>
            <p:nvPr/>
          </p:nvSpPr>
          <p:spPr bwMode="auto">
            <a:xfrm>
              <a:off x="7813" y="2687"/>
              <a:ext cx="230" cy="229"/>
            </a:xfrm>
            <a:custGeom>
              <a:avLst/>
              <a:gdLst>
                <a:gd name="T0" fmla="*/ 0 w 230"/>
                <a:gd name="T1" fmla="*/ 228 h 229"/>
                <a:gd name="T2" fmla="*/ 229 w 230"/>
                <a:gd name="T3" fmla="*/ 228 h 229"/>
                <a:gd name="T4" fmla="*/ 229 w 230"/>
                <a:gd name="T5" fmla="*/ 0 h 229"/>
                <a:gd name="T6" fmla="*/ 0 w 230"/>
                <a:gd name="T7" fmla="*/ 0 h 229"/>
                <a:gd name="T8" fmla="*/ 0 w 230"/>
                <a:gd name="T9" fmla="*/ 228 h 229"/>
              </a:gdLst>
              <a:ahLst/>
              <a:cxnLst>
                <a:cxn ang="0">
                  <a:pos x="T0" y="T1"/>
                </a:cxn>
                <a:cxn ang="0">
                  <a:pos x="T2" y="T3"/>
                </a:cxn>
                <a:cxn ang="0">
                  <a:pos x="T4" y="T5"/>
                </a:cxn>
                <a:cxn ang="0">
                  <a:pos x="T6" y="T7"/>
                </a:cxn>
                <a:cxn ang="0">
                  <a:pos x="T8" y="T9"/>
                </a:cxn>
              </a:cxnLst>
              <a:rect l="0" t="0" r="r" b="b"/>
              <a:pathLst>
                <a:path w="230" h="229">
                  <a:moveTo>
                    <a:pt x="0" y="228"/>
                  </a:moveTo>
                  <a:lnTo>
                    <a:pt x="229" y="228"/>
                  </a:lnTo>
                  <a:lnTo>
                    <a:pt x="229"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69" name="Freeform 68"/>
            <p:cNvSpPr>
              <a:spLocks/>
            </p:cNvSpPr>
            <p:nvPr/>
          </p:nvSpPr>
          <p:spPr bwMode="auto">
            <a:xfrm>
              <a:off x="7801" y="2927"/>
              <a:ext cx="254" cy="20"/>
            </a:xfrm>
            <a:custGeom>
              <a:avLst/>
              <a:gdLst>
                <a:gd name="T0" fmla="*/ 0 w 254"/>
                <a:gd name="T1" fmla="*/ 0 h 20"/>
                <a:gd name="T2" fmla="*/ 253 w 254"/>
                <a:gd name="T3" fmla="*/ 0 h 20"/>
              </a:gdLst>
              <a:ahLst/>
              <a:cxnLst>
                <a:cxn ang="0">
                  <a:pos x="T0" y="T1"/>
                </a:cxn>
                <a:cxn ang="0">
                  <a:pos x="T2" y="T3"/>
                </a:cxn>
              </a:cxnLst>
              <a:rect l="0" t="0" r="r" b="b"/>
              <a:pathLst>
                <a:path w="254" h="20">
                  <a:moveTo>
                    <a:pt x="0" y="0"/>
                  </a:moveTo>
                  <a:lnTo>
                    <a:pt x="253" y="0"/>
                  </a:lnTo>
                </a:path>
              </a:pathLst>
            </a:custGeom>
            <a:noFill/>
            <a:ln w="10736">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70" name="Freeform 69"/>
            <p:cNvSpPr>
              <a:spLocks/>
            </p:cNvSpPr>
            <p:nvPr/>
          </p:nvSpPr>
          <p:spPr bwMode="auto">
            <a:xfrm>
              <a:off x="7793" y="2927"/>
              <a:ext cx="269" cy="20"/>
            </a:xfrm>
            <a:custGeom>
              <a:avLst/>
              <a:gdLst>
                <a:gd name="T0" fmla="*/ 0 w 269"/>
                <a:gd name="T1" fmla="*/ 0 h 20"/>
                <a:gd name="T2" fmla="*/ 268 w 269"/>
                <a:gd name="T3" fmla="*/ 0 h 20"/>
              </a:gdLst>
              <a:ahLst/>
              <a:cxnLst>
                <a:cxn ang="0">
                  <a:pos x="T0" y="T1"/>
                </a:cxn>
                <a:cxn ang="0">
                  <a:pos x="T2" y="T3"/>
                </a:cxn>
              </a:cxnLst>
              <a:rect l="0" t="0" r="r" b="b"/>
              <a:pathLst>
                <a:path w="269" h="20">
                  <a:moveTo>
                    <a:pt x="0" y="0"/>
                  </a:moveTo>
                  <a:lnTo>
                    <a:pt x="268" y="0"/>
                  </a:lnTo>
                </a:path>
              </a:pathLst>
            </a:custGeom>
            <a:noFill/>
            <a:ln w="204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71" name="Group 70"/>
            <p:cNvGrpSpPr>
              <a:grpSpLocks/>
            </p:cNvGrpSpPr>
            <p:nvPr/>
          </p:nvGrpSpPr>
          <p:grpSpPr bwMode="auto">
            <a:xfrm>
              <a:off x="6590" y="9748"/>
              <a:ext cx="672" cy="655"/>
              <a:chOff x="6590" y="9748"/>
              <a:chExt cx="672" cy="655"/>
            </a:xfrm>
          </p:grpSpPr>
          <p:sp>
            <p:nvSpPr>
              <p:cNvPr id="375" name="Freeform 374"/>
              <p:cNvSpPr>
                <a:spLocks/>
              </p:cNvSpPr>
              <p:nvPr/>
            </p:nvSpPr>
            <p:spPr bwMode="auto">
              <a:xfrm>
                <a:off x="6590" y="9748"/>
                <a:ext cx="672" cy="655"/>
              </a:xfrm>
              <a:custGeom>
                <a:avLst/>
                <a:gdLst>
                  <a:gd name="T0" fmla="*/ 1340 w 672"/>
                  <a:gd name="T1" fmla="*/ -7058 h 655"/>
                  <a:gd name="T2" fmla="*/ 1340 w 672"/>
                  <a:gd name="T3" fmla="*/ -6836 h 655"/>
                </a:gdLst>
                <a:ahLst/>
                <a:cxnLst>
                  <a:cxn ang="0">
                    <a:pos x="T0" y="T1"/>
                  </a:cxn>
                  <a:cxn ang="0">
                    <a:pos x="T2" y="T3"/>
                  </a:cxn>
                </a:cxnLst>
                <a:rect l="0" t="0" r="r" b="b"/>
                <a:pathLst>
                  <a:path w="672" h="655">
                    <a:moveTo>
                      <a:pt x="1340" y="-7058"/>
                    </a:moveTo>
                    <a:lnTo>
                      <a:pt x="1340" y="-6836"/>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76" name="Freeform 375"/>
              <p:cNvSpPr>
                <a:spLocks/>
              </p:cNvSpPr>
              <p:nvPr/>
            </p:nvSpPr>
            <p:spPr bwMode="auto">
              <a:xfrm>
                <a:off x="6590" y="9748"/>
                <a:ext cx="672" cy="655"/>
              </a:xfrm>
              <a:custGeom>
                <a:avLst/>
                <a:gdLst>
                  <a:gd name="T0" fmla="*/ 1225 w 672"/>
                  <a:gd name="T1" fmla="*/ -6943 h 655"/>
                  <a:gd name="T2" fmla="*/ 1454 w 672"/>
                  <a:gd name="T3" fmla="*/ -6943 h 655"/>
                </a:gdLst>
                <a:ahLst/>
                <a:cxnLst>
                  <a:cxn ang="0">
                    <a:pos x="T0" y="T1"/>
                  </a:cxn>
                  <a:cxn ang="0">
                    <a:pos x="T2" y="T3"/>
                  </a:cxn>
                </a:cxnLst>
                <a:rect l="0" t="0" r="r" b="b"/>
                <a:pathLst>
                  <a:path w="672" h="655">
                    <a:moveTo>
                      <a:pt x="1225" y="-6943"/>
                    </a:moveTo>
                    <a:lnTo>
                      <a:pt x="1454" y="-6943"/>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72" name="Freeform 71"/>
            <p:cNvSpPr>
              <a:spLocks/>
            </p:cNvSpPr>
            <p:nvPr/>
          </p:nvSpPr>
          <p:spPr bwMode="auto">
            <a:xfrm>
              <a:off x="6102" y="2687"/>
              <a:ext cx="230" cy="229"/>
            </a:xfrm>
            <a:custGeom>
              <a:avLst/>
              <a:gdLst>
                <a:gd name="T0" fmla="*/ 0 w 230"/>
                <a:gd name="T1" fmla="*/ 228 h 229"/>
                <a:gd name="T2" fmla="*/ 229 w 230"/>
                <a:gd name="T3" fmla="*/ 228 h 229"/>
                <a:gd name="T4" fmla="*/ 229 w 230"/>
                <a:gd name="T5" fmla="*/ 0 h 229"/>
                <a:gd name="T6" fmla="*/ 0 w 230"/>
                <a:gd name="T7" fmla="*/ 0 h 229"/>
                <a:gd name="T8" fmla="*/ 0 w 230"/>
                <a:gd name="T9" fmla="*/ 228 h 229"/>
              </a:gdLst>
              <a:ahLst/>
              <a:cxnLst>
                <a:cxn ang="0">
                  <a:pos x="T0" y="T1"/>
                </a:cxn>
                <a:cxn ang="0">
                  <a:pos x="T2" y="T3"/>
                </a:cxn>
                <a:cxn ang="0">
                  <a:pos x="T4" y="T5"/>
                </a:cxn>
                <a:cxn ang="0">
                  <a:pos x="T6" y="T7"/>
                </a:cxn>
                <a:cxn ang="0">
                  <a:pos x="T8" y="T9"/>
                </a:cxn>
              </a:cxnLst>
              <a:rect l="0" t="0" r="r" b="b"/>
              <a:pathLst>
                <a:path w="230" h="229">
                  <a:moveTo>
                    <a:pt x="0" y="228"/>
                  </a:moveTo>
                  <a:lnTo>
                    <a:pt x="229" y="228"/>
                  </a:lnTo>
                  <a:lnTo>
                    <a:pt x="229"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73" name="Freeform 72"/>
            <p:cNvSpPr>
              <a:spLocks/>
            </p:cNvSpPr>
            <p:nvPr/>
          </p:nvSpPr>
          <p:spPr bwMode="auto">
            <a:xfrm>
              <a:off x="6102" y="2687"/>
              <a:ext cx="230" cy="229"/>
            </a:xfrm>
            <a:custGeom>
              <a:avLst/>
              <a:gdLst>
                <a:gd name="T0" fmla="*/ 0 w 230"/>
                <a:gd name="T1" fmla="*/ 228 h 229"/>
                <a:gd name="T2" fmla="*/ 229 w 230"/>
                <a:gd name="T3" fmla="*/ 228 h 229"/>
                <a:gd name="T4" fmla="*/ 229 w 230"/>
                <a:gd name="T5" fmla="*/ 0 h 229"/>
                <a:gd name="T6" fmla="*/ 0 w 230"/>
                <a:gd name="T7" fmla="*/ 0 h 229"/>
                <a:gd name="T8" fmla="*/ 0 w 230"/>
                <a:gd name="T9" fmla="*/ 228 h 229"/>
              </a:gdLst>
              <a:ahLst/>
              <a:cxnLst>
                <a:cxn ang="0">
                  <a:pos x="T0" y="T1"/>
                </a:cxn>
                <a:cxn ang="0">
                  <a:pos x="T2" y="T3"/>
                </a:cxn>
                <a:cxn ang="0">
                  <a:pos x="T4" y="T5"/>
                </a:cxn>
                <a:cxn ang="0">
                  <a:pos x="T6" y="T7"/>
                </a:cxn>
                <a:cxn ang="0">
                  <a:pos x="T8" y="T9"/>
                </a:cxn>
              </a:cxnLst>
              <a:rect l="0" t="0" r="r" b="b"/>
              <a:pathLst>
                <a:path w="230" h="229">
                  <a:moveTo>
                    <a:pt x="0" y="228"/>
                  </a:moveTo>
                  <a:lnTo>
                    <a:pt x="229" y="228"/>
                  </a:lnTo>
                  <a:lnTo>
                    <a:pt x="229"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74" name="Freeform 73"/>
            <p:cNvSpPr>
              <a:spLocks/>
            </p:cNvSpPr>
            <p:nvPr/>
          </p:nvSpPr>
          <p:spPr bwMode="auto">
            <a:xfrm>
              <a:off x="6090" y="2927"/>
              <a:ext cx="254" cy="20"/>
            </a:xfrm>
            <a:custGeom>
              <a:avLst/>
              <a:gdLst>
                <a:gd name="T0" fmla="*/ 0 w 254"/>
                <a:gd name="T1" fmla="*/ 0 h 20"/>
                <a:gd name="T2" fmla="*/ 253 w 254"/>
                <a:gd name="T3" fmla="*/ 0 h 20"/>
              </a:gdLst>
              <a:ahLst/>
              <a:cxnLst>
                <a:cxn ang="0">
                  <a:pos x="T0" y="T1"/>
                </a:cxn>
                <a:cxn ang="0">
                  <a:pos x="T2" y="T3"/>
                </a:cxn>
              </a:cxnLst>
              <a:rect l="0" t="0" r="r" b="b"/>
              <a:pathLst>
                <a:path w="254" h="20">
                  <a:moveTo>
                    <a:pt x="0" y="0"/>
                  </a:moveTo>
                  <a:lnTo>
                    <a:pt x="253" y="0"/>
                  </a:lnTo>
                </a:path>
              </a:pathLst>
            </a:custGeom>
            <a:noFill/>
            <a:ln w="10736">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75" name="Freeform 74"/>
            <p:cNvSpPr>
              <a:spLocks/>
            </p:cNvSpPr>
            <p:nvPr/>
          </p:nvSpPr>
          <p:spPr bwMode="auto">
            <a:xfrm>
              <a:off x="6082" y="2927"/>
              <a:ext cx="269" cy="20"/>
            </a:xfrm>
            <a:custGeom>
              <a:avLst/>
              <a:gdLst>
                <a:gd name="T0" fmla="*/ 0 w 269"/>
                <a:gd name="T1" fmla="*/ 0 h 20"/>
                <a:gd name="T2" fmla="*/ 268 w 269"/>
                <a:gd name="T3" fmla="*/ 0 h 20"/>
              </a:gdLst>
              <a:ahLst/>
              <a:cxnLst>
                <a:cxn ang="0">
                  <a:pos x="T0" y="T1"/>
                </a:cxn>
                <a:cxn ang="0">
                  <a:pos x="T2" y="T3"/>
                </a:cxn>
              </a:cxnLst>
              <a:rect l="0" t="0" r="r" b="b"/>
              <a:pathLst>
                <a:path w="269" h="20">
                  <a:moveTo>
                    <a:pt x="0" y="0"/>
                  </a:moveTo>
                  <a:lnTo>
                    <a:pt x="268" y="0"/>
                  </a:lnTo>
                </a:path>
              </a:pathLst>
            </a:custGeom>
            <a:noFill/>
            <a:ln w="204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76" name="Group 75"/>
            <p:cNvGrpSpPr>
              <a:grpSpLocks/>
            </p:cNvGrpSpPr>
            <p:nvPr/>
          </p:nvGrpSpPr>
          <p:grpSpPr bwMode="auto">
            <a:xfrm>
              <a:off x="1564" y="9748"/>
              <a:ext cx="665" cy="655"/>
              <a:chOff x="1564" y="9748"/>
              <a:chExt cx="665" cy="655"/>
            </a:xfrm>
          </p:grpSpPr>
          <p:sp>
            <p:nvSpPr>
              <p:cNvPr id="373" name="Freeform 372"/>
              <p:cNvSpPr>
                <a:spLocks/>
              </p:cNvSpPr>
              <p:nvPr/>
            </p:nvSpPr>
            <p:spPr bwMode="auto">
              <a:xfrm>
                <a:off x="1564" y="9748"/>
                <a:ext cx="665" cy="655"/>
              </a:xfrm>
              <a:custGeom>
                <a:avLst/>
                <a:gdLst>
                  <a:gd name="T0" fmla="*/ 4655 w 665"/>
                  <a:gd name="T1" fmla="*/ -7058 h 655"/>
                  <a:gd name="T2" fmla="*/ 4655 w 665"/>
                  <a:gd name="T3" fmla="*/ -6836 h 655"/>
                </a:gdLst>
                <a:ahLst/>
                <a:cxnLst>
                  <a:cxn ang="0">
                    <a:pos x="T0" y="T1"/>
                  </a:cxn>
                  <a:cxn ang="0">
                    <a:pos x="T2" y="T3"/>
                  </a:cxn>
                </a:cxnLst>
                <a:rect l="0" t="0" r="r" b="b"/>
                <a:pathLst>
                  <a:path w="665" h="655">
                    <a:moveTo>
                      <a:pt x="4655" y="-7058"/>
                    </a:moveTo>
                    <a:lnTo>
                      <a:pt x="4655" y="-6836"/>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74" name="Freeform 373"/>
              <p:cNvSpPr>
                <a:spLocks/>
              </p:cNvSpPr>
              <p:nvPr/>
            </p:nvSpPr>
            <p:spPr bwMode="auto">
              <a:xfrm>
                <a:off x="1564" y="9748"/>
                <a:ext cx="665" cy="655"/>
              </a:xfrm>
              <a:custGeom>
                <a:avLst/>
                <a:gdLst>
                  <a:gd name="T0" fmla="*/ 4541 w 665"/>
                  <a:gd name="T1" fmla="*/ -6943 h 655"/>
                  <a:gd name="T2" fmla="*/ 4767 w 665"/>
                  <a:gd name="T3" fmla="*/ -6942 h 655"/>
                </a:gdLst>
                <a:ahLst/>
                <a:cxnLst>
                  <a:cxn ang="0">
                    <a:pos x="T0" y="T1"/>
                  </a:cxn>
                  <a:cxn ang="0">
                    <a:pos x="T2" y="T3"/>
                  </a:cxn>
                </a:cxnLst>
                <a:rect l="0" t="0" r="r" b="b"/>
                <a:pathLst>
                  <a:path w="665" h="655">
                    <a:moveTo>
                      <a:pt x="4541" y="-6943"/>
                    </a:moveTo>
                    <a:lnTo>
                      <a:pt x="4767" y="-6942"/>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77" name="Freeform 76"/>
            <p:cNvSpPr>
              <a:spLocks/>
            </p:cNvSpPr>
            <p:nvPr/>
          </p:nvSpPr>
          <p:spPr bwMode="auto">
            <a:xfrm>
              <a:off x="6965" y="2309"/>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78" name="Freeform 77"/>
            <p:cNvSpPr>
              <a:spLocks/>
            </p:cNvSpPr>
            <p:nvPr/>
          </p:nvSpPr>
          <p:spPr bwMode="auto">
            <a:xfrm>
              <a:off x="6965" y="2309"/>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79" name="Freeform 78"/>
            <p:cNvSpPr>
              <a:spLocks/>
            </p:cNvSpPr>
            <p:nvPr/>
          </p:nvSpPr>
          <p:spPr bwMode="auto">
            <a:xfrm>
              <a:off x="6954" y="2549"/>
              <a:ext cx="253" cy="20"/>
            </a:xfrm>
            <a:custGeom>
              <a:avLst/>
              <a:gdLst>
                <a:gd name="T0" fmla="*/ 0 w 253"/>
                <a:gd name="T1" fmla="*/ 0 h 20"/>
                <a:gd name="T2" fmla="*/ 252 w 253"/>
                <a:gd name="T3" fmla="*/ 0 h 20"/>
              </a:gdLst>
              <a:ahLst/>
              <a:cxnLst>
                <a:cxn ang="0">
                  <a:pos x="T0" y="T1"/>
                </a:cxn>
                <a:cxn ang="0">
                  <a:pos x="T2" y="T3"/>
                </a:cxn>
              </a:cxnLst>
              <a:rect l="0" t="0" r="r" b="b"/>
              <a:pathLst>
                <a:path w="253" h="20">
                  <a:moveTo>
                    <a:pt x="0" y="0"/>
                  </a:moveTo>
                  <a:lnTo>
                    <a:pt x="252" y="0"/>
                  </a:lnTo>
                </a:path>
              </a:pathLst>
            </a:custGeom>
            <a:noFill/>
            <a:ln w="10841">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80" name="Freeform 79"/>
            <p:cNvSpPr>
              <a:spLocks/>
            </p:cNvSpPr>
            <p:nvPr/>
          </p:nvSpPr>
          <p:spPr bwMode="auto">
            <a:xfrm>
              <a:off x="6946" y="2549"/>
              <a:ext cx="268" cy="20"/>
            </a:xfrm>
            <a:custGeom>
              <a:avLst/>
              <a:gdLst>
                <a:gd name="T0" fmla="*/ 0 w 268"/>
                <a:gd name="T1" fmla="*/ 0 h 20"/>
                <a:gd name="T2" fmla="*/ 268 w 268"/>
                <a:gd name="T3" fmla="*/ 0 h 20"/>
              </a:gdLst>
              <a:ahLst/>
              <a:cxnLst>
                <a:cxn ang="0">
                  <a:pos x="T0" y="T1"/>
                </a:cxn>
                <a:cxn ang="0">
                  <a:pos x="T2" y="T3"/>
                </a:cxn>
              </a:cxnLst>
              <a:rect l="0" t="0" r="r" b="b"/>
              <a:pathLst>
                <a:path w="268" h="20">
                  <a:moveTo>
                    <a:pt x="0" y="0"/>
                  </a:moveTo>
                  <a:lnTo>
                    <a:pt x="268" y="0"/>
                  </a:lnTo>
                </a:path>
              </a:pathLst>
            </a:custGeom>
            <a:noFill/>
            <a:ln w="20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81" name="Group 80"/>
            <p:cNvGrpSpPr>
              <a:grpSpLocks/>
            </p:cNvGrpSpPr>
            <p:nvPr/>
          </p:nvGrpSpPr>
          <p:grpSpPr bwMode="auto">
            <a:xfrm>
              <a:off x="4099" y="8638"/>
              <a:ext cx="667" cy="655"/>
              <a:chOff x="4099" y="8638"/>
              <a:chExt cx="667" cy="655"/>
            </a:xfrm>
          </p:grpSpPr>
          <p:sp>
            <p:nvSpPr>
              <p:cNvPr id="371" name="Freeform 370"/>
              <p:cNvSpPr>
                <a:spLocks/>
              </p:cNvSpPr>
              <p:nvPr/>
            </p:nvSpPr>
            <p:spPr bwMode="auto">
              <a:xfrm>
                <a:off x="4099" y="8638"/>
                <a:ext cx="667" cy="655"/>
              </a:xfrm>
              <a:custGeom>
                <a:avLst/>
                <a:gdLst>
                  <a:gd name="T0" fmla="*/ 2982 w 667"/>
                  <a:gd name="T1" fmla="*/ -6326 h 655"/>
                  <a:gd name="T2" fmla="*/ 2982 w 667"/>
                  <a:gd name="T3" fmla="*/ -6103 h 655"/>
                </a:gdLst>
                <a:ahLst/>
                <a:cxnLst>
                  <a:cxn ang="0">
                    <a:pos x="T0" y="T1"/>
                  </a:cxn>
                  <a:cxn ang="0">
                    <a:pos x="T2" y="T3"/>
                  </a:cxn>
                </a:cxnLst>
                <a:rect l="0" t="0" r="r" b="b"/>
                <a:pathLst>
                  <a:path w="667" h="655">
                    <a:moveTo>
                      <a:pt x="2982" y="-6326"/>
                    </a:moveTo>
                    <a:lnTo>
                      <a:pt x="2982" y="-6103"/>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72" name="Freeform 371"/>
              <p:cNvSpPr>
                <a:spLocks/>
              </p:cNvSpPr>
              <p:nvPr/>
            </p:nvSpPr>
            <p:spPr bwMode="auto">
              <a:xfrm>
                <a:off x="4099" y="8638"/>
                <a:ext cx="667" cy="655"/>
              </a:xfrm>
              <a:custGeom>
                <a:avLst/>
                <a:gdLst>
                  <a:gd name="T0" fmla="*/ 2868 w 667"/>
                  <a:gd name="T1" fmla="*/ -6211 h 655"/>
                  <a:gd name="T2" fmla="*/ 3095 w 667"/>
                  <a:gd name="T3" fmla="*/ -6211 h 655"/>
                </a:gdLst>
                <a:ahLst/>
                <a:cxnLst>
                  <a:cxn ang="0">
                    <a:pos x="T0" y="T1"/>
                  </a:cxn>
                  <a:cxn ang="0">
                    <a:pos x="T2" y="T3"/>
                  </a:cxn>
                </a:cxnLst>
                <a:rect l="0" t="0" r="r" b="b"/>
                <a:pathLst>
                  <a:path w="667" h="655">
                    <a:moveTo>
                      <a:pt x="2868" y="-6211"/>
                    </a:moveTo>
                    <a:lnTo>
                      <a:pt x="3095" y="-6211"/>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82" name="Freeform 81"/>
            <p:cNvSpPr>
              <a:spLocks/>
            </p:cNvSpPr>
            <p:nvPr/>
          </p:nvSpPr>
          <p:spPr bwMode="auto">
            <a:xfrm>
              <a:off x="7244" y="2687"/>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83" name="Freeform 82"/>
            <p:cNvSpPr>
              <a:spLocks/>
            </p:cNvSpPr>
            <p:nvPr/>
          </p:nvSpPr>
          <p:spPr bwMode="auto">
            <a:xfrm>
              <a:off x="7244" y="2687"/>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84" name="Freeform 83"/>
            <p:cNvSpPr>
              <a:spLocks/>
            </p:cNvSpPr>
            <p:nvPr/>
          </p:nvSpPr>
          <p:spPr bwMode="auto">
            <a:xfrm>
              <a:off x="7232" y="2927"/>
              <a:ext cx="253" cy="20"/>
            </a:xfrm>
            <a:custGeom>
              <a:avLst/>
              <a:gdLst>
                <a:gd name="T0" fmla="*/ 0 w 253"/>
                <a:gd name="T1" fmla="*/ 0 h 20"/>
                <a:gd name="T2" fmla="*/ 252 w 253"/>
                <a:gd name="T3" fmla="*/ 0 h 20"/>
              </a:gdLst>
              <a:ahLst/>
              <a:cxnLst>
                <a:cxn ang="0">
                  <a:pos x="T0" y="T1"/>
                </a:cxn>
                <a:cxn ang="0">
                  <a:pos x="T2" y="T3"/>
                </a:cxn>
              </a:cxnLst>
              <a:rect l="0" t="0" r="r" b="b"/>
              <a:pathLst>
                <a:path w="253" h="20">
                  <a:moveTo>
                    <a:pt x="0" y="0"/>
                  </a:moveTo>
                  <a:lnTo>
                    <a:pt x="252" y="0"/>
                  </a:lnTo>
                </a:path>
              </a:pathLst>
            </a:custGeom>
            <a:noFill/>
            <a:ln w="10736">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85" name="Freeform 84"/>
            <p:cNvSpPr>
              <a:spLocks/>
            </p:cNvSpPr>
            <p:nvPr/>
          </p:nvSpPr>
          <p:spPr bwMode="auto">
            <a:xfrm>
              <a:off x="7224" y="2927"/>
              <a:ext cx="268" cy="20"/>
            </a:xfrm>
            <a:custGeom>
              <a:avLst/>
              <a:gdLst>
                <a:gd name="T0" fmla="*/ 0 w 268"/>
                <a:gd name="T1" fmla="*/ 0 h 20"/>
                <a:gd name="T2" fmla="*/ 267 w 268"/>
                <a:gd name="T3" fmla="*/ 0 h 20"/>
              </a:gdLst>
              <a:ahLst/>
              <a:cxnLst>
                <a:cxn ang="0">
                  <a:pos x="T0" y="T1"/>
                </a:cxn>
                <a:cxn ang="0">
                  <a:pos x="T2" y="T3"/>
                </a:cxn>
              </a:cxnLst>
              <a:rect l="0" t="0" r="r" b="b"/>
              <a:pathLst>
                <a:path w="268" h="20">
                  <a:moveTo>
                    <a:pt x="0" y="0"/>
                  </a:moveTo>
                  <a:lnTo>
                    <a:pt x="267" y="0"/>
                  </a:lnTo>
                </a:path>
              </a:pathLst>
            </a:custGeom>
            <a:noFill/>
            <a:ln w="204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86" name="Group 85"/>
            <p:cNvGrpSpPr>
              <a:grpSpLocks/>
            </p:cNvGrpSpPr>
            <p:nvPr/>
          </p:nvGrpSpPr>
          <p:grpSpPr bwMode="auto">
            <a:xfrm>
              <a:off x="4917" y="9748"/>
              <a:ext cx="670" cy="655"/>
              <a:chOff x="4917" y="9748"/>
              <a:chExt cx="670" cy="655"/>
            </a:xfrm>
          </p:grpSpPr>
          <p:sp>
            <p:nvSpPr>
              <p:cNvPr id="369" name="Freeform 368"/>
              <p:cNvSpPr>
                <a:spLocks/>
              </p:cNvSpPr>
              <p:nvPr/>
            </p:nvSpPr>
            <p:spPr bwMode="auto">
              <a:xfrm>
                <a:off x="4917" y="9748"/>
                <a:ext cx="670" cy="655"/>
              </a:xfrm>
              <a:custGeom>
                <a:avLst/>
                <a:gdLst>
                  <a:gd name="T0" fmla="*/ 2443 w 670"/>
                  <a:gd name="T1" fmla="*/ -7058 h 655"/>
                  <a:gd name="T2" fmla="*/ 2443 w 670"/>
                  <a:gd name="T3" fmla="*/ -6836 h 655"/>
                </a:gdLst>
                <a:ahLst/>
                <a:cxnLst>
                  <a:cxn ang="0">
                    <a:pos x="T0" y="T1"/>
                  </a:cxn>
                  <a:cxn ang="0">
                    <a:pos x="T2" y="T3"/>
                  </a:cxn>
                </a:cxnLst>
                <a:rect l="0" t="0" r="r" b="b"/>
                <a:pathLst>
                  <a:path w="670" h="655">
                    <a:moveTo>
                      <a:pt x="2443" y="-7058"/>
                    </a:moveTo>
                    <a:lnTo>
                      <a:pt x="2443" y="-6836"/>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70" name="Freeform 369"/>
              <p:cNvSpPr>
                <a:spLocks/>
              </p:cNvSpPr>
              <p:nvPr/>
            </p:nvSpPr>
            <p:spPr bwMode="auto">
              <a:xfrm>
                <a:off x="4917" y="9748"/>
                <a:ext cx="670" cy="655"/>
              </a:xfrm>
              <a:custGeom>
                <a:avLst/>
                <a:gdLst>
                  <a:gd name="T0" fmla="*/ 2329 w 670"/>
                  <a:gd name="T1" fmla="*/ -6943 h 655"/>
                  <a:gd name="T2" fmla="*/ 2557 w 670"/>
                  <a:gd name="T3" fmla="*/ -6943 h 655"/>
                </a:gdLst>
                <a:ahLst/>
                <a:cxnLst>
                  <a:cxn ang="0">
                    <a:pos x="T0" y="T1"/>
                  </a:cxn>
                  <a:cxn ang="0">
                    <a:pos x="T2" y="T3"/>
                  </a:cxn>
                </a:cxnLst>
                <a:rect l="0" t="0" r="r" b="b"/>
                <a:pathLst>
                  <a:path w="670" h="655">
                    <a:moveTo>
                      <a:pt x="2329" y="-6943"/>
                    </a:moveTo>
                    <a:lnTo>
                      <a:pt x="2557" y="-6943"/>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87" name="Freeform 86"/>
            <p:cNvSpPr>
              <a:spLocks/>
            </p:cNvSpPr>
            <p:nvPr/>
          </p:nvSpPr>
          <p:spPr bwMode="auto">
            <a:xfrm>
              <a:off x="7528" y="2687"/>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88" name="Freeform 87"/>
            <p:cNvSpPr>
              <a:spLocks/>
            </p:cNvSpPr>
            <p:nvPr/>
          </p:nvSpPr>
          <p:spPr bwMode="auto">
            <a:xfrm>
              <a:off x="7528" y="2687"/>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89" name="Freeform 88"/>
            <p:cNvSpPr>
              <a:spLocks/>
            </p:cNvSpPr>
            <p:nvPr/>
          </p:nvSpPr>
          <p:spPr bwMode="auto">
            <a:xfrm>
              <a:off x="7516" y="2927"/>
              <a:ext cx="253" cy="20"/>
            </a:xfrm>
            <a:custGeom>
              <a:avLst/>
              <a:gdLst>
                <a:gd name="T0" fmla="*/ 0 w 253"/>
                <a:gd name="T1" fmla="*/ 0 h 20"/>
                <a:gd name="T2" fmla="*/ 252 w 253"/>
                <a:gd name="T3" fmla="*/ 0 h 20"/>
              </a:gdLst>
              <a:ahLst/>
              <a:cxnLst>
                <a:cxn ang="0">
                  <a:pos x="T0" y="T1"/>
                </a:cxn>
                <a:cxn ang="0">
                  <a:pos x="T2" y="T3"/>
                </a:cxn>
              </a:cxnLst>
              <a:rect l="0" t="0" r="r" b="b"/>
              <a:pathLst>
                <a:path w="253" h="20">
                  <a:moveTo>
                    <a:pt x="0" y="0"/>
                  </a:moveTo>
                  <a:lnTo>
                    <a:pt x="252" y="0"/>
                  </a:lnTo>
                </a:path>
              </a:pathLst>
            </a:custGeom>
            <a:noFill/>
            <a:ln w="10736">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90" name="Freeform 89"/>
            <p:cNvSpPr>
              <a:spLocks/>
            </p:cNvSpPr>
            <p:nvPr/>
          </p:nvSpPr>
          <p:spPr bwMode="auto">
            <a:xfrm>
              <a:off x="7508" y="2927"/>
              <a:ext cx="268" cy="20"/>
            </a:xfrm>
            <a:custGeom>
              <a:avLst/>
              <a:gdLst>
                <a:gd name="T0" fmla="*/ 0 w 268"/>
                <a:gd name="T1" fmla="*/ 0 h 20"/>
                <a:gd name="T2" fmla="*/ 267 w 268"/>
                <a:gd name="T3" fmla="*/ 0 h 20"/>
              </a:gdLst>
              <a:ahLst/>
              <a:cxnLst>
                <a:cxn ang="0">
                  <a:pos x="T0" y="T1"/>
                </a:cxn>
                <a:cxn ang="0">
                  <a:pos x="T2" y="T3"/>
                </a:cxn>
              </a:cxnLst>
              <a:rect l="0" t="0" r="r" b="b"/>
              <a:pathLst>
                <a:path w="268" h="20">
                  <a:moveTo>
                    <a:pt x="0" y="0"/>
                  </a:moveTo>
                  <a:lnTo>
                    <a:pt x="267" y="0"/>
                  </a:lnTo>
                </a:path>
              </a:pathLst>
            </a:custGeom>
            <a:noFill/>
            <a:ln w="20437">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91" name="Group 90"/>
            <p:cNvGrpSpPr>
              <a:grpSpLocks/>
            </p:cNvGrpSpPr>
            <p:nvPr/>
          </p:nvGrpSpPr>
          <p:grpSpPr bwMode="auto">
            <a:xfrm>
              <a:off x="5754" y="9748"/>
              <a:ext cx="673" cy="655"/>
              <a:chOff x="5754" y="9748"/>
              <a:chExt cx="673" cy="655"/>
            </a:xfrm>
          </p:grpSpPr>
          <p:sp>
            <p:nvSpPr>
              <p:cNvPr id="367" name="Freeform 366"/>
              <p:cNvSpPr>
                <a:spLocks/>
              </p:cNvSpPr>
              <p:nvPr/>
            </p:nvSpPr>
            <p:spPr bwMode="auto">
              <a:xfrm>
                <a:off x="5754" y="9748"/>
                <a:ext cx="673" cy="655"/>
              </a:xfrm>
              <a:custGeom>
                <a:avLst/>
                <a:gdLst>
                  <a:gd name="T0" fmla="*/ 1890 w 673"/>
                  <a:gd name="T1" fmla="*/ -7058 h 655"/>
                  <a:gd name="T2" fmla="*/ 1890 w 673"/>
                  <a:gd name="T3" fmla="*/ -6836 h 655"/>
                </a:gdLst>
                <a:ahLst/>
                <a:cxnLst>
                  <a:cxn ang="0">
                    <a:pos x="T0" y="T1"/>
                  </a:cxn>
                  <a:cxn ang="0">
                    <a:pos x="T2" y="T3"/>
                  </a:cxn>
                </a:cxnLst>
                <a:rect l="0" t="0" r="r" b="b"/>
                <a:pathLst>
                  <a:path w="673" h="655">
                    <a:moveTo>
                      <a:pt x="1890" y="-7058"/>
                    </a:moveTo>
                    <a:lnTo>
                      <a:pt x="1890" y="-6836"/>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68" name="Freeform 367"/>
              <p:cNvSpPr>
                <a:spLocks/>
              </p:cNvSpPr>
              <p:nvPr/>
            </p:nvSpPr>
            <p:spPr bwMode="auto">
              <a:xfrm>
                <a:off x="5754" y="9748"/>
                <a:ext cx="673" cy="655"/>
              </a:xfrm>
              <a:custGeom>
                <a:avLst/>
                <a:gdLst>
                  <a:gd name="T0" fmla="*/ 1776 w 673"/>
                  <a:gd name="T1" fmla="*/ -6943 h 655"/>
                  <a:gd name="T2" fmla="*/ 2005 w 673"/>
                  <a:gd name="T3" fmla="*/ -6942 h 655"/>
                </a:gdLst>
                <a:ahLst/>
                <a:cxnLst>
                  <a:cxn ang="0">
                    <a:pos x="T0" y="T1"/>
                  </a:cxn>
                  <a:cxn ang="0">
                    <a:pos x="T2" y="T3"/>
                  </a:cxn>
                </a:cxnLst>
                <a:rect l="0" t="0" r="r" b="b"/>
                <a:pathLst>
                  <a:path w="673" h="655">
                    <a:moveTo>
                      <a:pt x="1776" y="-6943"/>
                    </a:moveTo>
                    <a:lnTo>
                      <a:pt x="2005" y="-6942"/>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92" name="Freeform 91"/>
            <p:cNvSpPr>
              <a:spLocks/>
            </p:cNvSpPr>
            <p:nvPr/>
          </p:nvSpPr>
          <p:spPr bwMode="auto">
            <a:xfrm>
              <a:off x="6391" y="2309"/>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93" name="Freeform 92"/>
            <p:cNvSpPr>
              <a:spLocks/>
            </p:cNvSpPr>
            <p:nvPr/>
          </p:nvSpPr>
          <p:spPr bwMode="auto">
            <a:xfrm>
              <a:off x="6391" y="2309"/>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94" name="Freeform 93"/>
            <p:cNvSpPr>
              <a:spLocks/>
            </p:cNvSpPr>
            <p:nvPr/>
          </p:nvSpPr>
          <p:spPr bwMode="auto">
            <a:xfrm>
              <a:off x="6379" y="2549"/>
              <a:ext cx="253" cy="20"/>
            </a:xfrm>
            <a:custGeom>
              <a:avLst/>
              <a:gdLst>
                <a:gd name="T0" fmla="*/ 0 w 253"/>
                <a:gd name="T1" fmla="*/ 0 h 20"/>
                <a:gd name="T2" fmla="*/ 252 w 253"/>
                <a:gd name="T3" fmla="*/ 0 h 20"/>
              </a:gdLst>
              <a:ahLst/>
              <a:cxnLst>
                <a:cxn ang="0">
                  <a:pos x="T0" y="T1"/>
                </a:cxn>
                <a:cxn ang="0">
                  <a:pos x="T2" y="T3"/>
                </a:cxn>
              </a:cxnLst>
              <a:rect l="0" t="0" r="r" b="b"/>
              <a:pathLst>
                <a:path w="253" h="20">
                  <a:moveTo>
                    <a:pt x="0" y="0"/>
                  </a:moveTo>
                  <a:lnTo>
                    <a:pt x="252" y="0"/>
                  </a:lnTo>
                </a:path>
              </a:pathLst>
            </a:custGeom>
            <a:noFill/>
            <a:ln w="10841">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95" name="Freeform 94"/>
            <p:cNvSpPr>
              <a:spLocks/>
            </p:cNvSpPr>
            <p:nvPr/>
          </p:nvSpPr>
          <p:spPr bwMode="auto">
            <a:xfrm>
              <a:off x="6372" y="2549"/>
              <a:ext cx="268" cy="20"/>
            </a:xfrm>
            <a:custGeom>
              <a:avLst/>
              <a:gdLst>
                <a:gd name="T0" fmla="*/ 0 w 268"/>
                <a:gd name="T1" fmla="*/ 0 h 20"/>
                <a:gd name="T2" fmla="*/ 267 w 268"/>
                <a:gd name="T3" fmla="*/ 0 h 20"/>
              </a:gdLst>
              <a:ahLst/>
              <a:cxnLst>
                <a:cxn ang="0">
                  <a:pos x="T0" y="T1"/>
                </a:cxn>
                <a:cxn ang="0">
                  <a:pos x="T2" y="T3"/>
                </a:cxn>
              </a:cxnLst>
              <a:rect l="0" t="0" r="r" b="b"/>
              <a:pathLst>
                <a:path w="268" h="20">
                  <a:moveTo>
                    <a:pt x="0" y="0"/>
                  </a:moveTo>
                  <a:lnTo>
                    <a:pt x="267" y="0"/>
                  </a:lnTo>
                </a:path>
              </a:pathLst>
            </a:custGeom>
            <a:noFill/>
            <a:ln w="20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96" name="Group 95"/>
            <p:cNvGrpSpPr>
              <a:grpSpLocks/>
            </p:cNvGrpSpPr>
            <p:nvPr/>
          </p:nvGrpSpPr>
          <p:grpSpPr bwMode="auto">
            <a:xfrm>
              <a:off x="2414" y="8638"/>
              <a:ext cx="668" cy="655"/>
              <a:chOff x="2414" y="8638"/>
              <a:chExt cx="668" cy="655"/>
            </a:xfrm>
          </p:grpSpPr>
          <p:sp>
            <p:nvSpPr>
              <p:cNvPr id="365" name="Freeform 364"/>
              <p:cNvSpPr>
                <a:spLocks/>
              </p:cNvSpPr>
              <p:nvPr/>
            </p:nvSpPr>
            <p:spPr bwMode="auto">
              <a:xfrm>
                <a:off x="2414" y="8638"/>
                <a:ext cx="668" cy="655"/>
              </a:xfrm>
              <a:custGeom>
                <a:avLst/>
                <a:gdLst>
                  <a:gd name="T0" fmla="*/ 4094 w 668"/>
                  <a:gd name="T1" fmla="*/ -6326 h 655"/>
                  <a:gd name="T2" fmla="*/ 4094 w 668"/>
                  <a:gd name="T3" fmla="*/ -6103 h 655"/>
                </a:gdLst>
                <a:ahLst/>
                <a:cxnLst>
                  <a:cxn ang="0">
                    <a:pos x="T0" y="T1"/>
                  </a:cxn>
                  <a:cxn ang="0">
                    <a:pos x="T2" y="T3"/>
                  </a:cxn>
                </a:cxnLst>
                <a:rect l="0" t="0" r="r" b="b"/>
                <a:pathLst>
                  <a:path w="668" h="655">
                    <a:moveTo>
                      <a:pt x="4094" y="-6326"/>
                    </a:moveTo>
                    <a:lnTo>
                      <a:pt x="4094" y="-6103"/>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66" name="Freeform 365"/>
              <p:cNvSpPr>
                <a:spLocks/>
              </p:cNvSpPr>
              <p:nvPr/>
            </p:nvSpPr>
            <p:spPr bwMode="auto">
              <a:xfrm>
                <a:off x="2414" y="8638"/>
                <a:ext cx="668" cy="655"/>
              </a:xfrm>
              <a:custGeom>
                <a:avLst/>
                <a:gdLst>
                  <a:gd name="T0" fmla="*/ 3980 w 668"/>
                  <a:gd name="T1" fmla="*/ -6211 h 655"/>
                  <a:gd name="T2" fmla="*/ 4207 w 668"/>
                  <a:gd name="T3" fmla="*/ -6211 h 655"/>
                </a:gdLst>
                <a:ahLst/>
                <a:cxnLst>
                  <a:cxn ang="0">
                    <a:pos x="T0" y="T1"/>
                  </a:cxn>
                  <a:cxn ang="0">
                    <a:pos x="T2" y="T3"/>
                  </a:cxn>
                </a:cxnLst>
                <a:rect l="0" t="0" r="r" b="b"/>
                <a:pathLst>
                  <a:path w="668" h="655">
                    <a:moveTo>
                      <a:pt x="3980" y="-6211"/>
                    </a:moveTo>
                    <a:lnTo>
                      <a:pt x="4207" y="-6211"/>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97" name="Freeform 96"/>
            <p:cNvSpPr>
              <a:spLocks/>
            </p:cNvSpPr>
            <p:nvPr/>
          </p:nvSpPr>
          <p:spPr bwMode="auto">
            <a:xfrm>
              <a:off x="6679" y="2309"/>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98" name="Freeform 97"/>
            <p:cNvSpPr>
              <a:spLocks/>
            </p:cNvSpPr>
            <p:nvPr/>
          </p:nvSpPr>
          <p:spPr bwMode="auto">
            <a:xfrm>
              <a:off x="6679" y="2309"/>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99" name="Freeform 98"/>
            <p:cNvSpPr>
              <a:spLocks/>
            </p:cNvSpPr>
            <p:nvPr/>
          </p:nvSpPr>
          <p:spPr bwMode="auto">
            <a:xfrm>
              <a:off x="6667" y="2549"/>
              <a:ext cx="253" cy="20"/>
            </a:xfrm>
            <a:custGeom>
              <a:avLst/>
              <a:gdLst>
                <a:gd name="T0" fmla="*/ 0 w 253"/>
                <a:gd name="T1" fmla="*/ 0 h 20"/>
                <a:gd name="T2" fmla="*/ 252 w 253"/>
                <a:gd name="T3" fmla="*/ 0 h 20"/>
              </a:gdLst>
              <a:ahLst/>
              <a:cxnLst>
                <a:cxn ang="0">
                  <a:pos x="T0" y="T1"/>
                </a:cxn>
                <a:cxn ang="0">
                  <a:pos x="T2" y="T3"/>
                </a:cxn>
              </a:cxnLst>
              <a:rect l="0" t="0" r="r" b="b"/>
              <a:pathLst>
                <a:path w="253" h="20">
                  <a:moveTo>
                    <a:pt x="0" y="0"/>
                  </a:moveTo>
                  <a:lnTo>
                    <a:pt x="252" y="0"/>
                  </a:lnTo>
                </a:path>
              </a:pathLst>
            </a:custGeom>
            <a:noFill/>
            <a:ln w="10841">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00" name="Freeform 99"/>
            <p:cNvSpPr>
              <a:spLocks/>
            </p:cNvSpPr>
            <p:nvPr/>
          </p:nvSpPr>
          <p:spPr bwMode="auto">
            <a:xfrm>
              <a:off x="6659" y="2549"/>
              <a:ext cx="268" cy="20"/>
            </a:xfrm>
            <a:custGeom>
              <a:avLst/>
              <a:gdLst>
                <a:gd name="T0" fmla="*/ 0 w 268"/>
                <a:gd name="T1" fmla="*/ 0 h 20"/>
                <a:gd name="T2" fmla="*/ 267 w 268"/>
                <a:gd name="T3" fmla="*/ 0 h 20"/>
              </a:gdLst>
              <a:ahLst/>
              <a:cxnLst>
                <a:cxn ang="0">
                  <a:pos x="T0" y="T1"/>
                </a:cxn>
                <a:cxn ang="0">
                  <a:pos x="T2" y="T3"/>
                </a:cxn>
              </a:cxnLst>
              <a:rect l="0" t="0" r="r" b="b"/>
              <a:pathLst>
                <a:path w="268" h="20">
                  <a:moveTo>
                    <a:pt x="0" y="0"/>
                  </a:moveTo>
                  <a:lnTo>
                    <a:pt x="267" y="0"/>
                  </a:lnTo>
                </a:path>
              </a:pathLst>
            </a:custGeom>
            <a:noFill/>
            <a:ln w="20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101" name="Group 100"/>
            <p:cNvGrpSpPr>
              <a:grpSpLocks/>
            </p:cNvGrpSpPr>
            <p:nvPr/>
          </p:nvGrpSpPr>
          <p:grpSpPr bwMode="auto">
            <a:xfrm>
              <a:off x="3257" y="8638"/>
              <a:ext cx="670" cy="655"/>
              <a:chOff x="3257" y="8638"/>
              <a:chExt cx="670" cy="655"/>
            </a:xfrm>
          </p:grpSpPr>
          <p:sp>
            <p:nvSpPr>
              <p:cNvPr id="363" name="Freeform 362"/>
              <p:cNvSpPr>
                <a:spLocks/>
              </p:cNvSpPr>
              <p:nvPr/>
            </p:nvSpPr>
            <p:spPr bwMode="auto">
              <a:xfrm>
                <a:off x="3257" y="8638"/>
                <a:ext cx="670" cy="655"/>
              </a:xfrm>
              <a:custGeom>
                <a:avLst/>
                <a:gdLst>
                  <a:gd name="T0" fmla="*/ 3538 w 670"/>
                  <a:gd name="T1" fmla="*/ -6326 h 655"/>
                  <a:gd name="T2" fmla="*/ 3538 w 670"/>
                  <a:gd name="T3" fmla="*/ -6103 h 655"/>
                </a:gdLst>
                <a:ahLst/>
                <a:cxnLst>
                  <a:cxn ang="0">
                    <a:pos x="T0" y="T1"/>
                  </a:cxn>
                  <a:cxn ang="0">
                    <a:pos x="T2" y="T3"/>
                  </a:cxn>
                </a:cxnLst>
                <a:rect l="0" t="0" r="r" b="b"/>
                <a:pathLst>
                  <a:path w="670" h="655">
                    <a:moveTo>
                      <a:pt x="3538" y="-6326"/>
                    </a:moveTo>
                    <a:lnTo>
                      <a:pt x="3538" y="-6103"/>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64" name="Freeform 363"/>
              <p:cNvSpPr>
                <a:spLocks/>
              </p:cNvSpPr>
              <p:nvPr/>
            </p:nvSpPr>
            <p:spPr bwMode="auto">
              <a:xfrm>
                <a:off x="3257" y="8638"/>
                <a:ext cx="670" cy="655"/>
              </a:xfrm>
              <a:custGeom>
                <a:avLst/>
                <a:gdLst>
                  <a:gd name="T0" fmla="*/ 3424 w 670"/>
                  <a:gd name="T1" fmla="*/ -6211 h 655"/>
                  <a:gd name="T2" fmla="*/ 3652 w 670"/>
                  <a:gd name="T3" fmla="*/ -6210 h 655"/>
                </a:gdLst>
                <a:ahLst/>
                <a:cxnLst>
                  <a:cxn ang="0">
                    <a:pos x="T0" y="T1"/>
                  </a:cxn>
                  <a:cxn ang="0">
                    <a:pos x="T2" y="T3"/>
                  </a:cxn>
                </a:cxnLst>
                <a:rect l="0" t="0" r="r" b="b"/>
                <a:pathLst>
                  <a:path w="670" h="655">
                    <a:moveTo>
                      <a:pt x="3424" y="-6211"/>
                    </a:moveTo>
                    <a:lnTo>
                      <a:pt x="3652" y="-6210"/>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102" name="Freeform 101"/>
            <p:cNvSpPr>
              <a:spLocks/>
            </p:cNvSpPr>
            <p:nvPr/>
          </p:nvSpPr>
          <p:spPr bwMode="auto">
            <a:xfrm>
              <a:off x="7815" y="2309"/>
              <a:ext cx="230" cy="229"/>
            </a:xfrm>
            <a:custGeom>
              <a:avLst/>
              <a:gdLst>
                <a:gd name="T0" fmla="*/ 0 w 230"/>
                <a:gd name="T1" fmla="*/ 228 h 229"/>
                <a:gd name="T2" fmla="*/ 229 w 230"/>
                <a:gd name="T3" fmla="*/ 228 h 229"/>
                <a:gd name="T4" fmla="*/ 229 w 230"/>
                <a:gd name="T5" fmla="*/ 0 h 229"/>
                <a:gd name="T6" fmla="*/ 0 w 230"/>
                <a:gd name="T7" fmla="*/ 0 h 229"/>
                <a:gd name="T8" fmla="*/ 0 w 230"/>
                <a:gd name="T9" fmla="*/ 228 h 229"/>
              </a:gdLst>
              <a:ahLst/>
              <a:cxnLst>
                <a:cxn ang="0">
                  <a:pos x="T0" y="T1"/>
                </a:cxn>
                <a:cxn ang="0">
                  <a:pos x="T2" y="T3"/>
                </a:cxn>
                <a:cxn ang="0">
                  <a:pos x="T4" y="T5"/>
                </a:cxn>
                <a:cxn ang="0">
                  <a:pos x="T6" y="T7"/>
                </a:cxn>
                <a:cxn ang="0">
                  <a:pos x="T8" y="T9"/>
                </a:cxn>
              </a:cxnLst>
              <a:rect l="0" t="0" r="r" b="b"/>
              <a:pathLst>
                <a:path w="230" h="229">
                  <a:moveTo>
                    <a:pt x="0" y="228"/>
                  </a:moveTo>
                  <a:lnTo>
                    <a:pt x="229" y="228"/>
                  </a:lnTo>
                  <a:lnTo>
                    <a:pt x="229"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03" name="Freeform 102"/>
            <p:cNvSpPr>
              <a:spLocks/>
            </p:cNvSpPr>
            <p:nvPr/>
          </p:nvSpPr>
          <p:spPr bwMode="auto">
            <a:xfrm>
              <a:off x="7815" y="2309"/>
              <a:ext cx="230" cy="229"/>
            </a:xfrm>
            <a:custGeom>
              <a:avLst/>
              <a:gdLst>
                <a:gd name="T0" fmla="*/ 0 w 230"/>
                <a:gd name="T1" fmla="*/ 228 h 229"/>
                <a:gd name="T2" fmla="*/ 229 w 230"/>
                <a:gd name="T3" fmla="*/ 228 h 229"/>
                <a:gd name="T4" fmla="*/ 229 w 230"/>
                <a:gd name="T5" fmla="*/ 0 h 229"/>
                <a:gd name="T6" fmla="*/ 0 w 230"/>
                <a:gd name="T7" fmla="*/ 0 h 229"/>
                <a:gd name="T8" fmla="*/ 0 w 230"/>
                <a:gd name="T9" fmla="*/ 228 h 229"/>
              </a:gdLst>
              <a:ahLst/>
              <a:cxnLst>
                <a:cxn ang="0">
                  <a:pos x="T0" y="T1"/>
                </a:cxn>
                <a:cxn ang="0">
                  <a:pos x="T2" y="T3"/>
                </a:cxn>
                <a:cxn ang="0">
                  <a:pos x="T4" y="T5"/>
                </a:cxn>
                <a:cxn ang="0">
                  <a:pos x="T6" y="T7"/>
                </a:cxn>
                <a:cxn ang="0">
                  <a:pos x="T8" y="T9"/>
                </a:cxn>
              </a:cxnLst>
              <a:rect l="0" t="0" r="r" b="b"/>
              <a:pathLst>
                <a:path w="230" h="229">
                  <a:moveTo>
                    <a:pt x="0" y="228"/>
                  </a:moveTo>
                  <a:lnTo>
                    <a:pt x="229" y="228"/>
                  </a:lnTo>
                  <a:lnTo>
                    <a:pt x="229"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04" name="Freeform 103"/>
            <p:cNvSpPr>
              <a:spLocks/>
            </p:cNvSpPr>
            <p:nvPr/>
          </p:nvSpPr>
          <p:spPr bwMode="auto">
            <a:xfrm>
              <a:off x="7804" y="2549"/>
              <a:ext cx="254" cy="20"/>
            </a:xfrm>
            <a:custGeom>
              <a:avLst/>
              <a:gdLst>
                <a:gd name="T0" fmla="*/ 0 w 254"/>
                <a:gd name="T1" fmla="*/ 0 h 20"/>
                <a:gd name="T2" fmla="*/ 253 w 254"/>
                <a:gd name="T3" fmla="*/ 0 h 20"/>
              </a:gdLst>
              <a:ahLst/>
              <a:cxnLst>
                <a:cxn ang="0">
                  <a:pos x="T0" y="T1"/>
                </a:cxn>
                <a:cxn ang="0">
                  <a:pos x="T2" y="T3"/>
                </a:cxn>
              </a:cxnLst>
              <a:rect l="0" t="0" r="r" b="b"/>
              <a:pathLst>
                <a:path w="254" h="20">
                  <a:moveTo>
                    <a:pt x="0" y="0"/>
                  </a:moveTo>
                  <a:lnTo>
                    <a:pt x="253" y="0"/>
                  </a:lnTo>
                </a:path>
              </a:pathLst>
            </a:custGeom>
            <a:noFill/>
            <a:ln w="10841">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05" name="Freeform 104"/>
            <p:cNvSpPr>
              <a:spLocks/>
            </p:cNvSpPr>
            <p:nvPr/>
          </p:nvSpPr>
          <p:spPr bwMode="auto">
            <a:xfrm>
              <a:off x="7796" y="2549"/>
              <a:ext cx="269" cy="20"/>
            </a:xfrm>
            <a:custGeom>
              <a:avLst/>
              <a:gdLst>
                <a:gd name="T0" fmla="*/ 0 w 269"/>
                <a:gd name="T1" fmla="*/ 0 h 20"/>
                <a:gd name="T2" fmla="*/ 268 w 269"/>
                <a:gd name="T3" fmla="*/ 0 h 20"/>
              </a:gdLst>
              <a:ahLst/>
              <a:cxnLst>
                <a:cxn ang="0">
                  <a:pos x="T0" y="T1"/>
                </a:cxn>
                <a:cxn ang="0">
                  <a:pos x="T2" y="T3"/>
                </a:cxn>
              </a:cxnLst>
              <a:rect l="0" t="0" r="r" b="b"/>
              <a:pathLst>
                <a:path w="269" h="20">
                  <a:moveTo>
                    <a:pt x="0" y="0"/>
                  </a:moveTo>
                  <a:lnTo>
                    <a:pt x="268" y="0"/>
                  </a:lnTo>
                </a:path>
              </a:pathLst>
            </a:custGeom>
            <a:noFill/>
            <a:ln w="20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106" name="Group 105"/>
            <p:cNvGrpSpPr>
              <a:grpSpLocks/>
            </p:cNvGrpSpPr>
            <p:nvPr/>
          </p:nvGrpSpPr>
          <p:grpSpPr bwMode="auto">
            <a:xfrm>
              <a:off x="6599" y="8638"/>
              <a:ext cx="670" cy="655"/>
              <a:chOff x="6599" y="8638"/>
              <a:chExt cx="670" cy="655"/>
            </a:xfrm>
          </p:grpSpPr>
          <p:sp>
            <p:nvSpPr>
              <p:cNvPr id="361" name="Freeform 360"/>
              <p:cNvSpPr>
                <a:spLocks/>
              </p:cNvSpPr>
              <p:nvPr/>
            </p:nvSpPr>
            <p:spPr bwMode="auto">
              <a:xfrm>
                <a:off x="6599" y="8638"/>
                <a:ext cx="670" cy="655"/>
              </a:xfrm>
              <a:custGeom>
                <a:avLst/>
                <a:gdLst>
                  <a:gd name="T0" fmla="*/ 1333 w 670"/>
                  <a:gd name="T1" fmla="*/ -6326 h 655"/>
                  <a:gd name="T2" fmla="*/ 1333 w 670"/>
                  <a:gd name="T3" fmla="*/ -6103 h 655"/>
                </a:gdLst>
                <a:ahLst/>
                <a:cxnLst>
                  <a:cxn ang="0">
                    <a:pos x="T0" y="T1"/>
                  </a:cxn>
                  <a:cxn ang="0">
                    <a:pos x="T2" y="T3"/>
                  </a:cxn>
                </a:cxnLst>
                <a:rect l="0" t="0" r="r" b="b"/>
                <a:pathLst>
                  <a:path w="670" h="655">
                    <a:moveTo>
                      <a:pt x="1333" y="-6326"/>
                    </a:moveTo>
                    <a:lnTo>
                      <a:pt x="1333" y="-6103"/>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62" name="Freeform 361"/>
              <p:cNvSpPr>
                <a:spLocks/>
              </p:cNvSpPr>
              <p:nvPr/>
            </p:nvSpPr>
            <p:spPr bwMode="auto">
              <a:xfrm>
                <a:off x="6599" y="8638"/>
                <a:ext cx="670" cy="655"/>
              </a:xfrm>
              <a:custGeom>
                <a:avLst/>
                <a:gdLst>
                  <a:gd name="T0" fmla="*/ 1219 w 670"/>
                  <a:gd name="T1" fmla="*/ -6211 h 655"/>
                  <a:gd name="T2" fmla="*/ 1447 w 670"/>
                  <a:gd name="T3" fmla="*/ -6210 h 655"/>
                </a:gdLst>
                <a:ahLst/>
                <a:cxnLst>
                  <a:cxn ang="0">
                    <a:pos x="T0" y="T1"/>
                  </a:cxn>
                  <a:cxn ang="0">
                    <a:pos x="T2" y="T3"/>
                  </a:cxn>
                </a:cxnLst>
                <a:rect l="0" t="0" r="r" b="b"/>
                <a:pathLst>
                  <a:path w="670" h="655">
                    <a:moveTo>
                      <a:pt x="1219" y="-6211"/>
                    </a:moveTo>
                    <a:lnTo>
                      <a:pt x="1447" y="-6210"/>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107" name="Freeform 106"/>
            <p:cNvSpPr>
              <a:spLocks/>
            </p:cNvSpPr>
            <p:nvPr/>
          </p:nvSpPr>
          <p:spPr bwMode="auto">
            <a:xfrm>
              <a:off x="6105" y="2309"/>
              <a:ext cx="230" cy="229"/>
            </a:xfrm>
            <a:custGeom>
              <a:avLst/>
              <a:gdLst>
                <a:gd name="T0" fmla="*/ 0 w 230"/>
                <a:gd name="T1" fmla="*/ 228 h 229"/>
                <a:gd name="T2" fmla="*/ 229 w 230"/>
                <a:gd name="T3" fmla="*/ 228 h 229"/>
                <a:gd name="T4" fmla="*/ 229 w 230"/>
                <a:gd name="T5" fmla="*/ 0 h 229"/>
                <a:gd name="T6" fmla="*/ 0 w 230"/>
                <a:gd name="T7" fmla="*/ 0 h 229"/>
                <a:gd name="T8" fmla="*/ 0 w 230"/>
                <a:gd name="T9" fmla="*/ 228 h 229"/>
              </a:gdLst>
              <a:ahLst/>
              <a:cxnLst>
                <a:cxn ang="0">
                  <a:pos x="T0" y="T1"/>
                </a:cxn>
                <a:cxn ang="0">
                  <a:pos x="T2" y="T3"/>
                </a:cxn>
                <a:cxn ang="0">
                  <a:pos x="T4" y="T5"/>
                </a:cxn>
                <a:cxn ang="0">
                  <a:pos x="T6" y="T7"/>
                </a:cxn>
                <a:cxn ang="0">
                  <a:pos x="T8" y="T9"/>
                </a:cxn>
              </a:cxnLst>
              <a:rect l="0" t="0" r="r" b="b"/>
              <a:pathLst>
                <a:path w="230" h="229">
                  <a:moveTo>
                    <a:pt x="0" y="228"/>
                  </a:moveTo>
                  <a:lnTo>
                    <a:pt x="229" y="228"/>
                  </a:lnTo>
                  <a:lnTo>
                    <a:pt x="229"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08" name="Freeform 107"/>
            <p:cNvSpPr>
              <a:spLocks/>
            </p:cNvSpPr>
            <p:nvPr/>
          </p:nvSpPr>
          <p:spPr bwMode="auto">
            <a:xfrm>
              <a:off x="6105" y="2309"/>
              <a:ext cx="230" cy="229"/>
            </a:xfrm>
            <a:custGeom>
              <a:avLst/>
              <a:gdLst>
                <a:gd name="T0" fmla="*/ 0 w 230"/>
                <a:gd name="T1" fmla="*/ 228 h 229"/>
                <a:gd name="T2" fmla="*/ 229 w 230"/>
                <a:gd name="T3" fmla="*/ 228 h 229"/>
                <a:gd name="T4" fmla="*/ 229 w 230"/>
                <a:gd name="T5" fmla="*/ 0 h 229"/>
                <a:gd name="T6" fmla="*/ 0 w 230"/>
                <a:gd name="T7" fmla="*/ 0 h 229"/>
                <a:gd name="T8" fmla="*/ 0 w 230"/>
                <a:gd name="T9" fmla="*/ 228 h 229"/>
              </a:gdLst>
              <a:ahLst/>
              <a:cxnLst>
                <a:cxn ang="0">
                  <a:pos x="T0" y="T1"/>
                </a:cxn>
                <a:cxn ang="0">
                  <a:pos x="T2" y="T3"/>
                </a:cxn>
                <a:cxn ang="0">
                  <a:pos x="T4" y="T5"/>
                </a:cxn>
                <a:cxn ang="0">
                  <a:pos x="T6" y="T7"/>
                </a:cxn>
                <a:cxn ang="0">
                  <a:pos x="T8" y="T9"/>
                </a:cxn>
              </a:cxnLst>
              <a:rect l="0" t="0" r="r" b="b"/>
              <a:pathLst>
                <a:path w="230" h="229">
                  <a:moveTo>
                    <a:pt x="0" y="228"/>
                  </a:moveTo>
                  <a:lnTo>
                    <a:pt x="229" y="228"/>
                  </a:lnTo>
                  <a:lnTo>
                    <a:pt x="229"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09" name="Freeform 108"/>
            <p:cNvSpPr>
              <a:spLocks/>
            </p:cNvSpPr>
            <p:nvPr/>
          </p:nvSpPr>
          <p:spPr bwMode="auto">
            <a:xfrm>
              <a:off x="6092" y="2549"/>
              <a:ext cx="255" cy="20"/>
            </a:xfrm>
            <a:custGeom>
              <a:avLst/>
              <a:gdLst>
                <a:gd name="T0" fmla="*/ 0 w 255"/>
                <a:gd name="T1" fmla="*/ 0 h 20"/>
                <a:gd name="T2" fmla="*/ 254 w 255"/>
                <a:gd name="T3" fmla="*/ 0 h 20"/>
              </a:gdLst>
              <a:ahLst/>
              <a:cxnLst>
                <a:cxn ang="0">
                  <a:pos x="T0" y="T1"/>
                </a:cxn>
                <a:cxn ang="0">
                  <a:pos x="T2" y="T3"/>
                </a:cxn>
              </a:cxnLst>
              <a:rect l="0" t="0" r="r" b="b"/>
              <a:pathLst>
                <a:path w="255" h="20">
                  <a:moveTo>
                    <a:pt x="0" y="0"/>
                  </a:moveTo>
                  <a:lnTo>
                    <a:pt x="254" y="0"/>
                  </a:lnTo>
                </a:path>
              </a:pathLst>
            </a:custGeom>
            <a:noFill/>
            <a:ln w="10841">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10" name="Freeform 109"/>
            <p:cNvSpPr>
              <a:spLocks/>
            </p:cNvSpPr>
            <p:nvPr/>
          </p:nvSpPr>
          <p:spPr bwMode="auto">
            <a:xfrm>
              <a:off x="6085" y="2549"/>
              <a:ext cx="270" cy="20"/>
            </a:xfrm>
            <a:custGeom>
              <a:avLst/>
              <a:gdLst>
                <a:gd name="T0" fmla="*/ 0 w 270"/>
                <a:gd name="T1" fmla="*/ 0 h 20"/>
                <a:gd name="T2" fmla="*/ 269 w 270"/>
                <a:gd name="T3" fmla="*/ 0 h 20"/>
              </a:gdLst>
              <a:ahLst/>
              <a:cxnLst>
                <a:cxn ang="0">
                  <a:pos x="T0" y="T1"/>
                </a:cxn>
                <a:cxn ang="0">
                  <a:pos x="T2" y="T3"/>
                </a:cxn>
              </a:cxnLst>
              <a:rect l="0" t="0" r="r" b="b"/>
              <a:pathLst>
                <a:path w="270" h="20">
                  <a:moveTo>
                    <a:pt x="0" y="0"/>
                  </a:moveTo>
                  <a:lnTo>
                    <a:pt x="269" y="0"/>
                  </a:lnTo>
                </a:path>
              </a:pathLst>
            </a:custGeom>
            <a:noFill/>
            <a:ln w="20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111" name="Group 110"/>
            <p:cNvGrpSpPr>
              <a:grpSpLocks/>
            </p:cNvGrpSpPr>
            <p:nvPr/>
          </p:nvGrpSpPr>
          <p:grpSpPr bwMode="auto">
            <a:xfrm>
              <a:off x="1572" y="8638"/>
              <a:ext cx="675" cy="655"/>
              <a:chOff x="1572" y="8638"/>
              <a:chExt cx="675" cy="655"/>
            </a:xfrm>
          </p:grpSpPr>
          <p:sp>
            <p:nvSpPr>
              <p:cNvPr id="359" name="Freeform 358"/>
              <p:cNvSpPr>
                <a:spLocks/>
              </p:cNvSpPr>
              <p:nvPr/>
            </p:nvSpPr>
            <p:spPr bwMode="auto">
              <a:xfrm>
                <a:off x="1572" y="8638"/>
                <a:ext cx="675" cy="655"/>
              </a:xfrm>
              <a:custGeom>
                <a:avLst/>
                <a:gdLst>
                  <a:gd name="T0" fmla="*/ 4649 w 675"/>
                  <a:gd name="T1" fmla="*/ -6326 h 655"/>
                  <a:gd name="T2" fmla="*/ 4649 w 675"/>
                  <a:gd name="T3" fmla="*/ -6103 h 655"/>
                </a:gdLst>
                <a:ahLst/>
                <a:cxnLst>
                  <a:cxn ang="0">
                    <a:pos x="T0" y="T1"/>
                  </a:cxn>
                  <a:cxn ang="0">
                    <a:pos x="T2" y="T3"/>
                  </a:cxn>
                </a:cxnLst>
                <a:rect l="0" t="0" r="r" b="b"/>
                <a:pathLst>
                  <a:path w="675" h="655">
                    <a:moveTo>
                      <a:pt x="4649" y="-6326"/>
                    </a:moveTo>
                    <a:lnTo>
                      <a:pt x="4649" y="-6103"/>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60" name="Freeform 359"/>
              <p:cNvSpPr>
                <a:spLocks/>
              </p:cNvSpPr>
              <p:nvPr/>
            </p:nvSpPr>
            <p:spPr bwMode="auto">
              <a:xfrm>
                <a:off x="1572" y="8638"/>
                <a:ext cx="675" cy="655"/>
              </a:xfrm>
              <a:custGeom>
                <a:avLst/>
                <a:gdLst>
                  <a:gd name="T0" fmla="*/ 4536 w 675"/>
                  <a:gd name="T1" fmla="*/ -6211 h 655"/>
                  <a:gd name="T2" fmla="*/ 4765 w 675"/>
                  <a:gd name="T3" fmla="*/ -6211 h 655"/>
                </a:gdLst>
                <a:ahLst/>
                <a:cxnLst>
                  <a:cxn ang="0">
                    <a:pos x="T0" y="T1"/>
                  </a:cxn>
                  <a:cxn ang="0">
                    <a:pos x="T2" y="T3"/>
                  </a:cxn>
                </a:cxnLst>
                <a:rect l="0" t="0" r="r" b="b"/>
                <a:pathLst>
                  <a:path w="675" h="655">
                    <a:moveTo>
                      <a:pt x="4536" y="-6211"/>
                    </a:moveTo>
                    <a:lnTo>
                      <a:pt x="4765" y="-6211"/>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112" name="Freeform 111"/>
            <p:cNvSpPr>
              <a:spLocks/>
            </p:cNvSpPr>
            <p:nvPr/>
          </p:nvSpPr>
          <p:spPr bwMode="auto">
            <a:xfrm>
              <a:off x="7246" y="2309"/>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13" name="Freeform 112"/>
            <p:cNvSpPr>
              <a:spLocks/>
            </p:cNvSpPr>
            <p:nvPr/>
          </p:nvSpPr>
          <p:spPr bwMode="auto">
            <a:xfrm>
              <a:off x="7246" y="2309"/>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14" name="Freeform 113"/>
            <p:cNvSpPr>
              <a:spLocks/>
            </p:cNvSpPr>
            <p:nvPr/>
          </p:nvSpPr>
          <p:spPr bwMode="auto">
            <a:xfrm>
              <a:off x="7234" y="2549"/>
              <a:ext cx="254" cy="20"/>
            </a:xfrm>
            <a:custGeom>
              <a:avLst/>
              <a:gdLst>
                <a:gd name="T0" fmla="*/ 0 w 254"/>
                <a:gd name="T1" fmla="*/ 0 h 20"/>
                <a:gd name="T2" fmla="*/ 253 w 254"/>
                <a:gd name="T3" fmla="*/ 0 h 20"/>
              </a:gdLst>
              <a:ahLst/>
              <a:cxnLst>
                <a:cxn ang="0">
                  <a:pos x="T0" y="T1"/>
                </a:cxn>
                <a:cxn ang="0">
                  <a:pos x="T2" y="T3"/>
                </a:cxn>
              </a:cxnLst>
              <a:rect l="0" t="0" r="r" b="b"/>
              <a:pathLst>
                <a:path w="254" h="20">
                  <a:moveTo>
                    <a:pt x="0" y="0"/>
                  </a:moveTo>
                  <a:lnTo>
                    <a:pt x="253" y="0"/>
                  </a:lnTo>
                </a:path>
              </a:pathLst>
            </a:custGeom>
            <a:noFill/>
            <a:ln w="10841">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15" name="Freeform 114"/>
            <p:cNvSpPr>
              <a:spLocks/>
            </p:cNvSpPr>
            <p:nvPr/>
          </p:nvSpPr>
          <p:spPr bwMode="auto">
            <a:xfrm>
              <a:off x="7227" y="2549"/>
              <a:ext cx="269" cy="20"/>
            </a:xfrm>
            <a:custGeom>
              <a:avLst/>
              <a:gdLst>
                <a:gd name="T0" fmla="*/ 0 w 269"/>
                <a:gd name="T1" fmla="*/ 0 h 20"/>
                <a:gd name="T2" fmla="*/ 268 w 269"/>
                <a:gd name="T3" fmla="*/ 0 h 20"/>
              </a:gdLst>
              <a:ahLst/>
              <a:cxnLst>
                <a:cxn ang="0">
                  <a:pos x="T0" y="T1"/>
                </a:cxn>
                <a:cxn ang="0">
                  <a:pos x="T2" y="T3"/>
                </a:cxn>
              </a:cxnLst>
              <a:rect l="0" t="0" r="r" b="b"/>
              <a:pathLst>
                <a:path w="269" h="20">
                  <a:moveTo>
                    <a:pt x="0" y="0"/>
                  </a:moveTo>
                  <a:lnTo>
                    <a:pt x="268" y="0"/>
                  </a:lnTo>
                </a:path>
              </a:pathLst>
            </a:custGeom>
            <a:noFill/>
            <a:ln w="20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116" name="Group 115"/>
            <p:cNvGrpSpPr>
              <a:grpSpLocks/>
            </p:cNvGrpSpPr>
            <p:nvPr/>
          </p:nvGrpSpPr>
          <p:grpSpPr bwMode="auto">
            <a:xfrm>
              <a:off x="4926" y="8638"/>
              <a:ext cx="670" cy="655"/>
              <a:chOff x="4926" y="8638"/>
              <a:chExt cx="670" cy="655"/>
            </a:xfrm>
          </p:grpSpPr>
          <p:sp>
            <p:nvSpPr>
              <p:cNvPr id="357" name="Freeform 356"/>
              <p:cNvSpPr>
                <a:spLocks/>
              </p:cNvSpPr>
              <p:nvPr/>
            </p:nvSpPr>
            <p:spPr bwMode="auto">
              <a:xfrm>
                <a:off x="4926" y="8638"/>
                <a:ext cx="670" cy="655"/>
              </a:xfrm>
              <a:custGeom>
                <a:avLst/>
                <a:gdLst>
                  <a:gd name="T0" fmla="*/ 2436 w 670"/>
                  <a:gd name="T1" fmla="*/ -6326 h 655"/>
                  <a:gd name="T2" fmla="*/ 2436 w 670"/>
                  <a:gd name="T3" fmla="*/ -6103 h 655"/>
                </a:gdLst>
                <a:ahLst/>
                <a:cxnLst>
                  <a:cxn ang="0">
                    <a:pos x="T0" y="T1"/>
                  </a:cxn>
                  <a:cxn ang="0">
                    <a:pos x="T2" y="T3"/>
                  </a:cxn>
                </a:cxnLst>
                <a:rect l="0" t="0" r="r" b="b"/>
                <a:pathLst>
                  <a:path w="670" h="655">
                    <a:moveTo>
                      <a:pt x="2436" y="-6326"/>
                    </a:moveTo>
                    <a:lnTo>
                      <a:pt x="2436" y="-6103"/>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58" name="Freeform 357"/>
              <p:cNvSpPr>
                <a:spLocks/>
              </p:cNvSpPr>
              <p:nvPr/>
            </p:nvSpPr>
            <p:spPr bwMode="auto">
              <a:xfrm>
                <a:off x="4926" y="8638"/>
                <a:ext cx="670" cy="655"/>
              </a:xfrm>
              <a:custGeom>
                <a:avLst/>
                <a:gdLst>
                  <a:gd name="T0" fmla="*/ 2323 w 670"/>
                  <a:gd name="T1" fmla="*/ -6211 h 655"/>
                  <a:gd name="T2" fmla="*/ 2551 w 670"/>
                  <a:gd name="T3" fmla="*/ -6210 h 655"/>
                </a:gdLst>
                <a:ahLst/>
                <a:cxnLst>
                  <a:cxn ang="0">
                    <a:pos x="T0" y="T1"/>
                  </a:cxn>
                  <a:cxn ang="0">
                    <a:pos x="T2" y="T3"/>
                  </a:cxn>
                </a:cxnLst>
                <a:rect l="0" t="0" r="r" b="b"/>
                <a:pathLst>
                  <a:path w="670" h="655">
                    <a:moveTo>
                      <a:pt x="2323" y="-6211"/>
                    </a:moveTo>
                    <a:lnTo>
                      <a:pt x="2551" y="-6210"/>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117" name="Freeform 116"/>
            <p:cNvSpPr>
              <a:spLocks/>
            </p:cNvSpPr>
            <p:nvPr/>
          </p:nvSpPr>
          <p:spPr bwMode="auto">
            <a:xfrm>
              <a:off x="7531" y="2309"/>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18" name="Freeform 117"/>
            <p:cNvSpPr>
              <a:spLocks/>
            </p:cNvSpPr>
            <p:nvPr/>
          </p:nvSpPr>
          <p:spPr bwMode="auto">
            <a:xfrm>
              <a:off x="7531" y="2309"/>
              <a:ext cx="229" cy="229"/>
            </a:xfrm>
            <a:custGeom>
              <a:avLst/>
              <a:gdLst>
                <a:gd name="T0" fmla="*/ 0 w 229"/>
                <a:gd name="T1" fmla="*/ 228 h 229"/>
                <a:gd name="T2" fmla="*/ 228 w 229"/>
                <a:gd name="T3" fmla="*/ 228 h 229"/>
                <a:gd name="T4" fmla="*/ 228 w 229"/>
                <a:gd name="T5" fmla="*/ 0 h 229"/>
                <a:gd name="T6" fmla="*/ 0 w 229"/>
                <a:gd name="T7" fmla="*/ 0 h 229"/>
                <a:gd name="T8" fmla="*/ 0 w 229"/>
                <a:gd name="T9" fmla="*/ 228 h 229"/>
              </a:gdLst>
              <a:ahLst/>
              <a:cxnLst>
                <a:cxn ang="0">
                  <a:pos x="T0" y="T1"/>
                </a:cxn>
                <a:cxn ang="0">
                  <a:pos x="T2" y="T3"/>
                </a:cxn>
                <a:cxn ang="0">
                  <a:pos x="T4" y="T5"/>
                </a:cxn>
                <a:cxn ang="0">
                  <a:pos x="T6" y="T7"/>
                </a:cxn>
                <a:cxn ang="0">
                  <a:pos x="T8" y="T9"/>
                </a:cxn>
              </a:cxnLst>
              <a:rect l="0" t="0" r="r" b="b"/>
              <a:pathLst>
                <a:path w="229" h="229">
                  <a:moveTo>
                    <a:pt x="0" y="228"/>
                  </a:moveTo>
                  <a:lnTo>
                    <a:pt x="228" y="228"/>
                  </a:lnTo>
                  <a:lnTo>
                    <a:pt x="228" y="0"/>
                  </a:lnTo>
                  <a:lnTo>
                    <a:pt x="0" y="0"/>
                  </a:lnTo>
                  <a:lnTo>
                    <a:pt x="0" y="228"/>
                  </a:lnTo>
                  <a:close/>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19" name="Freeform 118"/>
            <p:cNvSpPr>
              <a:spLocks/>
            </p:cNvSpPr>
            <p:nvPr/>
          </p:nvSpPr>
          <p:spPr bwMode="auto">
            <a:xfrm>
              <a:off x="7519" y="2549"/>
              <a:ext cx="253" cy="20"/>
            </a:xfrm>
            <a:custGeom>
              <a:avLst/>
              <a:gdLst>
                <a:gd name="T0" fmla="*/ 0 w 253"/>
                <a:gd name="T1" fmla="*/ 0 h 20"/>
                <a:gd name="T2" fmla="*/ 252 w 253"/>
                <a:gd name="T3" fmla="*/ 0 h 20"/>
              </a:gdLst>
              <a:ahLst/>
              <a:cxnLst>
                <a:cxn ang="0">
                  <a:pos x="T0" y="T1"/>
                </a:cxn>
                <a:cxn ang="0">
                  <a:pos x="T2" y="T3"/>
                </a:cxn>
              </a:cxnLst>
              <a:rect l="0" t="0" r="r" b="b"/>
              <a:pathLst>
                <a:path w="253" h="20">
                  <a:moveTo>
                    <a:pt x="0" y="0"/>
                  </a:moveTo>
                  <a:lnTo>
                    <a:pt x="252" y="0"/>
                  </a:lnTo>
                </a:path>
              </a:pathLst>
            </a:custGeom>
            <a:noFill/>
            <a:ln w="10841">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20" name="Freeform 119"/>
            <p:cNvSpPr>
              <a:spLocks/>
            </p:cNvSpPr>
            <p:nvPr/>
          </p:nvSpPr>
          <p:spPr bwMode="auto">
            <a:xfrm>
              <a:off x="7512" y="2549"/>
              <a:ext cx="268" cy="20"/>
            </a:xfrm>
            <a:custGeom>
              <a:avLst/>
              <a:gdLst>
                <a:gd name="T0" fmla="*/ 0 w 268"/>
                <a:gd name="T1" fmla="*/ 0 h 20"/>
                <a:gd name="T2" fmla="*/ 268 w 268"/>
                <a:gd name="T3" fmla="*/ 0 h 20"/>
              </a:gdLst>
              <a:ahLst/>
              <a:cxnLst>
                <a:cxn ang="0">
                  <a:pos x="T0" y="T1"/>
                </a:cxn>
                <a:cxn ang="0">
                  <a:pos x="T2" y="T3"/>
                </a:cxn>
              </a:cxnLst>
              <a:rect l="0" t="0" r="r" b="b"/>
              <a:pathLst>
                <a:path w="268" h="20">
                  <a:moveTo>
                    <a:pt x="0" y="0"/>
                  </a:moveTo>
                  <a:lnTo>
                    <a:pt x="268" y="0"/>
                  </a:lnTo>
                </a:path>
              </a:pathLst>
            </a:custGeom>
            <a:noFill/>
            <a:ln w="20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121" name="Group 120"/>
            <p:cNvGrpSpPr>
              <a:grpSpLocks/>
            </p:cNvGrpSpPr>
            <p:nvPr/>
          </p:nvGrpSpPr>
          <p:grpSpPr bwMode="auto">
            <a:xfrm>
              <a:off x="5762" y="8638"/>
              <a:ext cx="672" cy="655"/>
              <a:chOff x="5762" y="8638"/>
              <a:chExt cx="672" cy="655"/>
            </a:xfrm>
          </p:grpSpPr>
          <p:sp>
            <p:nvSpPr>
              <p:cNvPr id="355" name="Freeform 354"/>
              <p:cNvSpPr>
                <a:spLocks/>
              </p:cNvSpPr>
              <p:nvPr/>
            </p:nvSpPr>
            <p:spPr bwMode="auto">
              <a:xfrm>
                <a:off x="5762" y="8638"/>
                <a:ext cx="672" cy="655"/>
              </a:xfrm>
              <a:custGeom>
                <a:avLst/>
                <a:gdLst>
                  <a:gd name="T0" fmla="*/ 1886 w 672"/>
                  <a:gd name="T1" fmla="*/ -6326 h 655"/>
                  <a:gd name="T2" fmla="*/ 1886 w 672"/>
                  <a:gd name="T3" fmla="*/ -6103 h 655"/>
                </a:gdLst>
                <a:ahLst/>
                <a:cxnLst>
                  <a:cxn ang="0">
                    <a:pos x="T0" y="T1"/>
                  </a:cxn>
                  <a:cxn ang="0">
                    <a:pos x="T2" y="T3"/>
                  </a:cxn>
                </a:cxnLst>
                <a:rect l="0" t="0" r="r" b="b"/>
                <a:pathLst>
                  <a:path w="672" h="655">
                    <a:moveTo>
                      <a:pt x="1886" y="-6326"/>
                    </a:moveTo>
                    <a:lnTo>
                      <a:pt x="1886" y="-6103"/>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56" name="Freeform 355"/>
              <p:cNvSpPr>
                <a:spLocks/>
              </p:cNvSpPr>
              <p:nvPr/>
            </p:nvSpPr>
            <p:spPr bwMode="auto">
              <a:xfrm>
                <a:off x="5762" y="8638"/>
                <a:ext cx="672" cy="655"/>
              </a:xfrm>
              <a:custGeom>
                <a:avLst/>
                <a:gdLst>
                  <a:gd name="T0" fmla="*/ 1771 w 672"/>
                  <a:gd name="T1" fmla="*/ -6211 h 655"/>
                  <a:gd name="T2" fmla="*/ 2000 w 672"/>
                  <a:gd name="T3" fmla="*/ -6210 h 655"/>
                </a:gdLst>
                <a:ahLst/>
                <a:cxnLst>
                  <a:cxn ang="0">
                    <a:pos x="T0" y="T1"/>
                  </a:cxn>
                  <a:cxn ang="0">
                    <a:pos x="T2" y="T3"/>
                  </a:cxn>
                </a:cxnLst>
                <a:rect l="0" t="0" r="r" b="b"/>
                <a:pathLst>
                  <a:path w="672" h="655">
                    <a:moveTo>
                      <a:pt x="1771" y="-6211"/>
                    </a:moveTo>
                    <a:lnTo>
                      <a:pt x="2000" y="-6210"/>
                    </a:lnTo>
                  </a:path>
                </a:pathLst>
              </a:custGeom>
              <a:noFill/>
              <a:ln w="485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122" name="Freeform 121"/>
            <p:cNvSpPr>
              <a:spLocks/>
            </p:cNvSpPr>
            <p:nvPr/>
          </p:nvSpPr>
          <p:spPr bwMode="auto">
            <a:xfrm>
              <a:off x="6957" y="2664"/>
              <a:ext cx="239" cy="345"/>
            </a:xfrm>
            <a:custGeom>
              <a:avLst/>
              <a:gdLst>
                <a:gd name="T0" fmla="*/ 0 w 239"/>
                <a:gd name="T1" fmla="*/ 344 h 345"/>
                <a:gd name="T2" fmla="*/ 238 w 239"/>
                <a:gd name="T3" fmla="*/ 344 h 345"/>
                <a:gd name="T4" fmla="*/ 238 w 239"/>
                <a:gd name="T5" fmla="*/ 0 h 345"/>
                <a:gd name="T6" fmla="*/ 0 w 239"/>
                <a:gd name="T7" fmla="*/ 0 h 345"/>
                <a:gd name="T8" fmla="*/ 0 w 239"/>
                <a:gd name="T9" fmla="*/ 344 h 345"/>
              </a:gdLst>
              <a:ahLst/>
              <a:cxnLst>
                <a:cxn ang="0">
                  <a:pos x="T0" y="T1"/>
                </a:cxn>
                <a:cxn ang="0">
                  <a:pos x="T2" y="T3"/>
                </a:cxn>
                <a:cxn ang="0">
                  <a:pos x="T4" y="T5"/>
                </a:cxn>
                <a:cxn ang="0">
                  <a:pos x="T6" y="T7"/>
                </a:cxn>
                <a:cxn ang="0">
                  <a:pos x="T8" y="T9"/>
                </a:cxn>
              </a:cxnLst>
              <a:rect l="0" t="0" r="r" b="b"/>
              <a:pathLst>
                <a:path w="239" h="345">
                  <a:moveTo>
                    <a:pt x="0" y="344"/>
                  </a:moveTo>
                  <a:lnTo>
                    <a:pt x="238" y="344"/>
                  </a:lnTo>
                  <a:lnTo>
                    <a:pt x="238" y="0"/>
                  </a:lnTo>
                  <a:lnTo>
                    <a:pt x="0" y="0"/>
                  </a:lnTo>
                  <a:lnTo>
                    <a:pt x="0" y="34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23" name="Freeform 122"/>
            <p:cNvSpPr>
              <a:spLocks/>
            </p:cNvSpPr>
            <p:nvPr/>
          </p:nvSpPr>
          <p:spPr bwMode="auto">
            <a:xfrm>
              <a:off x="6957" y="2664"/>
              <a:ext cx="239" cy="345"/>
            </a:xfrm>
            <a:custGeom>
              <a:avLst/>
              <a:gdLst>
                <a:gd name="T0" fmla="*/ 0 w 239"/>
                <a:gd name="T1" fmla="*/ 344 h 345"/>
                <a:gd name="T2" fmla="*/ 238 w 239"/>
                <a:gd name="T3" fmla="*/ 344 h 345"/>
                <a:gd name="T4" fmla="*/ 238 w 239"/>
                <a:gd name="T5" fmla="*/ 0 h 345"/>
                <a:gd name="T6" fmla="*/ 0 w 239"/>
                <a:gd name="T7" fmla="*/ 0 h 345"/>
                <a:gd name="T8" fmla="*/ 0 w 239"/>
                <a:gd name="T9" fmla="*/ 344 h 345"/>
              </a:gdLst>
              <a:ahLst/>
              <a:cxnLst>
                <a:cxn ang="0">
                  <a:pos x="T0" y="T1"/>
                </a:cxn>
                <a:cxn ang="0">
                  <a:pos x="T2" y="T3"/>
                </a:cxn>
                <a:cxn ang="0">
                  <a:pos x="T4" y="T5"/>
                </a:cxn>
                <a:cxn ang="0">
                  <a:pos x="T6" y="T7"/>
                </a:cxn>
                <a:cxn ang="0">
                  <a:pos x="T8" y="T9"/>
                </a:cxn>
              </a:cxnLst>
              <a:rect l="0" t="0" r="r" b="b"/>
              <a:pathLst>
                <a:path w="239" h="345">
                  <a:moveTo>
                    <a:pt x="0" y="344"/>
                  </a:moveTo>
                  <a:lnTo>
                    <a:pt x="238" y="344"/>
                  </a:lnTo>
                  <a:lnTo>
                    <a:pt x="238" y="0"/>
                  </a:lnTo>
                  <a:lnTo>
                    <a:pt x="0" y="0"/>
                  </a:lnTo>
                  <a:lnTo>
                    <a:pt x="0" y="344"/>
                  </a:lnTo>
                  <a:close/>
                </a:path>
              </a:pathLst>
            </a:custGeom>
            <a:noFill/>
            <a:ln w="9704">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24" name="Freeform 123"/>
            <p:cNvSpPr>
              <a:spLocks/>
            </p:cNvSpPr>
            <p:nvPr/>
          </p:nvSpPr>
          <p:spPr bwMode="auto">
            <a:xfrm>
              <a:off x="6982" y="2699"/>
              <a:ext cx="184" cy="289"/>
            </a:xfrm>
            <a:custGeom>
              <a:avLst/>
              <a:gdLst>
                <a:gd name="T0" fmla="*/ 0 w 184"/>
                <a:gd name="T1" fmla="*/ 288 h 289"/>
                <a:gd name="T2" fmla="*/ 183 w 184"/>
                <a:gd name="T3" fmla="*/ 288 h 289"/>
                <a:gd name="T4" fmla="*/ 183 w 184"/>
                <a:gd name="T5" fmla="*/ 0 h 289"/>
                <a:gd name="T6" fmla="*/ 0 w 184"/>
                <a:gd name="T7" fmla="*/ 0 h 289"/>
                <a:gd name="T8" fmla="*/ 0 w 184"/>
                <a:gd name="T9" fmla="*/ 288 h 289"/>
              </a:gdLst>
              <a:ahLst/>
              <a:cxnLst>
                <a:cxn ang="0">
                  <a:pos x="T0" y="T1"/>
                </a:cxn>
                <a:cxn ang="0">
                  <a:pos x="T2" y="T3"/>
                </a:cxn>
                <a:cxn ang="0">
                  <a:pos x="T4" y="T5"/>
                </a:cxn>
                <a:cxn ang="0">
                  <a:pos x="T6" y="T7"/>
                </a:cxn>
                <a:cxn ang="0">
                  <a:pos x="T8" y="T9"/>
                </a:cxn>
              </a:cxnLst>
              <a:rect l="0" t="0" r="r" b="b"/>
              <a:pathLst>
                <a:path w="184" h="289">
                  <a:moveTo>
                    <a:pt x="0" y="288"/>
                  </a:moveTo>
                  <a:lnTo>
                    <a:pt x="183" y="288"/>
                  </a:lnTo>
                  <a:lnTo>
                    <a:pt x="183" y="0"/>
                  </a:lnTo>
                  <a:lnTo>
                    <a:pt x="0" y="0"/>
                  </a:lnTo>
                  <a:lnTo>
                    <a:pt x="0" y="28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25" name="Freeform 124"/>
            <p:cNvSpPr>
              <a:spLocks/>
            </p:cNvSpPr>
            <p:nvPr/>
          </p:nvSpPr>
          <p:spPr bwMode="auto">
            <a:xfrm>
              <a:off x="6982" y="2699"/>
              <a:ext cx="184" cy="289"/>
            </a:xfrm>
            <a:custGeom>
              <a:avLst/>
              <a:gdLst>
                <a:gd name="T0" fmla="*/ 0 w 184"/>
                <a:gd name="T1" fmla="*/ 288 h 289"/>
                <a:gd name="T2" fmla="*/ 183 w 184"/>
                <a:gd name="T3" fmla="*/ 288 h 289"/>
                <a:gd name="T4" fmla="*/ 183 w 184"/>
                <a:gd name="T5" fmla="*/ 0 h 289"/>
                <a:gd name="T6" fmla="*/ 0 w 184"/>
                <a:gd name="T7" fmla="*/ 0 h 289"/>
                <a:gd name="T8" fmla="*/ 0 w 184"/>
                <a:gd name="T9" fmla="*/ 288 h 289"/>
              </a:gdLst>
              <a:ahLst/>
              <a:cxnLst>
                <a:cxn ang="0">
                  <a:pos x="T0" y="T1"/>
                </a:cxn>
                <a:cxn ang="0">
                  <a:pos x="T2" y="T3"/>
                </a:cxn>
                <a:cxn ang="0">
                  <a:pos x="T4" y="T5"/>
                </a:cxn>
                <a:cxn ang="0">
                  <a:pos x="T6" y="T7"/>
                </a:cxn>
                <a:cxn ang="0">
                  <a:pos x="T8" y="T9"/>
                </a:cxn>
              </a:cxnLst>
              <a:rect l="0" t="0" r="r" b="b"/>
              <a:pathLst>
                <a:path w="184" h="289">
                  <a:moveTo>
                    <a:pt x="0" y="288"/>
                  </a:moveTo>
                  <a:lnTo>
                    <a:pt x="183" y="288"/>
                  </a:lnTo>
                  <a:lnTo>
                    <a:pt x="183" y="0"/>
                  </a:lnTo>
                  <a:lnTo>
                    <a:pt x="0" y="0"/>
                  </a:lnTo>
                  <a:lnTo>
                    <a:pt x="0" y="288"/>
                  </a:lnTo>
                  <a:close/>
                </a:path>
              </a:pathLst>
            </a:custGeom>
            <a:noFill/>
            <a:ln w="970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26" name="Freeform 125"/>
            <p:cNvSpPr>
              <a:spLocks/>
            </p:cNvSpPr>
            <p:nvPr/>
          </p:nvSpPr>
          <p:spPr bwMode="auto">
            <a:xfrm>
              <a:off x="7131" y="2843"/>
              <a:ext cx="20" cy="20"/>
            </a:xfrm>
            <a:custGeom>
              <a:avLst/>
              <a:gdLst>
                <a:gd name="T0" fmla="*/ 9 w 20"/>
                <a:gd name="T1" fmla="*/ 0 h 20"/>
                <a:gd name="T2" fmla="*/ 2 w 20"/>
                <a:gd name="T3" fmla="*/ 0 h 20"/>
                <a:gd name="T4" fmla="*/ 0 w 20"/>
                <a:gd name="T5" fmla="*/ 2 h 20"/>
                <a:gd name="T6" fmla="*/ 0 w 20"/>
                <a:gd name="T7" fmla="*/ 7 h 20"/>
                <a:gd name="T8" fmla="*/ 2 w 20"/>
                <a:gd name="T9" fmla="*/ 10 h 20"/>
                <a:gd name="T10" fmla="*/ 9 w 20"/>
                <a:gd name="T11" fmla="*/ 10 h 20"/>
                <a:gd name="T12" fmla="*/ 12 w 20"/>
                <a:gd name="T13" fmla="*/ 7 h 20"/>
                <a:gd name="T14" fmla="*/ 12 w 20"/>
                <a:gd name="T15" fmla="*/ 2 h 20"/>
                <a:gd name="T16" fmla="*/ 9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9" y="0"/>
                  </a:moveTo>
                  <a:lnTo>
                    <a:pt x="2" y="0"/>
                  </a:lnTo>
                  <a:lnTo>
                    <a:pt x="0" y="2"/>
                  </a:lnTo>
                  <a:lnTo>
                    <a:pt x="0" y="7"/>
                  </a:lnTo>
                  <a:lnTo>
                    <a:pt x="2" y="10"/>
                  </a:lnTo>
                  <a:lnTo>
                    <a:pt x="9" y="10"/>
                  </a:lnTo>
                  <a:lnTo>
                    <a:pt x="12" y="7"/>
                  </a:lnTo>
                  <a:lnTo>
                    <a:pt x="12" y="2"/>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27" name="Freeform 126"/>
            <p:cNvSpPr>
              <a:spLocks/>
            </p:cNvSpPr>
            <p:nvPr/>
          </p:nvSpPr>
          <p:spPr bwMode="auto">
            <a:xfrm>
              <a:off x="7131" y="2843"/>
              <a:ext cx="20" cy="20"/>
            </a:xfrm>
            <a:custGeom>
              <a:avLst/>
              <a:gdLst>
                <a:gd name="T0" fmla="*/ 12 w 20"/>
                <a:gd name="T1" fmla="*/ 7 h 20"/>
                <a:gd name="T2" fmla="*/ 12 w 20"/>
                <a:gd name="T3" fmla="*/ 5 h 20"/>
                <a:gd name="T4" fmla="*/ 12 w 20"/>
                <a:gd name="T5" fmla="*/ 2 h 20"/>
                <a:gd name="T6" fmla="*/ 9 w 20"/>
                <a:gd name="T7" fmla="*/ 0 h 20"/>
                <a:gd name="T8" fmla="*/ 5 w 20"/>
                <a:gd name="T9" fmla="*/ 0 h 20"/>
                <a:gd name="T10" fmla="*/ 2 w 20"/>
                <a:gd name="T11" fmla="*/ 0 h 20"/>
                <a:gd name="T12" fmla="*/ 0 w 20"/>
                <a:gd name="T13" fmla="*/ 2 h 20"/>
                <a:gd name="T14" fmla="*/ 0 w 20"/>
                <a:gd name="T15" fmla="*/ 2 h 20"/>
                <a:gd name="T16" fmla="*/ 0 w 20"/>
                <a:gd name="T17" fmla="*/ 7 h 20"/>
                <a:gd name="T18" fmla="*/ 2 w 20"/>
                <a:gd name="T19" fmla="*/ 10 h 20"/>
                <a:gd name="T20" fmla="*/ 9 w 20"/>
                <a:gd name="T21" fmla="*/ 10 h 20"/>
                <a:gd name="T22" fmla="*/ 12 w 20"/>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20">
                  <a:moveTo>
                    <a:pt x="12" y="7"/>
                  </a:moveTo>
                  <a:lnTo>
                    <a:pt x="12" y="5"/>
                  </a:lnTo>
                  <a:lnTo>
                    <a:pt x="12" y="2"/>
                  </a:lnTo>
                  <a:lnTo>
                    <a:pt x="9" y="0"/>
                  </a:lnTo>
                  <a:lnTo>
                    <a:pt x="5" y="0"/>
                  </a:lnTo>
                  <a:lnTo>
                    <a:pt x="2" y="0"/>
                  </a:lnTo>
                  <a:lnTo>
                    <a:pt x="0" y="2"/>
                  </a:lnTo>
                  <a:lnTo>
                    <a:pt x="0" y="2"/>
                  </a:lnTo>
                  <a:lnTo>
                    <a:pt x="0" y="7"/>
                  </a:lnTo>
                  <a:lnTo>
                    <a:pt x="2" y="10"/>
                  </a:lnTo>
                  <a:lnTo>
                    <a:pt x="9" y="10"/>
                  </a:lnTo>
                  <a:lnTo>
                    <a:pt x="12" y="7"/>
                  </a:lnTo>
                </a:path>
              </a:pathLst>
            </a:custGeom>
            <a:noFill/>
            <a:ln w="970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128" name="Group 127"/>
            <p:cNvGrpSpPr>
              <a:grpSpLocks/>
            </p:cNvGrpSpPr>
            <p:nvPr/>
          </p:nvGrpSpPr>
          <p:grpSpPr bwMode="auto">
            <a:xfrm>
              <a:off x="3910" y="2232"/>
              <a:ext cx="987" cy="534"/>
              <a:chOff x="3910" y="2232"/>
              <a:chExt cx="987" cy="534"/>
            </a:xfrm>
          </p:grpSpPr>
          <p:sp>
            <p:nvSpPr>
              <p:cNvPr id="351" name="Freeform 350"/>
              <p:cNvSpPr>
                <a:spLocks/>
              </p:cNvSpPr>
              <p:nvPr/>
            </p:nvSpPr>
            <p:spPr bwMode="auto">
              <a:xfrm>
                <a:off x="3910" y="2232"/>
                <a:ext cx="987" cy="534"/>
              </a:xfrm>
              <a:custGeom>
                <a:avLst/>
                <a:gdLst>
                  <a:gd name="T0" fmla="*/ 638 w 987"/>
                  <a:gd name="T1" fmla="*/ 426 h 534"/>
                  <a:gd name="T2" fmla="*/ 584 w 987"/>
                  <a:gd name="T3" fmla="*/ 533 h 534"/>
                  <a:gd name="T4" fmla="*/ 986 w 987"/>
                  <a:gd name="T5" fmla="*/ 533 h 534"/>
                  <a:gd name="T6" fmla="*/ 926 w 987"/>
                  <a:gd name="T7" fmla="*/ 453 h 534"/>
                  <a:gd name="T8" fmla="*/ 691 w 987"/>
                  <a:gd name="T9" fmla="*/ 453 h 534"/>
                  <a:gd name="T10" fmla="*/ 638 w 987"/>
                  <a:gd name="T11" fmla="*/ 426 h 534"/>
                </a:gdLst>
                <a:ahLst/>
                <a:cxnLst>
                  <a:cxn ang="0">
                    <a:pos x="T0" y="T1"/>
                  </a:cxn>
                  <a:cxn ang="0">
                    <a:pos x="T2" y="T3"/>
                  </a:cxn>
                  <a:cxn ang="0">
                    <a:pos x="T4" y="T5"/>
                  </a:cxn>
                  <a:cxn ang="0">
                    <a:pos x="T6" y="T7"/>
                  </a:cxn>
                  <a:cxn ang="0">
                    <a:pos x="T8" y="T9"/>
                  </a:cxn>
                  <a:cxn ang="0">
                    <a:pos x="T10" y="T11"/>
                  </a:cxn>
                </a:cxnLst>
                <a:rect l="0" t="0" r="r" b="b"/>
                <a:pathLst>
                  <a:path w="987" h="534">
                    <a:moveTo>
                      <a:pt x="638" y="426"/>
                    </a:moveTo>
                    <a:lnTo>
                      <a:pt x="584" y="533"/>
                    </a:lnTo>
                    <a:lnTo>
                      <a:pt x="986" y="533"/>
                    </a:lnTo>
                    <a:lnTo>
                      <a:pt x="926" y="453"/>
                    </a:lnTo>
                    <a:lnTo>
                      <a:pt x="691" y="453"/>
                    </a:lnTo>
                    <a:lnTo>
                      <a:pt x="638" y="4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52" name="Freeform 351"/>
              <p:cNvSpPr>
                <a:spLocks/>
              </p:cNvSpPr>
              <p:nvPr/>
            </p:nvSpPr>
            <p:spPr bwMode="auto">
              <a:xfrm>
                <a:off x="3910" y="2232"/>
                <a:ext cx="987" cy="534"/>
              </a:xfrm>
              <a:custGeom>
                <a:avLst/>
                <a:gdLst>
                  <a:gd name="T0" fmla="*/ 691 w 987"/>
                  <a:gd name="T1" fmla="*/ 318 h 534"/>
                  <a:gd name="T2" fmla="*/ 638 w 987"/>
                  <a:gd name="T3" fmla="*/ 426 h 534"/>
                  <a:gd name="T4" fmla="*/ 691 w 987"/>
                  <a:gd name="T5" fmla="*/ 453 h 534"/>
                  <a:gd name="T6" fmla="*/ 745 w 987"/>
                  <a:gd name="T7" fmla="*/ 345 h 534"/>
                  <a:gd name="T8" fmla="*/ 691 w 987"/>
                  <a:gd name="T9" fmla="*/ 318 h 534"/>
                </a:gdLst>
                <a:ahLst/>
                <a:cxnLst>
                  <a:cxn ang="0">
                    <a:pos x="T0" y="T1"/>
                  </a:cxn>
                  <a:cxn ang="0">
                    <a:pos x="T2" y="T3"/>
                  </a:cxn>
                  <a:cxn ang="0">
                    <a:pos x="T4" y="T5"/>
                  </a:cxn>
                  <a:cxn ang="0">
                    <a:pos x="T6" y="T7"/>
                  </a:cxn>
                  <a:cxn ang="0">
                    <a:pos x="T8" y="T9"/>
                  </a:cxn>
                </a:cxnLst>
                <a:rect l="0" t="0" r="r" b="b"/>
                <a:pathLst>
                  <a:path w="987" h="534">
                    <a:moveTo>
                      <a:pt x="691" y="318"/>
                    </a:moveTo>
                    <a:lnTo>
                      <a:pt x="638" y="426"/>
                    </a:lnTo>
                    <a:lnTo>
                      <a:pt x="691" y="453"/>
                    </a:lnTo>
                    <a:lnTo>
                      <a:pt x="745" y="345"/>
                    </a:lnTo>
                    <a:lnTo>
                      <a:pt x="691" y="3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53" name="Freeform 352"/>
              <p:cNvSpPr>
                <a:spLocks/>
              </p:cNvSpPr>
              <p:nvPr/>
            </p:nvSpPr>
            <p:spPr bwMode="auto">
              <a:xfrm>
                <a:off x="3910" y="2232"/>
                <a:ext cx="987" cy="534"/>
              </a:xfrm>
              <a:custGeom>
                <a:avLst/>
                <a:gdLst>
                  <a:gd name="T0" fmla="*/ 745 w 987"/>
                  <a:gd name="T1" fmla="*/ 211 h 534"/>
                  <a:gd name="T2" fmla="*/ 691 w 987"/>
                  <a:gd name="T3" fmla="*/ 318 h 534"/>
                  <a:gd name="T4" fmla="*/ 745 w 987"/>
                  <a:gd name="T5" fmla="*/ 345 h 534"/>
                  <a:gd name="T6" fmla="*/ 691 w 987"/>
                  <a:gd name="T7" fmla="*/ 453 h 534"/>
                  <a:gd name="T8" fmla="*/ 926 w 987"/>
                  <a:gd name="T9" fmla="*/ 453 h 534"/>
                  <a:gd name="T10" fmla="*/ 745 w 987"/>
                  <a:gd name="T11" fmla="*/ 211 h 534"/>
                </a:gdLst>
                <a:ahLst/>
                <a:cxnLst>
                  <a:cxn ang="0">
                    <a:pos x="T0" y="T1"/>
                  </a:cxn>
                  <a:cxn ang="0">
                    <a:pos x="T2" y="T3"/>
                  </a:cxn>
                  <a:cxn ang="0">
                    <a:pos x="T4" y="T5"/>
                  </a:cxn>
                  <a:cxn ang="0">
                    <a:pos x="T6" y="T7"/>
                  </a:cxn>
                  <a:cxn ang="0">
                    <a:pos x="T8" y="T9"/>
                  </a:cxn>
                  <a:cxn ang="0">
                    <a:pos x="T10" y="T11"/>
                  </a:cxn>
                </a:cxnLst>
                <a:rect l="0" t="0" r="r" b="b"/>
                <a:pathLst>
                  <a:path w="987" h="534">
                    <a:moveTo>
                      <a:pt x="745" y="211"/>
                    </a:moveTo>
                    <a:lnTo>
                      <a:pt x="691" y="318"/>
                    </a:lnTo>
                    <a:lnTo>
                      <a:pt x="745" y="345"/>
                    </a:lnTo>
                    <a:lnTo>
                      <a:pt x="691" y="453"/>
                    </a:lnTo>
                    <a:lnTo>
                      <a:pt x="926" y="453"/>
                    </a:lnTo>
                    <a:lnTo>
                      <a:pt x="745"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54" name="Freeform 353"/>
              <p:cNvSpPr>
                <a:spLocks/>
              </p:cNvSpPr>
              <p:nvPr/>
            </p:nvSpPr>
            <p:spPr bwMode="auto">
              <a:xfrm>
                <a:off x="3910" y="2232"/>
                <a:ext cx="987" cy="534"/>
              </a:xfrm>
              <a:custGeom>
                <a:avLst/>
                <a:gdLst>
                  <a:gd name="T0" fmla="*/ 53 w 987"/>
                  <a:gd name="T1" fmla="*/ 0 h 534"/>
                  <a:gd name="T2" fmla="*/ 0 w 987"/>
                  <a:gd name="T3" fmla="*/ 107 h 534"/>
                  <a:gd name="T4" fmla="*/ 638 w 987"/>
                  <a:gd name="T5" fmla="*/ 426 h 534"/>
                  <a:gd name="T6" fmla="*/ 691 w 987"/>
                  <a:gd name="T7" fmla="*/ 318 h 534"/>
                  <a:gd name="T8" fmla="*/ 53 w 987"/>
                  <a:gd name="T9" fmla="*/ 0 h 534"/>
                </a:gdLst>
                <a:ahLst/>
                <a:cxnLst>
                  <a:cxn ang="0">
                    <a:pos x="T0" y="T1"/>
                  </a:cxn>
                  <a:cxn ang="0">
                    <a:pos x="T2" y="T3"/>
                  </a:cxn>
                  <a:cxn ang="0">
                    <a:pos x="T4" y="T5"/>
                  </a:cxn>
                  <a:cxn ang="0">
                    <a:pos x="T6" y="T7"/>
                  </a:cxn>
                  <a:cxn ang="0">
                    <a:pos x="T8" y="T9"/>
                  </a:cxn>
                </a:cxnLst>
                <a:rect l="0" t="0" r="r" b="b"/>
                <a:pathLst>
                  <a:path w="987" h="534">
                    <a:moveTo>
                      <a:pt x="53" y="0"/>
                    </a:moveTo>
                    <a:lnTo>
                      <a:pt x="0" y="107"/>
                    </a:lnTo>
                    <a:lnTo>
                      <a:pt x="638" y="426"/>
                    </a:lnTo>
                    <a:lnTo>
                      <a:pt x="691" y="318"/>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grpSp>
          <p:nvGrpSpPr>
            <p:cNvPr id="129" name="Group 128"/>
            <p:cNvGrpSpPr>
              <a:grpSpLocks/>
            </p:cNvGrpSpPr>
            <p:nvPr/>
          </p:nvGrpSpPr>
          <p:grpSpPr bwMode="auto">
            <a:xfrm>
              <a:off x="10647" y="858"/>
              <a:ext cx="2032" cy="997"/>
              <a:chOff x="10647" y="858"/>
              <a:chExt cx="2032" cy="997"/>
            </a:xfrm>
          </p:grpSpPr>
          <p:sp>
            <p:nvSpPr>
              <p:cNvPr id="345" name="Freeform 344"/>
              <p:cNvSpPr>
                <a:spLocks/>
              </p:cNvSpPr>
              <p:nvPr/>
            </p:nvSpPr>
            <p:spPr bwMode="auto">
              <a:xfrm>
                <a:off x="10647" y="858"/>
                <a:ext cx="2032" cy="997"/>
              </a:xfrm>
              <a:custGeom>
                <a:avLst/>
                <a:gdLst>
                  <a:gd name="T0" fmla="*/ 1859 w 2032"/>
                  <a:gd name="T1" fmla="*/ 1 h 997"/>
                  <a:gd name="T2" fmla="*/ 1705 w 2032"/>
                  <a:gd name="T3" fmla="*/ 16 h 997"/>
                  <a:gd name="T4" fmla="*/ 1557 w 2032"/>
                  <a:gd name="T5" fmla="*/ 37 h 997"/>
                  <a:gd name="T6" fmla="*/ 1421 w 2032"/>
                  <a:gd name="T7" fmla="*/ 66 h 997"/>
                  <a:gd name="T8" fmla="*/ 1298 w 2032"/>
                  <a:gd name="T9" fmla="*/ 96 h 997"/>
                  <a:gd name="T10" fmla="*/ 1192 w 2032"/>
                  <a:gd name="T11" fmla="*/ 126 h 997"/>
                  <a:gd name="T12" fmla="*/ 1108 w 2032"/>
                  <a:gd name="T13" fmla="*/ 154 h 997"/>
                  <a:gd name="T14" fmla="*/ 979 w 2032"/>
                  <a:gd name="T15" fmla="*/ 197 h 997"/>
                  <a:gd name="T16" fmla="*/ 929 w 2032"/>
                  <a:gd name="T17" fmla="*/ 216 h 997"/>
                  <a:gd name="T18" fmla="*/ 884 w 2032"/>
                  <a:gd name="T19" fmla="*/ 237 h 997"/>
                  <a:gd name="T20" fmla="*/ 850 w 2032"/>
                  <a:gd name="T21" fmla="*/ 258 h 997"/>
                  <a:gd name="T22" fmla="*/ 826 w 2032"/>
                  <a:gd name="T23" fmla="*/ 277 h 997"/>
                  <a:gd name="T24" fmla="*/ 807 w 2032"/>
                  <a:gd name="T25" fmla="*/ 312 h 997"/>
                  <a:gd name="T26" fmla="*/ 777 w 2032"/>
                  <a:gd name="T27" fmla="*/ 345 h 997"/>
                  <a:gd name="T28" fmla="*/ 736 w 2032"/>
                  <a:gd name="T29" fmla="*/ 379 h 997"/>
                  <a:gd name="T30" fmla="*/ 689 w 2032"/>
                  <a:gd name="T31" fmla="*/ 405 h 997"/>
                  <a:gd name="T32" fmla="*/ 641 w 2032"/>
                  <a:gd name="T33" fmla="*/ 426 h 997"/>
                  <a:gd name="T34" fmla="*/ 559 w 2032"/>
                  <a:gd name="T35" fmla="*/ 465 h 997"/>
                  <a:gd name="T36" fmla="*/ 454 w 2032"/>
                  <a:gd name="T37" fmla="*/ 515 h 997"/>
                  <a:gd name="T38" fmla="*/ 278 w 2032"/>
                  <a:gd name="T39" fmla="*/ 599 h 997"/>
                  <a:gd name="T40" fmla="*/ 168 w 2032"/>
                  <a:gd name="T41" fmla="*/ 653 h 997"/>
                  <a:gd name="T42" fmla="*/ 75 w 2032"/>
                  <a:gd name="T43" fmla="*/ 696 h 997"/>
                  <a:gd name="T44" fmla="*/ 14 w 2032"/>
                  <a:gd name="T45" fmla="*/ 724 h 997"/>
                  <a:gd name="T46" fmla="*/ 0 w 2032"/>
                  <a:gd name="T47" fmla="*/ 736 h 997"/>
                  <a:gd name="T48" fmla="*/ 7 w 2032"/>
                  <a:gd name="T49" fmla="*/ 746 h 997"/>
                  <a:gd name="T50" fmla="*/ 18 w 2032"/>
                  <a:gd name="T51" fmla="*/ 775 h 997"/>
                  <a:gd name="T52" fmla="*/ 27 w 2032"/>
                  <a:gd name="T53" fmla="*/ 830 h 997"/>
                  <a:gd name="T54" fmla="*/ 39 w 2032"/>
                  <a:gd name="T55" fmla="*/ 926 h 997"/>
                  <a:gd name="T56" fmla="*/ 55 w 2032"/>
                  <a:gd name="T57" fmla="*/ 982 h 997"/>
                  <a:gd name="T58" fmla="*/ 71 w 2032"/>
                  <a:gd name="T59" fmla="*/ 995 h 997"/>
                  <a:gd name="T60" fmla="*/ 145 w 2032"/>
                  <a:gd name="T61" fmla="*/ 984 h 997"/>
                  <a:gd name="T62" fmla="*/ 190 w 2032"/>
                  <a:gd name="T63" fmla="*/ 971 h 997"/>
                  <a:gd name="T64" fmla="*/ 224 w 2032"/>
                  <a:gd name="T65" fmla="*/ 951 h 997"/>
                  <a:gd name="T66" fmla="*/ 496 w 2032"/>
                  <a:gd name="T67" fmla="*/ 949 h 997"/>
                  <a:gd name="T68" fmla="*/ 1160 w 2032"/>
                  <a:gd name="T69" fmla="*/ 948 h 997"/>
                  <a:gd name="T70" fmla="*/ 1774 w 2032"/>
                  <a:gd name="T71" fmla="*/ 891 h 997"/>
                  <a:gd name="T72" fmla="*/ 1800 w 2032"/>
                  <a:gd name="T73" fmla="*/ 683 h 997"/>
                  <a:gd name="T74" fmla="*/ 1856 w 2032"/>
                  <a:gd name="T75" fmla="*/ 516 h 997"/>
                  <a:gd name="T76" fmla="*/ 1916 w 2032"/>
                  <a:gd name="T77" fmla="*/ 391 h 997"/>
                  <a:gd name="T78" fmla="*/ 1956 w 2032"/>
                  <a:gd name="T79" fmla="*/ 312 h 997"/>
                  <a:gd name="T80" fmla="*/ 1981 w 2032"/>
                  <a:gd name="T81" fmla="*/ 264 h 997"/>
                  <a:gd name="T82" fmla="*/ 2007 w 2032"/>
                  <a:gd name="T83" fmla="*/ 226 h 997"/>
                  <a:gd name="T84" fmla="*/ 2027 w 2032"/>
                  <a:gd name="T85" fmla="*/ 195 h 997"/>
                  <a:gd name="T86" fmla="*/ 2031 w 2032"/>
                  <a:gd name="T87" fmla="*/ 146 h 997"/>
                  <a:gd name="T88" fmla="*/ 2014 w 2032"/>
                  <a:gd name="T89" fmla="*/ 99 h 997"/>
                  <a:gd name="T90" fmla="*/ 1984 w 2032"/>
                  <a:gd name="T91" fmla="*/ 43 h 997"/>
                  <a:gd name="T92" fmla="*/ 1938 w 2032"/>
                  <a:gd name="T93"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32" h="997">
                    <a:moveTo>
                      <a:pt x="1938" y="0"/>
                    </a:moveTo>
                    <a:lnTo>
                      <a:pt x="1859" y="1"/>
                    </a:lnTo>
                    <a:lnTo>
                      <a:pt x="1781" y="7"/>
                    </a:lnTo>
                    <a:lnTo>
                      <a:pt x="1705" y="16"/>
                    </a:lnTo>
                    <a:lnTo>
                      <a:pt x="1630" y="25"/>
                    </a:lnTo>
                    <a:lnTo>
                      <a:pt x="1557" y="37"/>
                    </a:lnTo>
                    <a:lnTo>
                      <a:pt x="1488" y="51"/>
                    </a:lnTo>
                    <a:lnTo>
                      <a:pt x="1421" y="66"/>
                    </a:lnTo>
                    <a:lnTo>
                      <a:pt x="1357" y="81"/>
                    </a:lnTo>
                    <a:lnTo>
                      <a:pt x="1298" y="96"/>
                    </a:lnTo>
                    <a:lnTo>
                      <a:pt x="1243" y="111"/>
                    </a:lnTo>
                    <a:lnTo>
                      <a:pt x="1192" y="126"/>
                    </a:lnTo>
                    <a:lnTo>
                      <a:pt x="1147" y="140"/>
                    </a:lnTo>
                    <a:lnTo>
                      <a:pt x="1108" y="154"/>
                    </a:lnTo>
                    <a:lnTo>
                      <a:pt x="1074" y="164"/>
                    </a:lnTo>
                    <a:lnTo>
                      <a:pt x="979" y="197"/>
                    </a:lnTo>
                    <a:lnTo>
                      <a:pt x="953" y="206"/>
                    </a:lnTo>
                    <a:lnTo>
                      <a:pt x="929" y="216"/>
                    </a:lnTo>
                    <a:lnTo>
                      <a:pt x="906" y="226"/>
                    </a:lnTo>
                    <a:lnTo>
                      <a:pt x="884" y="237"/>
                    </a:lnTo>
                    <a:lnTo>
                      <a:pt x="865" y="247"/>
                    </a:lnTo>
                    <a:lnTo>
                      <a:pt x="850" y="258"/>
                    </a:lnTo>
                    <a:lnTo>
                      <a:pt x="832" y="271"/>
                    </a:lnTo>
                    <a:lnTo>
                      <a:pt x="826" y="277"/>
                    </a:lnTo>
                    <a:lnTo>
                      <a:pt x="818" y="297"/>
                    </a:lnTo>
                    <a:lnTo>
                      <a:pt x="807" y="312"/>
                    </a:lnTo>
                    <a:lnTo>
                      <a:pt x="793" y="329"/>
                    </a:lnTo>
                    <a:lnTo>
                      <a:pt x="777" y="345"/>
                    </a:lnTo>
                    <a:lnTo>
                      <a:pt x="758" y="362"/>
                    </a:lnTo>
                    <a:lnTo>
                      <a:pt x="736" y="379"/>
                    </a:lnTo>
                    <a:lnTo>
                      <a:pt x="713" y="393"/>
                    </a:lnTo>
                    <a:lnTo>
                      <a:pt x="689" y="405"/>
                    </a:lnTo>
                    <a:lnTo>
                      <a:pt x="670" y="413"/>
                    </a:lnTo>
                    <a:lnTo>
                      <a:pt x="641" y="426"/>
                    </a:lnTo>
                    <a:lnTo>
                      <a:pt x="604" y="444"/>
                    </a:lnTo>
                    <a:lnTo>
                      <a:pt x="559" y="465"/>
                    </a:lnTo>
                    <a:lnTo>
                      <a:pt x="509" y="489"/>
                    </a:lnTo>
                    <a:lnTo>
                      <a:pt x="454" y="515"/>
                    </a:lnTo>
                    <a:lnTo>
                      <a:pt x="395" y="543"/>
                    </a:lnTo>
                    <a:lnTo>
                      <a:pt x="278" y="599"/>
                    </a:lnTo>
                    <a:lnTo>
                      <a:pt x="221" y="626"/>
                    </a:lnTo>
                    <a:lnTo>
                      <a:pt x="168" y="653"/>
                    </a:lnTo>
                    <a:lnTo>
                      <a:pt x="118" y="675"/>
                    </a:lnTo>
                    <a:lnTo>
                      <a:pt x="75" y="696"/>
                    </a:lnTo>
                    <a:lnTo>
                      <a:pt x="40" y="712"/>
                    </a:lnTo>
                    <a:lnTo>
                      <a:pt x="14" y="724"/>
                    </a:lnTo>
                    <a:lnTo>
                      <a:pt x="0" y="731"/>
                    </a:lnTo>
                    <a:lnTo>
                      <a:pt x="0" y="736"/>
                    </a:lnTo>
                    <a:lnTo>
                      <a:pt x="2" y="741"/>
                    </a:lnTo>
                    <a:lnTo>
                      <a:pt x="7" y="746"/>
                    </a:lnTo>
                    <a:lnTo>
                      <a:pt x="10" y="753"/>
                    </a:lnTo>
                    <a:lnTo>
                      <a:pt x="18" y="775"/>
                    </a:lnTo>
                    <a:lnTo>
                      <a:pt x="23" y="800"/>
                    </a:lnTo>
                    <a:lnTo>
                      <a:pt x="27" y="830"/>
                    </a:lnTo>
                    <a:lnTo>
                      <a:pt x="30" y="862"/>
                    </a:lnTo>
                    <a:lnTo>
                      <a:pt x="39" y="926"/>
                    </a:lnTo>
                    <a:lnTo>
                      <a:pt x="44" y="956"/>
                    </a:lnTo>
                    <a:lnTo>
                      <a:pt x="55" y="982"/>
                    </a:lnTo>
                    <a:lnTo>
                      <a:pt x="49" y="996"/>
                    </a:lnTo>
                    <a:lnTo>
                      <a:pt x="71" y="995"/>
                    </a:lnTo>
                    <a:lnTo>
                      <a:pt x="120" y="989"/>
                    </a:lnTo>
                    <a:lnTo>
                      <a:pt x="145" y="984"/>
                    </a:lnTo>
                    <a:lnTo>
                      <a:pt x="168" y="978"/>
                    </a:lnTo>
                    <a:lnTo>
                      <a:pt x="190" y="971"/>
                    </a:lnTo>
                    <a:lnTo>
                      <a:pt x="208" y="962"/>
                    </a:lnTo>
                    <a:lnTo>
                      <a:pt x="224" y="951"/>
                    </a:lnTo>
                    <a:lnTo>
                      <a:pt x="493" y="951"/>
                    </a:lnTo>
                    <a:lnTo>
                      <a:pt x="496" y="949"/>
                    </a:lnTo>
                    <a:lnTo>
                      <a:pt x="1159" y="949"/>
                    </a:lnTo>
                    <a:lnTo>
                      <a:pt x="1160" y="948"/>
                    </a:lnTo>
                    <a:lnTo>
                      <a:pt x="1774" y="948"/>
                    </a:lnTo>
                    <a:lnTo>
                      <a:pt x="1774" y="891"/>
                    </a:lnTo>
                    <a:lnTo>
                      <a:pt x="1782" y="782"/>
                    </a:lnTo>
                    <a:lnTo>
                      <a:pt x="1800" y="683"/>
                    </a:lnTo>
                    <a:lnTo>
                      <a:pt x="1826" y="594"/>
                    </a:lnTo>
                    <a:lnTo>
                      <a:pt x="1856" y="516"/>
                    </a:lnTo>
                    <a:lnTo>
                      <a:pt x="1887" y="448"/>
                    </a:lnTo>
                    <a:lnTo>
                      <a:pt x="1916" y="391"/>
                    </a:lnTo>
                    <a:lnTo>
                      <a:pt x="1940" y="345"/>
                    </a:lnTo>
                    <a:lnTo>
                      <a:pt x="1956" y="312"/>
                    </a:lnTo>
                    <a:lnTo>
                      <a:pt x="1968" y="287"/>
                    </a:lnTo>
                    <a:lnTo>
                      <a:pt x="1981" y="264"/>
                    </a:lnTo>
                    <a:lnTo>
                      <a:pt x="1995" y="244"/>
                    </a:lnTo>
                    <a:lnTo>
                      <a:pt x="2007" y="226"/>
                    </a:lnTo>
                    <a:lnTo>
                      <a:pt x="2019" y="210"/>
                    </a:lnTo>
                    <a:lnTo>
                      <a:pt x="2027" y="195"/>
                    </a:lnTo>
                    <a:lnTo>
                      <a:pt x="2031" y="185"/>
                    </a:lnTo>
                    <a:lnTo>
                      <a:pt x="2031" y="146"/>
                    </a:lnTo>
                    <a:lnTo>
                      <a:pt x="2025" y="125"/>
                    </a:lnTo>
                    <a:lnTo>
                      <a:pt x="2014" y="99"/>
                    </a:lnTo>
                    <a:lnTo>
                      <a:pt x="2001" y="70"/>
                    </a:lnTo>
                    <a:lnTo>
                      <a:pt x="1984" y="43"/>
                    </a:lnTo>
                    <a:lnTo>
                      <a:pt x="1964" y="18"/>
                    </a:lnTo>
                    <a:lnTo>
                      <a:pt x="19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46" name="Freeform 345"/>
              <p:cNvSpPr>
                <a:spLocks/>
              </p:cNvSpPr>
              <p:nvPr/>
            </p:nvSpPr>
            <p:spPr bwMode="auto">
              <a:xfrm>
                <a:off x="10647" y="858"/>
                <a:ext cx="2032" cy="997"/>
              </a:xfrm>
              <a:custGeom>
                <a:avLst/>
                <a:gdLst>
                  <a:gd name="T0" fmla="*/ 1157 w 2032"/>
                  <a:gd name="T1" fmla="*/ 953 h 997"/>
                  <a:gd name="T2" fmla="*/ 816 w 2032"/>
                  <a:gd name="T3" fmla="*/ 953 h 997"/>
                  <a:gd name="T4" fmla="*/ 832 w 2032"/>
                  <a:gd name="T5" fmla="*/ 965 h 997"/>
                  <a:gd name="T6" fmla="*/ 854 w 2032"/>
                  <a:gd name="T7" fmla="*/ 975 h 997"/>
                  <a:gd name="T8" fmla="*/ 883 w 2032"/>
                  <a:gd name="T9" fmla="*/ 982 h 997"/>
                  <a:gd name="T10" fmla="*/ 913 w 2032"/>
                  <a:gd name="T11" fmla="*/ 988 h 997"/>
                  <a:gd name="T12" fmla="*/ 977 w 2032"/>
                  <a:gd name="T13" fmla="*/ 994 h 997"/>
                  <a:gd name="T14" fmla="*/ 1005 w 2032"/>
                  <a:gd name="T15" fmla="*/ 995 h 997"/>
                  <a:gd name="T16" fmla="*/ 1034 w 2032"/>
                  <a:gd name="T17" fmla="*/ 995 h 997"/>
                  <a:gd name="T18" fmla="*/ 1047 w 2032"/>
                  <a:gd name="T19" fmla="*/ 994 h 997"/>
                  <a:gd name="T20" fmla="*/ 1066 w 2032"/>
                  <a:gd name="T21" fmla="*/ 992 h 997"/>
                  <a:gd name="T22" fmla="*/ 1089 w 2032"/>
                  <a:gd name="T23" fmla="*/ 988 h 997"/>
                  <a:gd name="T24" fmla="*/ 1112 w 2032"/>
                  <a:gd name="T25" fmla="*/ 982 h 997"/>
                  <a:gd name="T26" fmla="*/ 1134 w 2032"/>
                  <a:gd name="T27" fmla="*/ 974 h 997"/>
                  <a:gd name="T28" fmla="*/ 1151 w 2032"/>
                  <a:gd name="T29" fmla="*/ 963 h 997"/>
                  <a:gd name="T30" fmla="*/ 1157 w 2032"/>
                  <a:gd name="T31" fmla="*/ 953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32" h="997">
                    <a:moveTo>
                      <a:pt x="1157" y="953"/>
                    </a:moveTo>
                    <a:lnTo>
                      <a:pt x="816" y="953"/>
                    </a:lnTo>
                    <a:lnTo>
                      <a:pt x="832" y="965"/>
                    </a:lnTo>
                    <a:lnTo>
                      <a:pt x="854" y="975"/>
                    </a:lnTo>
                    <a:lnTo>
                      <a:pt x="883" y="982"/>
                    </a:lnTo>
                    <a:lnTo>
                      <a:pt x="913" y="988"/>
                    </a:lnTo>
                    <a:lnTo>
                      <a:pt x="977" y="994"/>
                    </a:lnTo>
                    <a:lnTo>
                      <a:pt x="1005" y="995"/>
                    </a:lnTo>
                    <a:lnTo>
                      <a:pt x="1034" y="995"/>
                    </a:lnTo>
                    <a:lnTo>
                      <a:pt x="1047" y="994"/>
                    </a:lnTo>
                    <a:lnTo>
                      <a:pt x="1066" y="992"/>
                    </a:lnTo>
                    <a:lnTo>
                      <a:pt x="1089" y="988"/>
                    </a:lnTo>
                    <a:lnTo>
                      <a:pt x="1112" y="982"/>
                    </a:lnTo>
                    <a:lnTo>
                      <a:pt x="1134" y="974"/>
                    </a:lnTo>
                    <a:lnTo>
                      <a:pt x="1151" y="963"/>
                    </a:lnTo>
                    <a:lnTo>
                      <a:pt x="1157"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47" name="Freeform 346"/>
              <p:cNvSpPr>
                <a:spLocks/>
              </p:cNvSpPr>
              <p:nvPr/>
            </p:nvSpPr>
            <p:spPr bwMode="auto">
              <a:xfrm>
                <a:off x="10647" y="858"/>
                <a:ext cx="2032" cy="997"/>
              </a:xfrm>
              <a:custGeom>
                <a:avLst/>
                <a:gdLst>
                  <a:gd name="T0" fmla="*/ 1774 w 2032"/>
                  <a:gd name="T1" fmla="*/ 948 h 997"/>
                  <a:gd name="T2" fmla="*/ 1160 w 2032"/>
                  <a:gd name="T3" fmla="*/ 948 h 997"/>
                  <a:gd name="T4" fmla="*/ 1176 w 2032"/>
                  <a:gd name="T5" fmla="*/ 960 h 997"/>
                  <a:gd name="T6" fmla="*/ 1198 w 2032"/>
                  <a:gd name="T7" fmla="*/ 970 h 997"/>
                  <a:gd name="T8" fmla="*/ 1227 w 2032"/>
                  <a:gd name="T9" fmla="*/ 979 h 997"/>
                  <a:gd name="T10" fmla="*/ 1257 w 2032"/>
                  <a:gd name="T11" fmla="*/ 984 h 997"/>
                  <a:gd name="T12" fmla="*/ 1289 w 2032"/>
                  <a:gd name="T13" fmla="*/ 989 h 997"/>
                  <a:gd name="T14" fmla="*/ 1321 w 2032"/>
                  <a:gd name="T15" fmla="*/ 993 h 997"/>
                  <a:gd name="T16" fmla="*/ 1372 w 2032"/>
                  <a:gd name="T17" fmla="*/ 995 h 997"/>
                  <a:gd name="T18" fmla="*/ 1391 w 2032"/>
                  <a:gd name="T19" fmla="*/ 995 h 997"/>
                  <a:gd name="T20" fmla="*/ 1433 w 2032"/>
                  <a:gd name="T21" fmla="*/ 991 h 997"/>
                  <a:gd name="T22" fmla="*/ 1454 w 2032"/>
                  <a:gd name="T23" fmla="*/ 987 h 997"/>
                  <a:gd name="T24" fmla="*/ 1476 w 2032"/>
                  <a:gd name="T25" fmla="*/ 982 h 997"/>
                  <a:gd name="T26" fmla="*/ 1496 w 2032"/>
                  <a:gd name="T27" fmla="*/ 974 h 997"/>
                  <a:gd name="T28" fmla="*/ 1515 w 2032"/>
                  <a:gd name="T29" fmla="*/ 964 h 997"/>
                  <a:gd name="T30" fmla="*/ 1533 w 2032"/>
                  <a:gd name="T31" fmla="*/ 951 h 997"/>
                  <a:gd name="T32" fmla="*/ 1769 w 2032"/>
                  <a:gd name="T33" fmla="*/ 951 h 997"/>
                  <a:gd name="T34" fmla="*/ 1774 w 2032"/>
                  <a:gd name="T35" fmla="*/ 948 h 997"/>
                  <a:gd name="T36" fmla="*/ 1774 w 2032"/>
                  <a:gd name="T37" fmla="*/ 948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32" h="997">
                    <a:moveTo>
                      <a:pt x="1774" y="948"/>
                    </a:moveTo>
                    <a:lnTo>
                      <a:pt x="1160" y="948"/>
                    </a:lnTo>
                    <a:lnTo>
                      <a:pt x="1176" y="960"/>
                    </a:lnTo>
                    <a:lnTo>
                      <a:pt x="1198" y="970"/>
                    </a:lnTo>
                    <a:lnTo>
                      <a:pt x="1227" y="979"/>
                    </a:lnTo>
                    <a:lnTo>
                      <a:pt x="1257" y="984"/>
                    </a:lnTo>
                    <a:lnTo>
                      <a:pt x="1289" y="989"/>
                    </a:lnTo>
                    <a:lnTo>
                      <a:pt x="1321" y="993"/>
                    </a:lnTo>
                    <a:lnTo>
                      <a:pt x="1372" y="995"/>
                    </a:lnTo>
                    <a:lnTo>
                      <a:pt x="1391" y="995"/>
                    </a:lnTo>
                    <a:lnTo>
                      <a:pt x="1433" y="991"/>
                    </a:lnTo>
                    <a:lnTo>
                      <a:pt x="1454" y="987"/>
                    </a:lnTo>
                    <a:lnTo>
                      <a:pt x="1476" y="982"/>
                    </a:lnTo>
                    <a:lnTo>
                      <a:pt x="1496" y="974"/>
                    </a:lnTo>
                    <a:lnTo>
                      <a:pt x="1515" y="964"/>
                    </a:lnTo>
                    <a:lnTo>
                      <a:pt x="1533" y="951"/>
                    </a:lnTo>
                    <a:lnTo>
                      <a:pt x="1769" y="951"/>
                    </a:lnTo>
                    <a:lnTo>
                      <a:pt x="1774" y="948"/>
                    </a:lnTo>
                    <a:lnTo>
                      <a:pt x="1774" y="9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48" name="Freeform 347"/>
              <p:cNvSpPr>
                <a:spLocks/>
              </p:cNvSpPr>
              <p:nvPr/>
            </p:nvSpPr>
            <p:spPr bwMode="auto">
              <a:xfrm>
                <a:off x="10647" y="858"/>
                <a:ext cx="2032" cy="997"/>
              </a:xfrm>
              <a:custGeom>
                <a:avLst/>
                <a:gdLst>
                  <a:gd name="T0" fmla="*/ 1159 w 2032"/>
                  <a:gd name="T1" fmla="*/ 949 h 997"/>
                  <a:gd name="T2" fmla="*/ 496 w 2032"/>
                  <a:gd name="T3" fmla="*/ 949 h 997"/>
                  <a:gd name="T4" fmla="*/ 510 w 2032"/>
                  <a:gd name="T5" fmla="*/ 962 h 997"/>
                  <a:gd name="T6" fmla="*/ 530 w 2032"/>
                  <a:gd name="T7" fmla="*/ 971 h 997"/>
                  <a:gd name="T8" fmla="*/ 554 w 2032"/>
                  <a:gd name="T9" fmla="*/ 979 h 997"/>
                  <a:gd name="T10" fmla="*/ 581 w 2032"/>
                  <a:gd name="T11" fmla="*/ 984 h 997"/>
                  <a:gd name="T12" fmla="*/ 635 w 2032"/>
                  <a:gd name="T13" fmla="*/ 990 h 997"/>
                  <a:gd name="T14" fmla="*/ 661 w 2032"/>
                  <a:gd name="T15" fmla="*/ 991 h 997"/>
                  <a:gd name="T16" fmla="*/ 700 w 2032"/>
                  <a:gd name="T17" fmla="*/ 991 h 997"/>
                  <a:gd name="T18" fmla="*/ 719 w 2032"/>
                  <a:gd name="T19" fmla="*/ 990 h 997"/>
                  <a:gd name="T20" fmla="*/ 735 w 2032"/>
                  <a:gd name="T21" fmla="*/ 989 h 997"/>
                  <a:gd name="T22" fmla="*/ 752 w 2032"/>
                  <a:gd name="T23" fmla="*/ 986 h 997"/>
                  <a:gd name="T24" fmla="*/ 768 w 2032"/>
                  <a:gd name="T25" fmla="*/ 982 h 997"/>
                  <a:gd name="T26" fmla="*/ 784 w 2032"/>
                  <a:gd name="T27" fmla="*/ 975 h 997"/>
                  <a:gd name="T28" fmla="*/ 800 w 2032"/>
                  <a:gd name="T29" fmla="*/ 965 h 997"/>
                  <a:gd name="T30" fmla="*/ 816 w 2032"/>
                  <a:gd name="T31" fmla="*/ 953 h 997"/>
                  <a:gd name="T32" fmla="*/ 1157 w 2032"/>
                  <a:gd name="T33" fmla="*/ 953 h 997"/>
                  <a:gd name="T34" fmla="*/ 1159 w 2032"/>
                  <a:gd name="T35" fmla="*/ 949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997">
                    <a:moveTo>
                      <a:pt x="1159" y="949"/>
                    </a:moveTo>
                    <a:lnTo>
                      <a:pt x="496" y="949"/>
                    </a:lnTo>
                    <a:lnTo>
                      <a:pt x="510" y="962"/>
                    </a:lnTo>
                    <a:lnTo>
                      <a:pt x="530" y="971"/>
                    </a:lnTo>
                    <a:lnTo>
                      <a:pt x="554" y="979"/>
                    </a:lnTo>
                    <a:lnTo>
                      <a:pt x="581" y="984"/>
                    </a:lnTo>
                    <a:lnTo>
                      <a:pt x="635" y="990"/>
                    </a:lnTo>
                    <a:lnTo>
                      <a:pt x="661" y="991"/>
                    </a:lnTo>
                    <a:lnTo>
                      <a:pt x="700" y="991"/>
                    </a:lnTo>
                    <a:lnTo>
                      <a:pt x="719" y="990"/>
                    </a:lnTo>
                    <a:lnTo>
                      <a:pt x="735" y="989"/>
                    </a:lnTo>
                    <a:lnTo>
                      <a:pt x="752" y="986"/>
                    </a:lnTo>
                    <a:lnTo>
                      <a:pt x="768" y="982"/>
                    </a:lnTo>
                    <a:lnTo>
                      <a:pt x="784" y="975"/>
                    </a:lnTo>
                    <a:lnTo>
                      <a:pt x="800" y="965"/>
                    </a:lnTo>
                    <a:lnTo>
                      <a:pt x="816" y="953"/>
                    </a:lnTo>
                    <a:lnTo>
                      <a:pt x="1157" y="953"/>
                    </a:lnTo>
                    <a:lnTo>
                      <a:pt x="1159" y="9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49" name="Freeform 348"/>
              <p:cNvSpPr>
                <a:spLocks/>
              </p:cNvSpPr>
              <p:nvPr/>
            </p:nvSpPr>
            <p:spPr bwMode="auto">
              <a:xfrm>
                <a:off x="10647" y="858"/>
                <a:ext cx="2032" cy="997"/>
              </a:xfrm>
              <a:custGeom>
                <a:avLst/>
                <a:gdLst>
                  <a:gd name="T0" fmla="*/ 493 w 2032"/>
                  <a:gd name="T1" fmla="*/ 951 h 997"/>
                  <a:gd name="T2" fmla="*/ 224 w 2032"/>
                  <a:gd name="T3" fmla="*/ 951 h 997"/>
                  <a:gd name="T4" fmla="*/ 237 w 2032"/>
                  <a:gd name="T5" fmla="*/ 964 h 997"/>
                  <a:gd name="T6" fmla="*/ 253 w 2032"/>
                  <a:gd name="T7" fmla="*/ 972 h 997"/>
                  <a:gd name="T8" fmla="*/ 271 w 2032"/>
                  <a:gd name="T9" fmla="*/ 978 h 997"/>
                  <a:gd name="T10" fmla="*/ 291 w 2032"/>
                  <a:gd name="T11" fmla="*/ 981 h 997"/>
                  <a:gd name="T12" fmla="*/ 311 w 2032"/>
                  <a:gd name="T13" fmla="*/ 982 h 997"/>
                  <a:gd name="T14" fmla="*/ 409 w 2032"/>
                  <a:gd name="T15" fmla="*/ 982 h 997"/>
                  <a:gd name="T16" fmla="*/ 423 w 2032"/>
                  <a:gd name="T17" fmla="*/ 982 h 997"/>
                  <a:gd name="T18" fmla="*/ 438 w 2032"/>
                  <a:gd name="T19" fmla="*/ 980 h 997"/>
                  <a:gd name="T20" fmla="*/ 451 w 2032"/>
                  <a:gd name="T21" fmla="*/ 976 h 997"/>
                  <a:gd name="T22" fmla="*/ 465 w 2032"/>
                  <a:gd name="T23" fmla="*/ 970 h 997"/>
                  <a:gd name="T24" fmla="*/ 480 w 2032"/>
                  <a:gd name="T25" fmla="*/ 962 h 997"/>
                  <a:gd name="T26" fmla="*/ 493 w 2032"/>
                  <a:gd name="T27" fmla="*/ 951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2" h="997">
                    <a:moveTo>
                      <a:pt x="493" y="951"/>
                    </a:moveTo>
                    <a:lnTo>
                      <a:pt x="224" y="951"/>
                    </a:lnTo>
                    <a:lnTo>
                      <a:pt x="237" y="964"/>
                    </a:lnTo>
                    <a:lnTo>
                      <a:pt x="253" y="972"/>
                    </a:lnTo>
                    <a:lnTo>
                      <a:pt x="271" y="978"/>
                    </a:lnTo>
                    <a:lnTo>
                      <a:pt x="291" y="981"/>
                    </a:lnTo>
                    <a:lnTo>
                      <a:pt x="311" y="982"/>
                    </a:lnTo>
                    <a:lnTo>
                      <a:pt x="409" y="982"/>
                    </a:lnTo>
                    <a:lnTo>
                      <a:pt x="423" y="982"/>
                    </a:lnTo>
                    <a:lnTo>
                      <a:pt x="438" y="980"/>
                    </a:lnTo>
                    <a:lnTo>
                      <a:pt x="451" y="976"/>
                    </a:lnTo>
                    <a:lnTo>
                      <a:pt x="465" y="970"/>
                    </a:lnTo>
                    <a:lnTo>
                      <a:pt x="480" y="962"/>
                    </a:lnTo>
                    <a:lnTo>
                      <a:pt x="493" y="9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50" name="Freeform 349"/>
              <p:cNvSpPr>
                <a:spLocks/>
              </p:cNvSpPr>
              <p:nvPr/>
            </p:nvSpPr>
            <p:spPr bwMode="auto">
              <a:xfrm>
                <a:off x="10647" y="858"/>
                <a:ext cx="2032" cy="997"/>
              </a:xfrm>
              <a:custGeom>
                <a:avLst/>
                <a:gdLst>
                  <a:gd name="T0" fmla="*/ 1769 w 2032"/>
                  <a:gd name="T1" fmla="*/ 951 h 997"/>
                  <a:gd name="T2" fmla="*/ 1533 w 2032"/>
                  <a:gd name="T3" fmla="*/ 951 h 997"/>
                  <a:gd name="T4" fmla="*/ 1540 w 2032"/>
                  <a:gd name="T5" fmla="*/ 958 h 997"/>
                  <a:gd name="T6" fmla="*/ 1550 w 2032"/>
                  <a:gd name="T7" fmla="*/ 964 h 997"/>
                  <a:gd name="T8" fmla="*/ 1562 w 2032"/>
                  <a:gd name="T9" fmla="*/ 968 h 997"/>
                  <a:gd name="T10" fmla="*/ 1575 w 2032"/>
                  <a:gd name="T11" fmla="*/ 972 h 997"/>
                  <a:gd name="T12" fmla="*/ 1591 w 2032"/>
                  <a:gd name="T13" fmla="*/ 976 h 997"/>
                  <a:gd name="T14" fmla="*/ 1626 w 2032"/>
                  <a:gd name="T15" fmla="*/ 980 h 997"/>
                  <a:gd name="T16" fmla="*/ 1662 w 2032"/>
                  <a:gd name="T17" fmla="*/ 980 h 997"/>
                  <a:gd name="T18" fmla="*/ 1700 w 2032"/>
                  <a:gd name="T19" fmla="*/ 976 h 997"/>
                  <a:gd name="T20" fmla="*/ 1717 w 2032"/>
                  <a:gd name="T21" fmla="*/ 972 h 997"/>
                  <a:gd name="T22" fmla="*/ 1733 w 2032"/>
                  <a:gd name="T23" fmla="*/ 968 h 997"/>
                  <a:gd name="T24" fmla="*/ 1749 w 2032"/>
                  <a:gd name="T25" fmla="*/ 963 h 997"/>
                  <a:gd name="T26" fmla="*/ 1762 w 2032"/>
                  <a:gd name="T27" fmla="*/ 956 h 997"/>
                  <a:gd name="T28" fmla="*/ 1769 w 2032"/>
                  <a:gd name="T29" fmla="*/ 951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2" h="997">
                    <a:moveTo>
                      <a:pt x="1769" y="951"/>
                    </a:moveTo>
                    <a:lnTo>
                      <a:pt x="1533" y="951"/>
                    </a:lnTo>
                    <a:lnTo>
                      <a:pt x="1540" y="958"/>
                    </a:lnTo>
                    <a:lnTo>
                      <a:pt x="1550" y="964"/>
                    </a:lnTo>
                    <a:lnTo>
                      <a:pt x="1562" y="968"/>
                    </a:lnTo>
                    <a:lnTo>
                      <a:pt x="1575" y="972"/>
                    </a:lnTo>
                    <a:lnTo>
                      <a:pt x="1591" y="976"/>
                    </a:lnTo>
                    <a:lnTo>
                      <a:pt x="1626" y="980"/>
                    </a:lnTo>
                    <a:lnTo>
                      <a:pt x="1662" y="980"/>
                    </a:lnTo>
                    <a:lnTo>
                      <a:pt x="1700" y="976"/>
                    </a:lnTo>
                    <a:lnTo>
                      <a:pt x="1717" y="972"/>
                    </a:lnTo>
                    <a:lnTo>
                      <a:pt x="1733" y="968"/>
                    </a:lnTo>
                    <a:lnTo>
                      <a:pt x="1749" y="963"/>
                    </a:lnTo>
                    <a:lnTo>
                      <a:pt x="1762" y="956"/>
                    </a:lnTo>
                    <a:lnTo>
                      <a:pt x="1769" y="9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130" name="Freeform 129"/>
            <p:cNvSpPr>
              <a:spLocks/>
            </p:cNvSpPr>
            <p:nvPr/>
          </p:nvSpPr>
          <p:spPr bwMode="auto">
            <a:xfrm>
              <a:off x="10696" y="1788"/>
              <a:ext cx="1735" cy="72"/>
            </a:xfrm>
            <a:custGeom>
              <a:avLst/>
              <a:gdLst>
                <a:gd name="T0" fmla="*/ 1717 w 1735"/>
                <a:gd name="T1" fmla="*/ 15 h 72"/>
                <a:gd name="T2" fmla="*/ 1681 w 1735"/>
                <a:gd name="T3" fmla="*/ 33 h 72"/>
                <a:gd name="T4" fmla="*/ 1613 w 1735"/>
                <a:gd name="T5" fmla="*/ 44 h 72"/>
                <a:gd name="T6" fmla="*/ 1560 w 1735"/>
                <a:gd name="T7" fmla="*/ 42 h 72"/>
                <a:gd name="T8" fmla="*/ 1517 w 1735"/>
                <a:gd name="T9" fmla="*/ 33 h 72"/>
                <a:gd name="T10" fmla="*/ 1492 w 1735"/>
                <a:gd name="T11" fmla="*/ 18 h 72"/>
                <a:gd name="T12" fmla="*/ 1460 w 1735"/>
                <a:gd name="T13" fmla="*/ 29 h 72"/>
                <a:gd name="T14" fmla="*/ 1402 w 1735"/>
                <a:gd name="T15" fmla="*/ 51 h 72"/>
                <a:gd name="T16" fmla="*/ 1322 w 1735"/>
                <a:gd name="T17" fmla="*/ 58 h 72"/>
                <a:gd name="T18" fmla="*/ 1241 w 1735"/>
                <a:gd name="T19" fmla="*/ 53 h 72"/>
                <a:gd name="T20" fmla="*/ 1153 w 1735"/>
                <a:gd name="T21" fmla="*/ 34 h 72"/>
                <a:gd name="T22" fmla="*/ 1106 w 1735"/>
                <a:gd name="T23" fmla="*/ 0 h 72"/>
                <a:gd name="T24" fmla="*/ 1079 w 1735"/>
                <a:gd name="T25" fmla="*/ 39 h 72"/>
                <a:gd name="T26" fmla="*/ 1015 w 1735"/>
                <a:gd name="T27" fmla="*/ 56 h 72"/>
                <a:gd name="T28" fmla="*/ 979 w 1735"/>
                <a:gd name="T29" fmla="*/ 59 h 72"/>
                <a:gd name="T30" fmla="*/ 866 w 1735"/>
                <a:gd name="T31" fmla="*/ 52 h 72"/>
                <a:gd name="T32" fmla="*/ 789 w 1735"/>
                <a:gd name="T33" fmla="*/ 31 h 72"/>
                <a:gd name="T34" fmla="*/ 760 w 1735"/>
                <a:gd name="T35" fmla="*/ 19 h 72"/>
                <a:gd name="T36" fmla="*/ 715 w 1735"/>
                <a:gd name="T37" fmla="*/ 46 h 72"/>
                <a:gd name="T38" fmla="*/ 670 w 1735"/>
                <a:gd name="T39" fmla="*/ 54 h 72"/>
                <a:gd name="T40" fmla="*/ 533 w 1735"/>
                <a:gd name="T41" fmla="*/ 49 h 72"/>
                <a:gd name="T42" fmla="*/ 467 w 1735"/>
                <a:gd name="T43" fmla="*/ 27 h 72"/>
                <a:gd name="T44" fmla="*/ 439 w 1735"/>
                <a:gd name="T45" fmla="*/ 16 h 72"/>
                <a:gd name="T46" fmla="*/ 397 w 1735"/>
                <a:gd name="T47" fmla="*/ 40 h 72"/>
                <a:gd name="T48" fmla="*/ 326 w 1735"/>
                <a:gd name="T49" fmla="*/ 46 h 72"/>
                <a:gd name="T50" fmla="*/ 243 w 1735"/>
                <a:gd name="T51" fmla="*/ 45 h 72"/>
                <a:gd name="T52" fmla="*/ 195 w 1735"/>
                <a:gd name="T53" fmla="*/ 30 h 72"/>
                <a:gd name="T54" fmla="*/ 168 w 1735"/>
                <a:gd name="T55" fmla="*/ 17 h 72"/>
                <a:gd name="T56" fmla="*/ 92 w 1735"/>
                <a:gd name="T57" fmla="*/ 49 h 72"/>
                <a:gd name="T58" fmla="*/ 21 w 1735"/>
                <a:gd name="T59" fmla="*/ 59 h 72"/>
                <a:gd name="T60" fmla="*/ 21 w 1735"/>
                <a:gd name="T61" fmla="*/ 70 h 72"/>
                <a:gd name="T62" fmla="*/ 121 w 1735"/>
                <a:gd name="T63" fmla="*/ 53 h 72"/>
                <a:gd name="T64" fmla="*/ 174 w 1735"/>
                <a:gd name="T65" fmla="*/ 31 h 72"/>
                <a:gd name="T66" fmla="*/ 219 w 1735"/>
                <a:gd name="T67" fmla="*/ 53 h 72"/>
                <a:gd name="T68" fmla="*/ 284 w 1735"/>
                <a:gd name="T69" fmla="*/ 59 h 72"/>
                <a:gd name="T70" fmla="*/ 391 w 1735"/>
                <a:gd name="T71" fmla="*/ 55 h 72"/>
                <a:gd name="T72" fmla="*/ 438 w 1735"/>
                <a:gd name="T73" fmla="*/ 35 h 72"/>
                <a:gd name="T74" fmla="*/ 477 w 1735"/>
                <a:gd name="T75" fmla="*/ 46 h 72"/>
                <a:gd name="T76" fmla="*/ 557 w 1735"/>
                <a:gd name="T77" fmla="*/ 63 h 72"/>
                <a:gd name="T78" fmla="*/ 633 w 1735"/>
                <a:gd name="T79" fmla="*/ 68 h 72"/>
                <a:gd name="T80" fmla="*/ 687 w 1735"/>
                <a:gd name="T81" fmla="*/ 65 h 72"/>
                <a:gd name="T82" fmla="*/ 741 w 1735"/>
                <a:gd name="T83" fmla="*/ 50 h 72"/>
                <a:gd name="T84" fmla="*/ 777 w 1735"/>
                <a:gd name="T85" fmla="*/ 40 h 72"/>
                <a:gd name="T86" fmla="*/ 863 w 1735"/>
                <a:gd name="T87" fmla="*/ 64 h 72"/>
                <a:gd name="T88" fmla="*/ 979 w 1735"/>
                <a:gd name="T89" fmla="*/ 71 h 72"/>
                <a:gd name="T90" fmla="*/ 998 w 1735"/>
                <a:gd name="T91" fmla="*/ 69 h 72"/>
                <a:gd name="T92" fmla="*/ 1067 w 1735"/>
                <a:gd name="T93" fmla="*/ 57 h 72"/>
                <a:gd name="T94" fmla="*/ 1113 w 1735"/>
                <a:gd name="T95" fmla="*/ 29 h 72"/>
                <a:gd name="T96" fmla="*/ 1174 w 1735"/>
                <a:gd name="T97" fmla="*/ 54 h 72"/>
                <a:gd name="T98" fmla="*/ 1272 w 1735"/>
                <a:gd name="T99" fmla="*/ 69 h 72"/>
                <a:gd name="T100" fmla="*/ 1341 w 1735"/>
                <a:gd name="T101" fmla="*/ 70 h 72"/>
                <a:gd name="T102" fmla="*/ 1408 w 1735"/>
                <a:gd name="T103" fmla="*/ 63 h 72"/>
                <a:gd name="T104" fmla="*/ 1453 w 1735"/>
                <a:gd name="T105" fmla="*/ 49 h 72"/>
                <a:gd name="T106" fmla="*/ 1483 w 1735"/>
                <a:gd name="T107" fmla="*/ 32 h 72"/>
                <a:gd name="T108" fmla="*/ 1523 w 1735"/>
                <a:gd name="T109" fmla="*/ 48 h 72"/>
                <a:gd name="T110" fmla="*/ 1576 w 1735"/>
                <a:gd name="T111" fmla="*/ 55 h 72"/>
                <a:gd name="T112" fmla="*/ 1633 w 1735"/>
                <a:gd name="T113" fmla="*/ 53 h 72"/>
                <a:gd name="T114" fmla="*/ 1687 w 1735"/>
                <a:gd name="T115" fmla="*/ 44 h 72"/>
                <a:gd name="T116" fmla="*/ 1731 w 1735"/>
                <a:gd name="T117"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35" h="72">
                  <a:moveTo>
                    <a:pt x="1734" y="18"/>
                  </a:moveTo>
                  <a:lnTo>
                    <a:pt x="1714" y="18"/>
                  </a:lnTo>
                  <a:lnTo>
                    <a:pt x="1717" y="15"/>
                  </a:lnTo>
                  <a:lnTo>
                    <a:pt x="1707" y="21"/>
                  </a:lnTo>
                  <a:lnTo>
                    <a:pt x="1695" y="28"/>
                  </a:lnTo>
                  <a:lnTo>
                    <a:pt x="1681" y="33"/>
                  </a:lnTo>
                  <a:lnTo>
                    <a:pt x="1649" y="40"/>
                  </a:lnTo>
                  <a:lnTo>
                    <a:pt x="1630" y="42"/>
                  </a:lnTo>
                  <a:lnTo>
                    <a:pt x="1613" y="44"/>
                  </a:lnTo>
                  <a:lnTo>
                    <a:pt x="1595" y="43"/>
                  </a:lnTo>
                  <a:lnTo>
                    <a:pt x="1576" y="44"/>
                  </a:lnTo>
                  <a:lnTo>
                    <a:pt x="1560" y="42"/>
                  </a:lnTo>
                  <a:lnTo>
                    <a:pt x="1543" y="40"/>
                  </a:lnTo>
                  <a:lnTo>
                    <a:pt x="1528" y="36"/>
                  </a:lnTo>
                  <a:lnTo>
                    <a:pt x="1517" y="33"/>
                  </a:lnTo>
                  <a:lnTo>
                    <a:pt x="1507" y="29"/>
                  </a:lnTo>
                  <a:lnTo>
                    <a:pt x="1498" y="24"/>
                  </a:lnTo>
                  <a:lnTo>
                    <a:pt x="1492" y="18"/>
                  </a:lnTo>
                  <a:lnTo>
                    <a:pt x="1485" y="10"/>
                  </a:lnTo>
                  <a:lnTo>
                    <a:pt x="1476" y="17"/>
                  </a:lnTo>
                  <a:lnTo>
                    <a:pt x="1460" y="29"/>
                  </a:lnTo>
                  <a:lnTo>
                    <a:pt x="1441" y="39"/>
                  </a:lnTo>
                  <a:lnTo>
                    <a:pt x="1423" y="46"/>
                  </a:lnTo>
                  <a:lnTo>
                    <a:pt x="1402" y="51"/>
                  </a:lnTo>
                  <a:lnTo>
                    <a:pt x="1382" y="55"/>
                  </a:lnTo>
                  <a:lnTo>
                    <a:pt x="1341" y="59"/>
                  </a:lnTo>
                  <a:lnTo>
                    <a:pt x="1322" y="58"/>
                  </a:lnTo>
                  <a:lnTo>
                    <a:pt x="1299" y="58"/>
                  </a:lnTo>
                  <a:lnTo>
                    <a:pt x="1272" y="57"/>
                  </a:lnTo>
                  <a:lnTo>
                    <a:pt x="1241" y="53"/>
                  </a:lnTo>
                  <a:lnTo>
                    <a:pt x="1209" y="49"/>
                  </a:lnTo>
                  <a:lnTo>
                    <a:pt x="1180" y="43"/>
                  </a:lnTo>
                  <a:lnTo>
                    <a:pt x="1153" y="34"/>
                  </a:lnTo>
                  <a:lnTo>
                    <a:pt x="1132" y="25"/>
                  </a:lnTo>
                  <a:lnTo>
                    <a:pt x="1119" y="15"/>
                  </a:lnTo>
                  <a:lnTo>
                    <a:pt x="1106" y="0"/>
                  </a:lnTo>
                  <a:lnTo>
                    <a:pt x="1102" y="17"/>
                  </a:lnTo>
                  <a:lnTo>
                    <a:pt x="1095" y="30"/>
                  </a:lnTo>
                  <a:lnTo>
                    <a:pt x="1079" y="39"/>
                  </a:lnTo>
                  <a:lnTo>
                    <a:pt x="1058" y="46"/>
                  </a:lnTo>
                  <a:lnTo>
                    <a:pt x="1037" y="52"/>
                  </a:lnTo>
                  <a:lnTo>
                    <a:pt x="1015" y="56"/>
                  </a:lnTo>
                  <a:lnTo>
                    <a:pt x="998" y="58"/>
                  </a:lnTo>
                  <a:lnTo>
                    <a:pt x="984" y="59"/>
                  </a:lnTo>
                  <a:lnTo>
                    <a:pt x="979" y="59"/>
                  </a:lnTo>
                  <a:lnTo>
                    <a:pt x="979" y="58"/>
                  </a:lnTo>
                  <a:lnTo>
                    <a:pt x="928" y="58"/>
                  </a:lnTo>
                  <a:lnTo>
                    <a:pt x="866" y="52"/>
                  </a:lnTo>
                  <a:lnTo>
                    <a:pt x="836" y="47"/>
                  </a:lnTo>
                  <a:lnTo>
                    <a:pt x="809" y="39"/>
                  </a:lnTo>
                  <a:lnTo>
                    <a:pt x="789" y="31"/>
                  </a:lnTo>
                  <a:lnTo>
                    <a:pt x="776" y="20"/>
                  </a:lnTo>
                  <a:lnTo>
                    <a:pt x="768" y="12"/>
                  </a:lnTo>
                  <a:lnTo>
                    <a:pt x="760" y="19"/>
                  </a:lnTo>
                  <a:lnTo>
                    <a:pt x="744" y="32"/>
                  </a:lnTo>
                  <a:lnTo>
                    <a:pt x="729" y="40"/>
                  </a:lnTo>
                  <a:lnTo>
                    <a:pt x="715" y="46"/>
                  </a:lnTo>
                  <a:lnTo>
                    <a:pt x="700" y="51"/>
                  </a:lnTo>
                  <a:lnTo>
                    <a:pt x="684" y="53"/>
                  </a:lnTo>
                  <a:lnTo>
                    <a:pt x="670" y="54"/>
                  </a:lnTo>
                  <a:lnTo>
                    <a:pt x="633" y="54"/>
                  </a:lnTo>
                  <a:lnTo>
                    <a:pt x="586" y="54"/>
                  </a:lnTo>
                  <a:lnTo>
                    <a:pt x="533" y="49"/>
                  </a:lnTo>
                  <a:lnTo>
                    <a:pt x="507" y="43"/>
                  </a:lnTo>
                  <a:lnTo>
                    <a:pt x="485" y="36"/>
                  </a:lnTo>
                  <a:lnTo>
                    <a:pt x="467" y="27"/>
                  </a:lnTo>
                  <a:lnTo>
                    <a:pt x="455" y="17"/>
                  </a:lnTo>
                  <a:lnTo>
                    <a:pt x="448" y="8"/>
                  </a:lnTo>
                  <a:lnTo>
                    <a:pt x="439" y="16"/>
                  </a:lnTo>
                  <a:lnTo>
                    <a:pt x="423" y="28"/>
                  </a:lnTo>
                  <a:lnTo>
                    <a:pt x="410" y="35"/>
                  </a:lnTo>
                  <a:lnTo>
                    <a:pt x="397" y="40"/>
                  </a:lnTo>
                  <a:lnTo>
                    <a:pt x="385" y="44"/>
                  </a:lnTo>
                  <a:lnTo>
                    <a:pt x="372" y="46"/>
                  </a:lnTo>
                  <a:lnTo>
                    <a:pt x="326" y="46"/>
                  </a:lnTo>
                  <a:lnTo>
                    <a:pt x="284" y="46"/>
                  </a:lnTo>
                  <a:lnTo>
                    <a:pt x="262" y="47"/>
                  </a:lnTo>
                  <a:lnTo>
                    <a:pt x="243" y="45"/>
                  </a:lnTo>
                  <a:lnTo>
                    <a:pt x="224" y="42"/>
                  </a:lnTo>
                  <a:lnTo>
                    <a:pt x="208" y="37"/>
                  </a:lnTo>
                  <a:lnTo>
                    <a:pt x="195" y="30"/>
                  </a:lnTo>
                  <a:lnTo>
                    <a:pt x="184" y="18"/>
                  </a:lnTo>
                  <a:lnTo>
                    <a:pt x="176" y="10"/>
                  </a:lnTo>
                  <a:lnTo>
                    <a:pt x="168" y="17"/>
                  </a:lnTo>
                  <a:lnTo>
                    <a:pt x="153" y="27"/>
                  </a:lnTo>
                  <a:lnTo>
                    <a:pt x="136" y="36"/>
                  </a:lnTo>
                  <a:lnTo>
                    <a:pt x="92" y="49"/>
                  </a:lnTo>
                  <a:lnTo>
                    <a:pt x="69" y="53"/>
                  </a:lnTo>
                  <a:lnTo>
                    <a:pt x="44" y="56"/>
                  </a:lnTo>
                  <a:lnTo>
                    <a:pt x="21" y="59"/>
                  </a:lnTo>
                  <a:lnTo>
                    <a:pt x="0" y="60"/>
                  </a:lnTo>
                  <a:lnTo>
                    <a:pt x="0" y="71"/>
                  </a:lnTo>
                  <a:lnTo>
                    <a:pt x="21" y="70"/>
                  </a:lnTo>
                  <a:lnTo>
                    <a:pt x="72" y="65"/>
                  </a:lnTo>
                  <a:lnTo>
                    <a:pt x="98" y="60"/>
                  </a:lnTo>
                  <a:lnTo>
                    <a:pt x="121" y="53"/>
                  </a:lnTo>
                  <a:lnTo>
                    <a:pt x="145" y="46"/>
                  </a:lnTo>
                  <a:lnTo>
                    <a:pt x="165" y="36"/>
                  </a:lnTo>
                  <a:lnTo>
                    <a:pt x="174" y="31"/>
                  </a:lnTo>
                  <a:lnTo>
                    <a:pt x="181" y="37"/>
                  </a:lnTo>
                  <a:lnTo>
                    <a:pt x="200" y="47"/>
                  </a:lnTo>
                  <a:lnTo>
                    <a:pt x="219" y="53"/>
                  </a:lnTo>
                  <a:lnTo>
                    <a:pt x="240" y="56"/>
                  </a:lnTo>
                  <a:lnTo>
                    <a:pt x="262" y="58"/>
                  </a:lnTo>
                  <a:lnTo>
                    <a:pt x="284" y="59"/>
                  </a:lnTo>
                  <a:lnTo>
                    <a:pt x="326" y="59"/>
                  </a:lnTo>
                  <a:lnTo>
                    <a:pt x="359" y="59"/>
                  </a:lnTo>
                  <a:lnTo>
                    <a:pt x="391" y="55"/>
                  </a:lnTo>
                  <a:lnTo>
                    <a:pt x="406" y="51"/>
                  </a:lnTo>
                  <a:lnTo>
                    <a:pt x="422" y="45"/>
                  </a:lnTo>
                  <a:lnTo>
                    <a:pt x="438" y="35"/>
                  </a:lnTo>
                  <a:lnTo>
                    <a:pt x="446" y="29"/>
                  </a:lnTo>
                  <a:lnTo>
                    <a:pt x="455" y="36"/>
                  </a:lnTo>
                  <a:lnTo>
                    <a:pt x="477" y="46"/>
                  </a:lnTo>
                  <a:lnTo>
                    <a:pt x="501" y="54"/>
                  </a:lnTo>
                  <a:lnTo>
                    <a:pt x="530" y="60"/>
                  </a:lnTo>
                  <a:lnTo>
                    <a:pt x="557" y="63"/>
                  </a:lnTo>
                  <a:lnTo>
                    <a:pt x="586" y="66"/>
                  </a:lnTo>
                  <a:lnTo>
                    <a:pt x="612" y="68"/>
                  </a:lnTo>
                  <a:lnTo>
                    <a:pt x="633" y="68"/>
                  </a:lnTo>
                  <a:lnTo>
                    <a:pt x="651" y="68"/>
                  </a:lnTo>
                  <a:lnTo>
                    <a:pt x="670" y="66"/>
                  </a:lnTo>
                  <a:lnTo>
                    <a:pt x="687" y="65"/>
                  </a:lnTo>
                  <a:lnTo>
                    <a:pt x="706" y="62"/>
                  </a:lnTo>
                  <a:lnTo>
                    <a:pt x="723" y="57"/>
                  </a:lnTo>
                  <a:lnTo>
                    <a:pt x="741" y="50"/>
                  </a:lnTo>
                  <a:lnTo>
                    <a:pt x="758" y="39"/>
                  </a:lnTo>
                  <a:lnTo>
                    <a:pt x="767" y="33"/>
                  </a:lnTo>
                  <a:lnTo>
                    <a:pt x="777" y="40"/>
                  </a:lnTo>
                  <a:lnTo>
                    <a:pt x="800" y="51"/>
                  </a:lnTo>
                  <a:lnTo>
                    <a:pt x="831" y="58"/>
                  </a:lnTo>
                  <a:lnTo>
                    <a:pt x="863" y="64"/>
                  </a:lnTo>
                  <a:lnTo>
                    <a:pt x="928" y="69"/>
                  </a:lnTo>
                  <a:lnTo>
                    <a:pt x="955" y="71"/>
                  </a:lnTo>
                  <a:lnTo>
                    <a:pt x="979" y="71"/>
                  </a:lnTo>
                  <a:lnTo>
                    <a:pt x="979" y="70"/>
                  </a:lnTo>
                  <a:lnTo>
                    <a:pt x="984" y="70"/>
                  </a:lnTo>
                  <a:lnTo>
                    <a:pt x="998" y="69"/>
                  </a:lnTo>
                  <a:lnTo>
                    <a:pt x="1018" y="68"/>
                  </a:lnTo>
                  <a:lnTo>
                    <a:pt x="1042" y="64"/>
                  </a:lnTo>
                  <a:lnTo>
                    <a:pt x="1067" y="57"/>
                  </a:lnTo>
                  <a:lnTo>
                    <a:pt x="1090" y="49"/>
                  </a:lnTo>
                  <a:lnTo>
                    <a:pt x="1109" y="35"/>
                  </a:lnTo>
                  <a:lnTo>
                    <a:pt x="1113" y="29"/>
                  </a:lnTo>
                  <a:lnTo>
                    <a:pt x="1121" y="34"/>
                  </a:lnTo>
                  <a:lnTo>
                    <a:pt x="1144" y="46"/>
                  </a:lnTo>
                  <a:lnTo>
                    <a:pt x="1174" y="54"/>
                  </a:lnTo>
                  <a:lnTo>
                    <a:pt x="1206" y="60"/>
                  </a:lnTo>
                  <a:lnTo>
                    <a:pt x="1238" y="65"/>
                  </a:lnTo>
                  <a:lnTo>
                    <a:pt x="1272" y="69"/>
                  </a:lnTo>
                  <a:lnTo>
                    <a:pt x="1299" y="69"/>
                  </a:lnTo>
                  <a:lnTo>
                    <a:pt x="1322" y="71"/>
                  </a:lnTo>
                  <a:lnTo>
                    <a:pt x="1341" y="70"/>
                  </a:lnTo>
                  <a:lnTo>
                    <a:pt x="1362" y="69"/>
                  </a:lnTo>
                  <a:lnTo>
                    <a:pt x="1385" y="67"/>
                  </a:lnTo>
                  <a:lnTo>
                    <a:pt x="1408" y="63"/>
                  </a:lnTo>
                  <a:lnTo>
                    <a:pt x="1423" y="59"/>
                  </a:lnTo>
                  <a:lnTo>
                    <a:pt x="1431" y="57"/>
                  </a:lnTo>
                  <a:lnTo>
                    <a:pt x="1453" y="49"/>
                  </a:lnTo>
                  <a:lnTo>
                    <a:pt x="1472" y="38"/>
                  </a:lnTo>
                  <a:lnTo>
                    <a:pt x="1482" y="31"/>
                  </a:lnTo>
                  <a:lnTo>
                    <a:pt x="1483" y="32"/>
                  </a:lnTo>
                  <a:lnTo>
                    <a:pt x="1495" y="38"/>
                  </a:lnTo>
                  <a:lnTo>
                    <a:pt x="1508" y="44"/>
                  </a:lnTo>
                  <a:lnTo>
                    <a:pt x="1523" y="48"/>
                  </a:lnTo>
                  <a:lnTo>
                    <a:pt x="1540" y="51"/>
                  </a:lnTo>
                  <a:lnTo>
                    <a:pt x="1557" y="53"/>
                  </a:lnTo>
                  <a:lnTo>
                    <a:pt x="1576" y="55"/>
                  </a:lnTo>
                  <a:lnTo>
                    <a:pt x="1595" y="56"/>
                  </a:lnTo>
                  <a:lnTo>
                    <a:pt x="1613" y="55"/>
                  </a:lnTo>
                  <a:lnTo>
                    <a:pt x="1633" y="53"/>
                  </a:lnTo>
                  <a:lnTo>
                    <a:pt x="1652" y="51"/>
                  </a:lnTo>
                  <a:lnTo>
                    <a:pt x="1671" y="48"/>
                  </a:lnTo>
                  <a:lnTo>
                    <a:pt x="1687" y="44"/>
                  </a:lnTo>
                  <a:lnTo>
                    <a:pt x="1704" y="37"/>
                  </a:lnTo>
                  <a:lnTo>
                    <a:pt x="1718" y="31"/>
                  </a:lnTo>
                  <a:lnTo>
                    <a:pt x="1731" y="22"/>
                  </a:lnTo>
                  <a:lnTo>
                    <a:pt x="1734" y="20"/>
                  </a:lnTo>
                  <a:lnTo>
                    <a:pt x="1734" y="1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31" name="Freeform 130"/>
            <p:cNvSpPr>
              <a:spLocks/>
            </p:cNvSpPr>
            <p:nvPr/>
          </p:nvSpPr>
          <p:spPr bwMode="auto">
            <a:xfrm>
              <a:off x="12411" y="1778"/>
              <a:ext cx="21" cy="20"/>
            </a:xfrm>
            <a:custGeom>
              <a:avLst/>
              <a:gdLst>
                <a:gd name="T0" fmla="*/ 0 w 21"/>
                <a:gd name="T1" fmla="*/ 0 h 20"/>
                <a:gd name="T2" fmla="*/ 20 w 21"/>
                <a:gd name="T3" fmla="*/ 0 h 20"/>
              </a:gdLst>
              <a:ahLst/>
              <a:cxnLst>
                <a:cxn ang="0">
                  <a:pos x="T0" y="T1"/>
                </a:cxn>
                <a:cxn ang="0">
                  <a:pos x="T2" y="T3"/>
                </a:cxn>
              </a:cxnLst>
              <a:rect l="0" t="0" r="r" b="b"/>
              <a:pathLst>
                <a:path w="21" h="20">
                  <a:moveTo>
                    <a:pt x="0" y="0"/>
                  </a:moveTo>
                  <a:lnTo>
                    <a:pt x="20" y="0"/>
                  </a:lnTo>
                </a:path>
              </a:pathLst>
            </a:custGeom>
            <a:noFill/>
            <a:ln w="3661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32" name="Freeform 131"/>
            <p:cNvSpPr>
              <a:spLocks/>
            </p:cNvSpPr>
            <p:nvPr/>
          </p:nvSpPr>
          <p:spPr bwMode="auto">
            <a:xfrm>
              <a:off x="11671" y="851"/>
              <a:ext cx="1008" cy="898"/>
            </a:xfrm>
            <a:custGeom>
              <a:avLst/>
              <a:gdLst>
                <a:gd name="T0" fmla="*/ 999 w 1008"/>
                <a:gd name="T1" fmla="*/ 104 h 898"/>
                <a:gd name="T2" fmla="*/ 969 w 1008"/>
                <a:gd name="T3" fmla="*/ 48 h 898"/>
                <a:gd name="T4" fmla="*/ 933 w 1008"/>
                <a:gd name="T5" fmla="*/ 12 h 898"/>
                <a:gd name="T6" fmla="*/ 916 w 1008"/>
                <a:gd name="T7" fmla="*/ 0 h 898"/>
                <a:gd name="T8" fmla="*/ 913 w 1008"/>
                <a:gd name="T9" fmla="*/ 0 h 898"/>
                <a:gd name="T10" fmla="*/ 757 w 1008"/>
                <a:gd name="T11" fmla="*/ 8 h 898"/>
                <a:gd name="T12" fmla="*/ 604 w 1008"/>
                <a:gd name="T13" fmla="*/ 26 h 898"/>
                <a:gd name="T14" fmla="*/ 461 w 1008"/>
                <a:gd name="T15" fmla="*/ 51 h 898"/>
                <a:gd name="T16" fmla="*/ 330 w 1008"/>
                <a:gd name="T17" fmla="*/ 82 h 898"/>
                <a:gd name="T18" fmla="*/ 216 w 1008"/>
                <a:gd name="T19" fmla="*/ 112 h 898"/>
                <a:gd name="T20" fmla="*/ 118 w 1008"/>
                <a:gd name="T21" fmla="*/ 141 h 898"/>
                <a:gd name="T22" fmla="*/ 46 w 1008"/>
                <a:gd name="T23" fmla="*/ 165 h 898"/>
                <a:gd name="T24" fmla="*/ 0 w 1008"/>
                <a:gd name="T25" fmla="*/ 181 h 898"/>
                <a:gd name="T26" fmla="*/ 27 w 1008"/>
                <a:gd name="T27" fmla="*/ 186 h 898"/>
                <a:gd name="T28" fmla="*/ 88 w 1008"/>
                <a:gd name="T29" fmla="*/ 166 h 898"/>
                <a:gd name="T30" fmla="*/ 171 w 1008"/>
                <a:gd name="T31" fmla="*/ 138 h 898"/>
                <a:gd name="T32" fmla="*/ 277 w 1008"/>
                <a:gd name="T33" fmla="*/ 108 h 898"/>
                <a:gd name="T34" fmla="*/ 400 w 1008"/>
                <a:gd name="T35" fmla="*/ 78 h 898"/>
                <a:gd name="T36" fmla="*/ 535 w 1008"/>
                <a:gd name="T37" fmla="*/ 50 h 898"/>
                <a:gd name="T38" fmla="*/ 683 w 1008"/>
                <a:gd name="T39" fmla="*/ 28 h 898"/>
                <a:gd name="T40" fmla="*/ 835 w 1008"/>
                <a:gd name="T41" fmla="*/ 14 h 898"/>
                <a:gd name="T42" fmla="*/ 932 w 1008"/>
                <a:gd name="T43" fmla="*/ 28 h 898"/>
                <a:gd name="T44" fmla="*/ 969 w 1008"/>
                <a:gd name="T45" fmla="*/ 79 h 898"/>
                <a:gd name="T46" fmla="*/ 992 w 1008"/>
                <a:gd name="T47" fmla="*/ 133 h 898"/>
                <a:gd name="T48" fmla="*/ 1002 w 1008"/>
                <a:gd name="T49" fmla="*/ 169 h 898"/>
                <a:gd name="T50" fmla="*/ 1002 w 1008"/>
                <a:gd name="T51" fmla="*/ 174 h 898"/>
                <a:gd name="T52" fmla="*/ 995 w 1008"/>
                <a:gd name="T53" fmla="*/ 200 h 898"/>
                <a:gd name="T54" fmla="*/ 974 w 1008"/>
                <a:gd name="T55" fmla="*/ 231 h 898"/>
                <a:gd name="T56" fmla="*/ 948 w 1008"/>
                <a:gd name="T57" fmla="*/ 269 h 898"/>
                <a:gd name="T58" fmla="*/ 924 w 1008"/>
                <a:gd name="T59" fmla="*/ 318 h 898"/>
                <a:gd name="T60" fmla="*/ 883 w 1008"/>
                <a:gd name="T61" fmla="*/ 396 h 898"/>
                <a:gd name="T62" fmla="*/ 823 w 1008"/>
                <a:gd name="T63" fmla="*/ 521 h 898"/>
                <a:gd name="T64" fmla="*/ 767 w 1008"/>
                <a:gd name="T65" fmla="*/ 689 h 898"/>
                <a:gd name="T66" fmla="*/ 741 w 1008"/>
                <a:gd name="T67" fmla="*/ 897 h 898"/>
                <a:gd name="T68" fmla="*/ 767 w 1008"/>
                <a:gd name="T69" fmla="*/ 789 h 898"/>
                <a:gd name="T70" fmla="*/ 810 w 1008"/>
                <a:gd name="T71" fmla="*/ 602 h 898"/>
                <a:gd name="T72" fmla="*/ 871 w 1008"/>
                <a:gd name="T73" fmla="*/ 456 h 898"/>
                <a:gd name="T74" fmla="*/ 925 w 1008"/>
                <a:gd name="T75" fmla="*/ 354 h 898"/>
                <a:gd name="T76" fmla="*/ 953 w 1008"/>
                <a:gd name="T77" fmla="*/ 295 h 898"/>
                <a:gd name="T78" fmla="*/ 980 w 1008"/>
                <a:gd name="T79" fmla="*/ 253 h 898"/>
                <a:gd name="T80" fmla="*/ 1003 w 1008"/>
                <a:gd name="T81" fmla="*/ 219 h 898"/>
                <a:gd name="T82" fmla="*/ 1007 w 1008"/>
                <a:gd name="T83" fmla="*/ 17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8" h="898">
                  <a:moveTo>
                    <a:pt x="1007" y="126"/>
                  </a:moveTo>
                  <a:lnTo>
                    <a:pt x="999" y="104"/>
                  </a:lnTo>
                  <a:lnTo>
                    <a:pt x="986" y="75"/>
                  </a:lnTo>
                  <a:lnTo>
                    <a:pt x="969" y="48"/>
                  </a:lnTo>
                  <a:lnTo>
                    <a:pt x="947" y="22"/>
                  </a:lnTo>
                  <a:lnTo>
                    <a:pt x="933" y="12"/>
                  </a:lnTo>
                  <a:lnTo>
                    <a:pt x="919" y="1"/>
                  </a:lnTo>
                  <a:lnTo>
                    <a:pt x="916" y="0"/>
                  </a:lnTo>
                  <a:lnTo>
                    <a:pt x="913" y="0"/>
                  </a:lnTo>
                  <a:lnTo>
                    <a:pt x="913" y="0"/>
                  </a:lnTo>
                  <a:lnTo>
                    <a:pt x="835" y="2"/>
                  </a:lnTo>
                  <a:lnTo>
                    <a:pt x="757" y="8"/>
                  </a:lnTo>
                  <a:lnTo>
                    <a:pt x="680" y="17"/>
                  </a:lnTo>
                  <a:lnTo>
                    <a:pt x="604" y="26"/>
                  </a:lnTo>
                  <a:lnTo>
                    <a:pt x="532" y="38"/>
                  </a:lnTo>
                  <a:lnTo>
                    <a:pt x="461" y="51"/>
                  </a:lnTo>
                  <a:lnTo>
                    <a:pt x="394" y="67"/>
                  </a:lnTo>
                  <a:lnTo>
                    <a:pt x="330" y="82"/>
                  </a:lnTo>
                  <a:lnTo>
                    <a:pt x="271" y="97"/>
                  </a:lnTo>
                  <a:lnTo>
                    <a:pt x="216" y="112"/>
                  </a:lnTo>
                  <a:lnTo>
                    <a:pt x="165" y="127"/>
                  </a:lnTo>
                  <a:lnTo>
                    <a:pt x="118" y="141"/>
                  </a:lnTo>
                  <a:lnTo>
                    <a:pt x="79" y="155"/>
                  </a:lnTo>
                  <a:lnTo>
                    <a:pt x="46" y="165"/>
                  </a:lnTo>
                  <a:lnTo>
                    <a:pt x="18" y="174"/>
                  </a:lnTo>
                  <a:lnTo>
                    <a:pt x="0" y="181"/>
                  </a:lnTo>
                  <a:lnTo>
                    <a:pt x="8" y="192"/>
                  </a:lnTo>
                  <a:lnTo>
                    <a:pt x="27" y="186"/>
                  </a:lnTo>
                  <a:lnTo>
                    <a:pt x="55" y="176"/>
                  </a:lnTo>
                  <a:lnTo>
                    <a:pt x="88" y="166"/>
                  </a:lnTo>
                  <a:lnTo>
                    <a:pt x="127" y="153"/>
                  </a:lnTo>
                  <a:lnTo>
                    <a:pt x="171" y="138"/>
                  </a:lnTo>
                  <a:lnTo>
                    <a:pt x="221" y="123"/>
                  </a:lnTo>
                  <a:lnTo>
                    <a:pt x="277" y="108"/>
                  </a:lnTo>
                  <a:lnTo>
                    <a:pt x="336" y="93"/>
                  </a:lnTo>
                  <a:lnTo>
                    <a:pt x="400" y="78"/>
                  </a:lnTo>
                  <a:lnTo>
                    <a:pt x="467" y="63"/>
                  </a:lnTo>
                  <a:lnTo>
                    <a:pt x="535" y="50"/>
                  </a:lnTo>
                  <a:lnTo>
                    <a:pt x="607" y="37"/>
                  </a:lnTo>
                  <a:lnTo>
                    <a:pt x="683" y="28"/>
                  </a:lnTo>
                  <a:lnTo>
                    <a:pt x="757" y="19"/>
                  </a:lnTo>
                  <a:lnTo>
                    <a:pt x="835" y="14"/>
                  </a:lnTo>
                  <a:lnTo>
                    <a:pt x="909" y="12"/>
                  </a:lnTo>
                  <a:lnTo>
                    <a:pt x="932" y="28"/>
                  </a:lnTo>
                  <a:lnTo>
                    <a:pt x="951" y="51"/>
                  </a:lnTo>
                  <a:lnTo>
                    <a:pt x="969" y="79"/>
                  </a:lnTo>
                  <a:lnTo>
                    <a:pt x="982" y="106"/>
                  </a:lnTo>
                  <a:lnTo>
                    <a:pt x="992" y="133"/>
                  </a:lnTo>
                  <a:lnTo>
                    <a:pt x="999" y="155"/>
                  </a:lnTo>
                  <a:lnTo>
                    <a:pt x="1002" y="169"/>
                  </a:lnTo>
                  <a:lnTo>
                    <a:pt x="1003" y="174"/>
                  </a:lnTo>
                  <a:lnTo>
                    <a:pt x="1002" y="174"/>
                  </a:lnTo>
                  <a:lnTo>
                    <a:pt x="1000" y="187"/>
                  </a:lnTo>
                  <a:lnTo>
                    <a:pt x="995" y="200"/>
                  </a:lnTo>
                  <a:lnTo>
                    <a:pt x="986" y="215"/>
                  </a:lnTo>
                  <a:lnTo>
                    <a:pt x="974" y="231"/>
                  </a:lnTo>
                  <a:lnTo>
                    <a:pt x="963" y="249"/>
                  </a:lnTo>
                  <a:lnTo>
                    <a:pt x="948" y="269"/>
                  </a:lnTo>
                  <a:lnTo>
                    <a:pt x="935" y="292"/>
                  </a:lnTo>
                  <a:lnTo>
                    <a:pt x="924" y="318"/>
                  </a:lnTo>
                  <a:lnTo>
                    <a:pt x="908" y="350"/>
                  </a:lnTo>
                  <a:lnTo>
                    <a:pt x="883" y="396"/>
                  </a:lnTo>
                  <a:lnTo>
                    <a:pt x="854" y="452"/>
                  </a:lnTo>
                  <a:lnTo>
                    <a:pt x="823" y="521"/>
                  </a:lnTo>
                  <a:lnTo>
                    <a:pt x="793" y="600"/>
                  </a:lnTo>
                  <a:lnTo>
                    <a:pt x="767" y="689"/>
                  </a:lnTo>
                  <a:lnTo>
                    <a:pt x="749" y="789"/>
                  </a:lnTo>
                  <a:lnTo>
                    <a:pt x="741" y="897"/>
                  </a:lnTo>
                  <a:lnTo>
                    <a:pt x="758" y="897"/>
                  </a:lnTo>
                  <a:lnTo>
                    <a:pt x="767" y="789"/>
                  </a:lnTo>
                  <a:lnTo>
                    <a:pt x="784" y="690"/>
                  </a:lnTo>
                  <a:lnTo>
                    <a:pt x="810" y="602"/>
                  </a:lnTo>
                  <a:lnTo>
                    <a:pt x="841" y="523"/>
                  </a:lnTo>
                  <a:lnTo>
                    <a:pt x="871" y="456"/>
                  </a:lnTo>
                  <a:lnTo>
                    <a:pt x="900" y="399"/>
                  </a:lnTo>
                  <a:lnTo>
                    <a:pt x="925" y="354"/>
                  </a:lnTo>
                  <a:lnTo>
                    <a:pt x="941" y="320"/>
                  </a:lnTo>
                  <a:lnTo>
                    <a:pt x="953" y="295"/>
                  </a:lnTo>
                  <a:lnTo>
                    <a:pt x="965" y="273"/>
                  </a:lnTo>
                  <a:lnTo>
                    <a:pt x="980" y="253"/>
                  </a:lnTo>
                  <a:lnTo>
                    <a:pt x="992" y="235"/>
                  </a:lnTo>
                  <a:lnTo>
                    <a:pt x="1003" y="219"/>
                  </a:lnTo>
                  <a:lnTo>
                    <a:pt x="1007" y="212"/>
                  </a:lnTo>
                  <a:lnTo>
                    <a:pt x="1007" y="174"/>
                  </a:lnTo>
                  <a:lnTo>
                    <a:pt x="1007" y="12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pic>
          <p:nvPicPr>
            <p:cNvPr id="133" name="Picture 13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32" y="1033"/>
              <a:ext cx="3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Freeform 133"/>
            <p:cNvSpPr>
              <a:spLocks/>
            </p:cNvSpPr>
            <p:nvPr/>
          </p:nvSpPr>
          <p:spPr bwMode="auto">
            <a:xfrm>
              <a:off x="10638" y="1259"/>
              <a:ext cx="703" cy="598"/>
            </a:xfrm>
            <a:custGeom>
              <a:avLst/>
              <a:gdLst>
                <a:gd name="T0" fmla="*/ 693 w 703"/>
                <a:gd name="T1" fmla="*/ 0 h 598"/>
                <a:gd name="T2" fmla="*/ 644 w 703"/>
                <a:gd name="T3" fmla="*/ 20 h 598"/>
                <a:gd name="T4" fmla="*/ 562 w 703"/>
                <a:gd name="T5" fmla="*/ 59 h 598"/>
                <a:gd name="T6" fmla="*/ 456 w 703"/>
                <a:gd name="T7" fmla="*/ 109 h 598"/>
                <a:gd name="T8" fmla="*/ 281 w 703"/>
                <a:gd name="T9" fmla="*/ 193 h 598"/>
                <a:gd name="T10" fmla="*/ 171 w 703"/>
                <a:gd name="T11" fmla="*/ 247 h 598"/>
                <a:gd name="T12" fmla="*/ 78 w 703"/>
                <a:gd name="T13" fmla="*/ 291 h 598"/>
                <a:gd name="T14" fmla="*/ 17 w 703"/>
                <a:gd name="T15" fmla="*/ 319 h 598"/>
                <a:gd name="T16" fmla="*/ 1 w 703"/>
                <a:gd name="T17" fmla="*/ 327 h 598"/>
                <a:gd name="T18" fmla="*/ 0 w 703"/>
                <a:gd name="T19" fmla="*/ 336 h 598"/>
                <a:gd name="T20" fmla="*/ 7 w 703"/>
                <a:gd name="T21" fmla="*/ 347 h 598"/>
                <a:gd name="T22" fmla="*/ 8 w 703"/>
                <a:gd name="T23" fmla="*/ 353 h 598"/>
                <a:gd name="T24" fmla="*/ 18 w 703"/>
                <a:gd name="T25" fmla="*/ 375 h 598"/>
                <a:gd name="T26" fmla="*/ 27 w 703"/>
                <a:gd name="T27" fmla="*/ 430 h 598"/>
                <a:gd name="T28" fmla="*/ 39 w 703"/>
                <a:gd name="T29" fmla="*/ 525 h 598"/>
                <a:gd name="T30" fmla="*/ 54 w 703"/>
                <a:gd name="T31" fmla="*/ 582 h 598"/>
                <a:gd name="T32" fmla="*/ 47 w 703"/>
                <a:gd name="T33" fmla="*/ 597 h 598"/>
                <a:gd name="T34" fmla="*/ 58 w 703"/>
                <a:gd name="T35" fmla="*/ 597 h 598"/>
                <a:gd name="T36" fmla="*/ 66 w 703"/>
                <a:gd name="T37" fmla="*/ 596 h 598"/>
                <a:gd name="T38" fmla="*/ 72 w 703"/>
                <a:gd name="T39" fmla="*/ 583 h 598"/>
                <a:gd name="T40" fmla="*/ 72 w 703"/>
                <a:gd name="T41" fmla="*/ 581 h 598"/>
                <a:gd name="T42" fmla="*/ 56 w 703"/>
                <a:gd name="T43" fmla="*/ 525 h 598"/>
                <a:gd name="T44" fmla="*/ 44 w 703"/>
                <a:gd name="T45" fmla="*/ 430 h 598"/>
                <a:gd name="T46" fmla="*/ 36 w 703"/>
                <a:gd name="T47" fmla="*/ 373 h 598"/>
                <a:gd name="T48" fmla="*/ 29 w 703"/>
                <a:gd name="T49" fmla="*/ 352 h 598"/>
                <a:gd name="T50" fmla="*/ 24 w 703"/>
                <a:gd name="T51" fmla="*/ 344 h 598"/>
                <a:gd name="T52" fmla="*/ 17 w 703"/>
                <a:gd name="T53" fmla="*/ 333 h 598"/>
                <a:gd name="T54" fmla="*/ 55 w 703"/>
                <a:gd name="T55" fmla="*/ 316 h 598"/>
                <a:gd name="T56" fmla="*/ 133 w 703"/>
                <a:gd name="T57" fmla="*/ 279 h 598"/>
                <a:gd name="T58" fmla="*/ 236 w 703"/>
                <a:gd name="T59" fmla="*/ 230 h 598"/>
                <a:gd name="T60" fmla="*/ 410 w 703"/>
                <a:gd name="T61" fmla="*/ 147 h 598"/>
                <a:gd name="T62" fmla="*/ 523 w 703"/>
                <a:gd name="T63" fmla="*/ 93 h 598"/>
                <a:gd name="T64" fmla="*/ 619 w 703"/>
                <a:gd name="T65" fmla="*/ 48 h 598"/>
                <a:gd name="T66" fmla="*/ 683 w 703"/>
                <a:gd name="T67" fmla="*/ 17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03" h="598">
                  <a:moveTo>
                    <a:pt x="702" y="9"/>
                  </a:moveTo>
                  <a:lnTo>
                    <a:pt x="693" y="0"/>
                  </a:lnTo>
                  <a:lnTo>
                    <a:pt x="674" y="7"/>
                  </a:lnTo>
                  <a:lnTo>
                    <a:pt x="644" y="20"/>
                  </a:lnTo>
                  <a:lnTo>
                    <a:pt x="607" y="38"/>
                  </a:lnTo>
                  <a:lnTo>
                    <a:pt x="562" y="59"/>
                  </a:lnTo>
                  <a:lnTo>
                    <a:pt x="512" y="84"/>
                  </a:lnTo>
                  <a:lnTo>
                    <a:pt x="456" y="109"/>
                  </a:lnTo>
                  <a:lnTo>
                    <a:pt x="398" y="138"/>
                  </a:lnTo>
                  <a:lnTo>
                    <a:pt x="281" y="193"/>
                  </a:lnTo>
                  <a:lnTo>
                    <a:pt x="224" y="221"/>
                  </a:lnTo>
                  <a:lnTo>
                    <a:pt x="171" y="247"/>
                  </a:lnTo>
                  <a:lnTo>
                    <a:pt x="121" y="270"/>
                  </a:lnTo>
                  <a:lnTo>
                    <a:pt x="78" y="291"/>
                  </a:lnTo>
                  <a:lnTo>
                    <a:pt x="43" y="307"/>
                  </a:lnTo>
                  <a:lnTo>
                    <a:pt x="17" y="319"/>
                  </a:lnTo>
                  <a:lnTo>
                    <a:pt x="4" y="326"/>
                  </a:lnTo>
                  <a:lnTo>
                    <a:pt x="1" y="327"/>
                  </a:lnTo>
                  <a:lnTo>
                    <a:pt x="0" y="328"/>
                  </a:lnTo>
                  <a:lnTo>
                    <a:pt x="0" y="336"/>
                  </a:lnTo>
                  <a:lnTo>
                    <a:pt x="2" y="342"/>
                  </a:lnTo>
                  <a:lnTo>
                    <a:pt x="7" y="347"/>
                  </a:lnTo>
                  <a:lnTo>
                    <a:pt x="8" y="352"/>
                  </a:lnTo>
                  <a:lnTo>
                    <a:pt x="8" y="353"/>
                  </a:lnTo>
                  <a:lnTo>
                    <a:pt x="10" y="354"/>
                  </a:lnTo>
                  <a:lnTo>
                    <a:pt x="18" y="375"/>
                  </a:lnTo>
                  <a:lnTo>
                    <a:pt x="23" y="399"/>
                  </a:lnTo>
                  <a:lnTo>
                    <a:pt x="27" y="430"/>
                  </a:lnTo>
                  <a:lnTo>
                    <a:pt x="30" y="461"/>
                  </a:lnTo>
                  <a:lnTo>
                    <a:pt x="39" y="525"/>
                  </a:lnTo>
                  <a:lnTo>
                    <a:pt x="44" y="556"/>
                  </a:lnTo>
                  <a:lnTo>
                    <a:pt x="54" y="582"/>
                  </a:lnTo>
                  <a:lnTo>
                    <a:pt x="49" y="594"/>
                  </a:lnTo>
                  <a:lnTo>
                    <a:pt x="47" y="597"/>
                  </a:lnTo>
                  <a:lnTo>
                    <a:pt x="53" y="597"/>
                  </a:lnTo>
                  <a:lnTo>
                    <a:pt x="58" y="597"/>
                  </a:lnTo>
                  <a:lnTo>
                    <a:pt x="58" y="589"/>
                  </a:lnTo>
                  <a:lnTo>
                    <a:pt x="66" y="596"/>
                  </a:lnTo>
                  <a:lnTo>
                    <a:pt x="69" y="589"/>
                  </a:lnTo>
                  <a:lnTo>
                    <a:pt x="72" y="583"/>
                  </a:lnTo>
                  <a:lnTo>
                    <a:pt x="73" y="582"/>
                  </a:lnTo>
                  <a:lnTo>
                    <a:pt x="72" y="581"/>
                  </a:lnTo>
                  <a:lnTo>
                    <a:pt x="62" y="554"/>
                  </a:lnTo>
                  <a:lnTo>
                    <a:pt x="56" y="525"/>
                  </a:lnTo>
                  <a:lnTo>
                    <a:pt x="47" y="461"/>
                  </a:lnTo>
                  <a:lnTo>
                    <a:pt x="44" y="430"/>
                  </a:lnTo>
                  <a:lnTo>
                    <a:pt x="40" y="399"/>
                  </a:lnTo>
                  <a:lnTo>
                    <a:pt x="36" y="373"/>
                  </a:lnTo>
                  <a:lnTo>
                    <a:pt x="27" y="350"/>
                  </a:lnTo>
                  <a:lnTo>
                    <a:pt x="29" y="352"/>
                  </a:lnTo>
                  <a:lnTo>
                    <a:pt x="28" y="350"/>
                  </a:lnTo>
                  <a:lnTo>
                    <a:pt x="24" y="344"/>
                  </a:lnTo>
                  <a:lnTo>
                    <a:pt x="17" y="334"/>
                  </a:lnTo>
                  <a:lnTo>
                    <a:pt x="17" y="333"/>
                  </a:lnTo>
                  <a:lnTo>
                    <a:pt x="29" y="328"/>
                  </a:lnTo>
                  <a:lnTo>
                    <a:pt x="55" y="316"/>
                  </a:lnTo>
                  <a:lnTo>
                    <a:pt x="89" y="300"/>
                  </a:lnTo>
                  <a:lnTo>
                    <a:pt x="133" y="279"/>
                  </a:lnTo>
                  <a:lnTo>
                    <a:pt x="182" y="257"/>
                  </a:lnTo>
                  <a:lnTo>
                    <a:pt x="236" y="230"/>
                  </a:lnTo>
                  <a:lnTo>
                    <a:pt x="293" y="203"/>
                  </a:lnTo>
                  <a:lnTo>
                    <a:pt x="410" y="147"/>
                  </a:lnTo>
                  <a:lnTo>
                    <a:pt x="468" y="119"/>
                  </a:lnTo>
                  <a:lnTo>
                    <a:pt x="523" y="93"/>
                  </a:lnTo>
                  <a:lnTo>
                    <a:pt x="574" y="69"/>
                  </a:lnTo>
                  <a:lnTo>
                    <a:pt x="619" y="48"/>
                  </a:lnTo>
                  <a:lnTo>
                    <a:pt x="655" y="30"/>
                  </a:lnTo>
                  <a:lnTo>
                    <a:pt x="683" y="17"/>
                  </a:lnTo>
                  <a:lnTo>
                    <a:pt x="702" y="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pic>
          <p:nvPicPr>
            <p:cNvPr id="135" name="Picture 13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380" y="1010"/>
              <a:ext cx="1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6" name="Group 135"/>
            <p:cNvGrpSpPr>
              <a:grpSpLocks/>
            </p:cNvGrpSpPr>
            <p:nvPr/>
          </p:nvGrpSpPr>
          <p:grpSpPr bwMode="auto">
            <a:xfrm>
              <a:off x="10624" y="1116"/>
              <a:ext cx="874" cy="474"/>
              <a:chOff x="10624" y="1116"/>
              <a:chExt cx="874" cy="474"/>
            </a:xfrm>
          </p:grpSpPr>
          <p:sp>
            <p:nvSpPr>
              <p:cNvPr id="342" name="Freeform 341"/>
              <p:cNvSpPr>
                <a:spLocks/>
              </p:cNvSpPr>
              <p:nvPr/>
            </p:nvSpPr>
            <p:spPr bwMode="auto">
              <a:xfrm>
                <a:off x="10624" y="1116"/>
                <a:ext cx="874" cy="474"/>
              </a:xfrm>
              <a:custGeom>
                <a:avLst/>
                <a:gdLst>
                  <a:gd name="T0" fmla="*/ 176 w 874"/>
                  <a:gd name="T1" fmla="*/ 143 h 474"/>
                  <a:gd name="T2" fmla="*/ 165 w 874"/>
                  <a:gd name="T3" fmla="*/ 143 h 474"/>
                  <a:gd name="T4" fmla="*/ 155 w 874"/>
                  <a:gd name="T5" fmla="*/ 146 h 474"/>
                  <a:gd name="T6" fmla="*/ 143 w 874"/>
                  <a:gd name="T7" fmla="*/ 150 h 474"/>
                  <a:gd name="T8" fmla="*/ 134 w 874"/>
                  <a:gd name="T9" fmla="*/ 156 h 474"/>
                  <a:gd name="T10" fmla="*/ 124 w 874"/>
                  <a:gd name="T11" fmla="*/ 164 h 474"/>
                  <a:gd name="T12" fmla="*/ 116 w 874"/>
                  <a:gd name="T13" fmla="*/ 172 h 474"/>
                  <a:gd name="T14" fmla="*/ 107 w 874"/>
                  <a:gd name="T15" fmla="*/ 183 h 474"/>
                  <a:gd name="T16" fmla="*/ 123 w 874"/>
                  <a:gd name="T17" fmla="*/ 341 h 474"/>
                  <a:gd name="T18" fmla="*/ 114 w 874"/>
                  <a:gd name="T19" fmla="*/ 345 h 474"/>
                  <a:gd name="T20" fmla="*/ 104 w 874"/>
                  <a:gd name="T21" fmla="*/ 351 h 474"/>
                  <a:gd name="T22" fmla="*/ 94 w 874"/>
                  <a:gd name="T23" fmla="*/ 356 h 474"/>
                  <a:gd name="T24" fmla="*/ 76 w 874"/>
                  <a:gd name="T25" fmla="*/ 367 h 474"/>
                  <a:gd name="T26" fmla="*/ 68 w 874"/>
                  <a:gd name="T27" fmla="*/ 372 h 474"/>
                  <a:gd name="T28" fmla="*/ 55 w 874"/>
                  <a:gd name="T29" fmla="*/ 380 h 474"/>
                  <a:gd name="T30" fmla="*/ 47 w 874"/>
                  <a:gd name="T31" fmla="*/ 386 h 474"/>
                  <a:gd name="T32" fmla="*/ 39 w 874"/>
                  <a:gd name="T33" fmla="*/ 394 h 474"/>
                  <a:gd name="T34" fmla="*/ 30 w 874"/>
                  <a:gd name="T35" fmla="*/ 402 h 474"/>
                  <a:gd name="T36" fmla="*/ 13 w 874"/>
                  <a:gd name="T37" fmla="*/ 421 h 474"/>
                  <a:gd name="T38" fmla="*/ 7 w 874"/>
                  <a:gd name="T39" fmla="*/ 430 h 474"/>
                  <a:gd name="T40" fmla="*/ 1 w 874"/>
                  <a:gd name="T41" fmla="*/ 437 h 474"/>
                  <a:gd name="T42" fmla="*/ 0 w 874"/>
                  <a:gd name="T43" fmla="*/ 443 h 474"/>
                  <a:gd name="T44" fmla="*/ 1 w 874"/>
                  <a:gd name="T45" fmla="*/ 453 h 474"/>
                  <a:gd name="T46" fmla="*/ 5 w 874"/>
                  <a:gd name="T47" fmla="*/ 464 h 474"/>
                  <a:gd name="T48" fmla="*/ 11 w 874"/>
                  <a:gd name="T49" fmla="*/ 470 h 474"/>
                  <a:gd name="T50" fmla="*/ 14 w 874"/>
                  <a:gd name="T51" fmla="*/ 473 h 474"/>
                  <a:gd name="T52" fmla="*/ 23 w 874"/>
                  <a:gd name="T53" fmla="*/ 473 h 474"/>
                  <a:gd name="T54" fmla="*/ 37 w 874"/>
                  <a:gd name="T55" fmla="*/ 466 h 474"/>
                  <a:gd name="T56" fmla="*/ 63 w 874"/>
                  <a:gd name="T57" fmla="*/ 454 h 474"/>
                  <a:gd name="T58" fmla="*/ 98 w 874"/>
                  <a:gd name="T59" fmla="*/ 438 h 474"/>
                  <a:gd name="T60" fmla="*/ 142 w 874"/>
                  <a:gd name="T61" fmla="*/ 417 h 474"/>
                  <a:gd name="T62" fmla="*/ 191 w 874"/>
                  <a:gd name="T63" fmla="*/ 395 h 474"/>
                  <a:gd name="T64" fmla="*/ 245 w 874"/>
                  <a:gd name="T65" fmla="*/ 368 h 474"/>
                  <a:gd name="T66" fmla="*/ 301 w 874"/>
                  <a:gd name="T67" fmla="*/ 341 h 474"/>
                  <a:gd name="T68" fmla="*/ 419 w 874"/>
                  <a:gd name="T69" fmla="*/ 285 h 474"/>
                  <a:gd name="T70" fmla="*/ 477 w 874"/>
                  <a:gd name="T71" fmla="*/ 257 h 474"/>
                  <a:gd name="T72" fmla="*/ 532 w 874"/>
                  <a:gd name="T73" fmla="*/ 231 h 474"/>
                  <a:gd name="T74" fmla="*/ 583 w 874"/>
                  <a:gd name="T75" fmla="*/ 206 h 474"/>
                  <a:gd name="T76" fmla="*/ 628 w 874"/>
                  <a:gd name="T77" fmla="*/ 186 h 474"/>
                  <a:gd name="T78" fmla="*/ 664 w 874"/>
                  <a:gd name="T79" fmla="*/ 168 h 474"/>
                  <a:gd name="T80" fmla="*/ 693 w 874"/>
                  <a:gd name="T81" fmla="*/ 155 h 474"/>
                  <a:gd name="T82" fmla="*/ 712 w 874"/>
                  <a:gd name="T83" fmla="*/ 147 h 474"/>
                  <a:gd name="T84" fmla="*/ 716 w 874"/>
                  <a:gd name="T85" fmla="*/ 145 h 474"/>
                  <a:gd name="T86" fmla="*/ 188 w 874"/>
                  <a:gd name="T87" fmla="*/ 145 h 474"/>
                  <a:gd name="T88" fmla="*/ 176 w 874"/>
                  <a:gd name="T89" fmla="*/ 14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4" h="474">
                    <a:moveTo>
                      <a:pt x="176" y="143"/>
                    </a:moveTo>
                    <a:lnTo>
                      <a:pt x="165" y="143"/>
                    </a:lnTo>
                    <a:lnTo>
                      <a:pt x="155" y="146"/>
                    </a:lnTo>
                    <a:lnTo>
                      <a:pt x="143" y="150"/>
                    </a:lnTo>
                    <a:lnTo>
                      <a:pt x="134" y="156"/>
                    </a:lnTo>
                    <a:lnTo>
                      <a:pt x="124" y="164"/>
                    </a:lnTo>
                    <a:lnTo>
                      <a:pt x="116" y="172"/>
                    </a:lnTo>
                    <a:lnTo>
                      <a:pt x="107" y="183"/>
                    </a:lnTo>
                    <a:lnTo>
                      <a:pt x="123" y="341"/>
                    </a:lnTo>
                    <a:lnTo>
                      <a:pt x="114" y="345"/>
                    </a:lnTo>
                    <a:lnTo>
                      <a:pt x="104" y="351"/>
                    </a:lnTo>
                    <a:lnTo>
                      <a:pt x="94" y="356"/>
                    </a:lnTo>
                    <a:lnTo>
                      <a:pt x="76" y="367"/>
                    </a:lnTo>
                    <a:lnTo>
                      <a:pt x="68" y="372"/>
                    </a:lnTo>
                    <a:lnTo>
                      <a:pt x="55" y="380"/>
                    </a:lnTo>
                    <a:lnTo>
                      <a:pt x="47" y="386"/>
                    </a:lnTo>
                    <a:lnTo>
                      <a:pt x="39" y="394"/>
                    </a:lnTo>
                    <a:lnTo>
                      <a:pt x="30" y="402"/>
                    </a:lnTo>
                    <a:lnTo>
                      <a:pt x="13" y="421"/>
                    </a:lnTo>
                    <a:lnTo>
                      <a:pt x="7" y="430"/>
                    </a:lnTo>
                    <a:lnTo>
                      <a:pt x="1" y="437"/>
                    </a:lnTo>
                    <a:lnTo>
                      <a:pt x="0" y="443"/>
                    </a:lnTo>
                    <a:lnTo>
                      <a:pt x="1" y="453"/>
                    </a:lnTo>
                    <a:lnTo>
                      <a:pt x="5" y="464"/>
                    </a:lnTo>
                    <a:lnTo>
                      <a:pt x="11" y="470"/>
                    </a:lnTo>
                    <a:lnTo>
                      <a:pt x="14" y="473"/>
                    </a:lnTo>
                    <a:lnTo>
                      <a:pt x="23" y="473"/>
                    </a:lnTo>
                    <a:lnTo>
                      <a:pt x="37" y="466"/>
                    </a:lnTo>
                    <a:lnTo>
                      <a:pt x="63" y="454"/>
                    </a:lnTo>
                    <a:lnTo>
                      <a:pt x="98" y="438"/>
                    </a:lnTo>
                    <a:lnTo>
                      <a:pt x="142" y="417"/>
                    </a:lnTo>
                    <a:lnTo>
                      <a:pt x="191" y="395"/>
                    </a:lnTo>
                    <a:lnTo>
                      <a:pt x="245" y="368"/>
                    </a:lnTo>
                    <a:lnTo>
                      <a:pt x="301" y="341"/>
                    </a:lnTo>
                    <a:lnTo>
                      <a:pt x="419" y="285"/>
                    </a:lnTo>
                    <a:lnTo>
                      <a:pt x="477" y="257"/>
                    </a:lnTo>
                    <a:lnTo>
                      <a:pt x="532" y="231"/>
                    </a:lnTo>
                    <a:lnTo>
                      <a:pt x="583" y="206"/>
                    </a:lnTo>
                    <a:lnTo>
                      <a:pt x="628" y="186"/>
                    </a:lnTo>
                    <a:lnTo>
                      <a:pt x="664" y="168"/>
                    </a:lnTo>
                    <a:lnTo>
                      <a:pt x="693" y="155"/>
                    </a:lnTo>
                    <a:lnTo>
                      <a:pt x="712" y="147"/>
                    </a:lnTo>
                    <a:lnTo>
                      <a:pt x="716" y="145"/>
                    </a:lnTo>
                    <a:lnTo>
                      <a:pt x="188" y="145"/>
                    </a:lnTo>
                    <a:lnTo>
                      <a:pt x="176"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43" name="Freeform 342"/>
              <p:cNvSpPr>
                <a:spLocks/>
              </p:cNvSpPr>
              <p:nvPr/>
            </p:nvSpPr>
            <p:spPr bwMode="auto">
              <a:xfrm>
                <a:off x="10624" y="1116"/>
                <a:ext cx="874" cy="474"/>
              </a:xfrm>
              <a:custGeom>
                <a:avLst/>
                <a:gdLst>
                  <a:gd name="T0" fmla="*/ 316 w 874"/>
                  <a:gd name="T1" fmla="*/ 36 h 474"/>
                  <a:gd name="T2" fmla="*/ 288 w 874"/>
                  <a:gd name="T3" fmla="*/ 41 h 474"/>
                  <a:gd name="T4" fmla="*/ 258 w 874"/>
                  <a:gd name="T5" fmla="*/ 52 h 474"/>
                  <a:gd name="T6" fmla="*/ 226 w 874"/>
                  <a:gd name="T7" fmla="*/ 71 h 474"/>
                  <a:gd name="T8" fmla="*/ 191 w 874"/>
                  <a:gd name="T9" fmla="*/ 101 h 474"/>
                  <a:gd name="T10" fmla="*/ 188 w 874"/>
                  <a:gd name="T11" fmla="*/ 145 h 474"/>
                  <a:gd name="T12" fmla="*/ 716 w 874"/>
                  <a:gd name="T13" fmla="*/ 145 h 474"/>
                  <a:gd name="T14" fmla="*/ 736 w 874"/>
                  <a:gd name="T15" fmla="*/ 135 h 474"/>
                  <a:gd name="T16" fmla="*/ 760 w 874"/>
                  <a:gd name="T17" fmla="*/ 120 h 474"/>
                  <a:gd name="T18" fmla="*/ 781 w 874"/>
                  <a:gd name="T19" fmla="*/ 104 h 474"/>
                  <a:gd name="T20" fmla="*/ 793 w 874"/>
                  <a:gd name="T21" fmla="*/ 94 h 474"/>
                  <a:gd name="T22" fmla="*/ 397 w 874"/>
                  <a:gd name="T23" fmla="*/ 94 h 474"/>
                  <a:gd name="T24" fmla="*/ 397 w 874"/>
                  <a:gd name="T25" fmla="*/ 68 h 474"/>
                  <a:gd name="T26" fmla="*/ 395 w 874"/>
                  <a:gd name="T27" fmla="*/ 62 h 474"/>
                  <a:gd name="T28" fmla="*/ 393 w 874"/>
                  <a:gd name="T29" fmla="*/ 58 h 474"/>
                  <a:gd name="T30" fmla="*/ 388 w 874"/>
                  <a:gd name="T31" fmla="*/ 54 h 474"/>
                  <a:gd name="T32" fmla="*/ 375 w 874"/>
                  <a:gd name="T33" fmla="*/ 48 h 474"/>
                  <a:gd name="T34" fmla="*/ 359 w 874"/>
                  <a:gd name="T35" fmla="*/ 42 h 474"/>
                  <a:gd name="T36" fmla="*/ 339 w 874"/>
                  <a:gd name="T37" fmla="*/ 37 h 474"/>
                  <a:gd name="T38" fmla="*/ 316 w 874"/>
                  <a:gd name="T39" fmla="*/ 36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4" h="474">
                    <a:moveTo>
                      <a:pt x="316" y="36"/>
                    </a:moveTo>
                    <a:lnTo>
                      <a:pt x="288" y="41"/>
                    </a:lnTo>
                    <a:lnTo>
                      <a:pt x="258" y="52"/>
                    </a:lnTo>
                    <a:lnTo>
                      <a:pt x="226" y="71"/>
                    </a:lnTo>
                    <a:lnTo>
                      <a:pt x="191" y="101"/>
                    </a:lnTo>
                    <a:lnTo>
                      <a:pt x="188" y="145"/>
                    </a:lnTo>
                    <a:lnTo>
                      <a:pt x="716" y="145"/>
                    </a:lnTo>
                    <a:lnTo>
                      <a:pt x="736" y="135"/>
                    </a:lnTo>
                    <a:lnTo>
                      <a:pt x="760" y="120"/>
                    </a:lnTo>
                    <a:lnTo>
                      <a:pt x="781" y="104"/>
                    </a:lnTo>
                    <a:lnTo>
                      <a:pt x="793" y="94"/>
                    </a:lnTo>
                    <a:lnTo>
                      <a:pt x="397" y="94"/>
                    </a:lnTo>
                    <a:lnTo>
                      <a:pt x="397" y="68"/>
                    </a:lnTo>
                    <a:lnTo>
                      <a:pt x="395" y="62"/>
                    </a:lnTo>
                    <a:lnTo>
                      <a:pt x="393" y="58"/>
                    </a:lnTo>
                    <a:lnTo>
                      <a:pt x="388" y="54"/>
                    </a:lnTo>
                    <a:lnTo>
                      <a:pt x="375" y="48"/>
                    </a:lnTo>
                    <a:lnTo>
                      <a:pt x="359" y="42"/>
                    </a:lnTo>
                    <a:lnTo>
                      <a:pt x="339" y="37"/>
                    </a:lnTo>
                    <a:lnTo>
                      <a:pt x="31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44" name="Freeform 343"/>
              <p:cNvSpPr>
                <a:spLocks/>
              </p:cNvSpPr>
              <p:nvPr/>
            </p:nvSpPr>
            <p:spPr bwMode="auto">
              <a:xfrm>
                <a:off x="10624" y="1116"/>
                <a:ext cx="874" cy="474"/>
              </a:xfrm>
              <a:custGeom>
                <a:avLst/>
                <a:gdLst>
                  <a:gd name="T0" fmla="*/ 873 w 874"/>
                  <a:gd name="T1" fmla="*/ 0 h 474"/>
                  <a:gd name="T2" fmla="*/ 803 w 874"/>
                  <a:gd name="T3" fmla="*/ 0 h 474"/>
                  <a:gd name="T4" fmla="*/ 783 w 874"/>
                  <a:gd name="T5" fmla="*/ 0 h 474"/>
                  <a:gd name="T6" fmla="*/ 761 w 874"/>
                  <a:gd name="T7" fmla="*/ 0 h 474"/>
                  <a:gd name="T8" fmla="*/ 739 w 874"/>
                  <a:gd name="T9" fmla="*/ 1 h 474"/>
                  <a:gd name="T10" fmla="*/ 697 w 874"/>
                  <a:gd name="T11" fmla="*/ 5 h 474"/>
                  <a:gd name="T12" fmla="*/ 660 w 874"/>
                  <a:gd name="T13" fmla="*/ 9 h 474"/>
                  <a:gd name="T14" fmla="*/ 628 w 874"/>
                  <a:gd name="T15" fmla="*/ 15 h 474"/>
                  <a:gd name="T16" fmla="*/ 616 w 874"/>
                  <a:gd name="T17" fmla="*/ 18 h 474"/>
                  <a:gd name="T18" fmla="*/ 606 w 874"/>
                  <a:gd name="T19" fmla="*/ 22 h 474"/>
                  <a:gd name="T20" fmla="*/ 600 w 874"/>
                  <a:gd name="T21" fmla="*/ 26 h 474"/>
                  <a:gd name="T22" fmla="*/ 587 w 874"/>
                  <a:gd name="T23" fmla="*/ 33 h 474"/>
                  <a:gd name="T24" fmla="*/ 583 w 874"/>
                  <a:gd name="T25" fmla="*/ 47 h 474"/>
                  <a:gd name="T26" fmla="*/ 583 w 874"/>
                  <a:gd name="T27" fmla="*/ 83 h 474"/>
                  <a:gd name="T28" fmla="*/ 565 w 874"/>
                  <a:gd name="T29" fmla="*/ 83 h 474"/>
                  <a:gd name="T30" fmla="*/ 543 w 874"/>
                  <a:gd name="T31" fmla="*/ 84 h 474"/>
                  <a:gd name="T32" fmla="*/ 517 w 874"/>
                  <a:gd name="T33" fmla="*/ 84 h 474"/>
                  <a:gd name="T34" fmla="*/ 462 w 874"/>
                  <a:gd name="T35" fmla="*/ 86 h 474"/>
                  <a:gd name="T36" fmla="*/ 436 w 874"/>
                  <a:gd name="T37" fmla="*/ 87 h 474"/>
                  <a:gd name="T38" fmla="*/ 414 w 874"/>
                  <a:gd name="T39" fmla="*/ 90 h 474"/>
                  <a:gd name="T40" fmla="*/ 397 w 874"/>
                  <a:gd name="T41" fmla="*/ 94 h 474"/>
                  <a:gd name="T42" fmla="*/ 793 w 874"/>
                  <a:gd name="T43" fmla="*/ 94 h 474"/>
                  <a:gd name="T44" fmla="*/ 800 w 874"/>
                  <a:gd name="T45" fmla="*/ 87 h 474"/>
                  <a:gd name="T46" fmla="*/ 816 w 874"/>
                  <a:gd name="T47" fmla="*/ 71 h 474"/>
                  <a:gd name="T48" fmla="*/ 831 w 874"/>
                  <a:gd name="T49" fmla="*/ 54 h 474"/>
                  <a:gd name="T50" fmla="*/ 841 w 874"/>
                  <a:gd name="T51" fmla="*/ 39 h 474"/>
                  <a:gd name="T52" fmla="*/ 847 w 874"/>
                  <a:gd name="T53" fmla="*/ 26 h 474"/>
                  <a:gd name="T54" fmla="*/ 852 w 874"/>
                  <a:gd name="T55" fmla="*/ 18 h 474"/>
                  <a:gd name="T56" fmla="*/ 863 w 874"/>
                  <a:gd name="T57" fmla="*/ 10 h 474"/>
                  <a:gd name="T58" fmla="*/ 870 w 874"/>
                  <a:gd name="T59" fmla="*/ 2 h 474"/>
                  <a:gd name="T60" fmla="*/ 873 w 874"/>
                  <a:gd name="T61"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4" h="474">
                    <a:moveTo>
                      <a:pt x="873" y="0"/>
                    </a:moveTo>
                    <a:lnTo>
                      <a:pt x="803" y="0"/>
                    </a:lnTo>
                    <a:lnTo>
                      <a:pt x="783" y="0"/>
                    </a:lnTo>
                    <a:lnTo>
                      <a:pt x="761" y="0"/>
                    </a:lnTo>
                    <a:lnTo>
                      <a:pt x="739" y="1"/>
                    </a:lnTo>
                    <a:lnTo>
                      <a:pt x="697" y="5"/>
                    </a:lnTo>
                    <a:lnTo>
                      <a:pt x="660" y="9"/>
                    </a:lnTo>
                    <a:lnTo>
                      <a:pt x="628" y="15"/>
                    </a:lnTo>
                    <a:lnTo>
                      <a:pt x="616" y="18"/>
                    </a:lnTo>
                    <a:lnTo>
                      <a:pt x="606" y="22"/>
                    </a:lnTo>
                    <a:lnTo>
                      <a:pt x="600" y="26"/>
                    </a:lnTo>
                    <a:lnTo>
                      <a:pt x="587" y="33"/>
                    </a:lnTo>
                    <a:lnTo>
                      <a:pt x="583" y="47"/>
                    </a:lnTo>
                    <a:lnTo>
                      <a:pt x="583" y="83"/>
                    </a:lnTo>
                    <a:lnTo>
                      <a:pt x="565" y="83"/>
                    </a:lnTo>
                    <a:lnTo>
                      <a:pt x="543" y="84"/>
                    </a:lnTo>
                    <a:lnTo>
                      <a:pt x="517" y="84"/>
                    </a:lnTo>
                    <a:lnTo>
                      <a:pt x="462" y="86"/>
                    </a:lnTo>
                    <a:lnTo>
                      <a:pt x="436" y="87"/>
                    </a:lnTo>
                    <a:lnTo>
                      <a:pt x="414" y="90"/>
                    </a:lnTo>
                    <a:lnTo>
                      <a:pt x="397" y="94"/>
                    </a:lnTo>
                    <a:lnTo>
                      <a:pt x="793" y="94"/>
                    </a:lnTo>
                    <a:lnTo>
                      <a:pt x="800" y="87"/>
                    </a:lnTo>
                    <a:lnTo>
                      <a:pt x="816" y="71"/>
                    </a:lnTo>
                    <a:lnTo>
                      <a:pt x="831" y="54"/>
                    </a:lnTo>
                    <a:lnTo>
                      <a:pt x="841" y="39"/>
                    </a:lnTo>
                    <a:lnTo>
                      <a:pt x="847" y="26"/>
                    </a:lnTo>
                    <a:lnTo>
                      <a:pt x="852" y="18"/>
                    </a:lnTo>
                    <a:lnTo>
                      <a:pt x="863" y="10"/>
                    </a:lnTo>
                    <a:lnTo>
                      <a:pt x="870" y="2"/>
                    </a:lnTo>
                    <a:lnTo>
                      <a:pt x="87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137" name="Picture 13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19" y="1112"/>
              <a:ext cx="28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8" name="Group 137"/>
            <p:cNvGrpSpPr>
              <a:grpSpLocks/>
            </p:cNvGrpSpPr>
            <p:nvPr/>
          </p:nvGrpSpPr>
          <p:grpSpPr bwMode="auto">
            <a:xfrm>
              <a:off x="10641" y="1260"/>
              <a:ext cx="698" cy="334"/>
              <a:chOff x="10641" y="1260"/>
              <a:chExt cx="698" cy="334"/>
            </a:xfrm>
          </p:grpSpPr>
          <p:sp>
            <p:nvSpPr>
              <p:cNvPr id="340" name="Freeform 339"/>
              <p:cNvSpPr>
                <a:spLocks/>
              </p:cNvSpPr>
              <p:nvPr/>
            </p:nvSpPr>
            <p:spPr bwMode="auto">
              <a:xfrm>
                <a:off x="10641" y="1260"/>
                <a:ext cx="698" cy="334"/>
              </a:xfrm>
              <a:custGeom>
                <a:avLst/>
                <a:gdLst>
                  <a:gd name="T0" fmla="*/ 27 w 698"/>
                  <a:gd name="T1" fmla="*/ 325 h 334"/>
                  <a:gd name="T2" fmla="*/ 5 w 698"/>
                  <a:gd name="T3" fmla="*/ 325 h 334"/>
                  <a:gd name="T4" fmla="*/ 2 w 698"/>
                  <a:gd name="T5" fmla="*/ 326 h 334"/>
                  <a:gd name="T6" fmla="*/ 0 w 698"/>
                  <a:gd name="T7" fmla="*/ 327 h 334"/>
                  <a:gd name="T8" fmla="*/ 0 w 698"/>
                  <a:gd name="T9" fmla="*/ 330 h 334"/>
                  <a:gd name="T10" fmla="*/ 4 w 698"/>
                  <a:gd name="T11" fmla="*/ 333 h 334"/>
                  <a:gd name="T12" fmla="*/ 8 w 698"/>
                  <a:gd name="T13" fmla="*/ 333 h 334"/>
                  <a:gd name="T14" fmla="*/ 23 w 698"/>
                  <a:gd name="T15" fmla="*/ 327 h 334"/>
                  <a:gd name="T16" fmla="*/ 27 w 698"/>
                  <a:gd name="T17" fmla="*/ 32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8" h="334">
                    <a:moveTo>
                      <a:pt x="27" y="325"/>
                    </a:moveTo>
                    <a:lnTo>
                      <a:pt x="5" y="325"/>
                    </a:lnTo>
                    <a:lnTo>
                      <a:pt x="2" y="326"/>
                    </a:lnTo>
                    <a:lnTo>
                      <a:pt x="0" y="327"/>
                    </a:lnTo>
                    <a:lnTo>
                      <a:pt x="0" y="330"/>
                    </a:lnTo>
                    <a:lnTo>
                      <a:pt x="4" y="333"/>
                    </a:lnTo>
                    <a:lnTo>
                      <a:pt x="8" y="333"/>
                    </a:lnTo>
                    <a:lnTo>
                      <a:pt x="23" y="327"/>
                    </a:lnTo>
                    <a:lnTo>
                      <a:pt x="27"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41" name="Freeform 340"/>
              <p:cNvSpPr>
                <a:spLocks/>
              </p:cNvSpPr>
              <p:nvPr/>
            </p:nvSpPr>
            <p:spPr bwMode="auto">
              <a:xfrm>
                <a:off x="10641" y="1260"/>
                <a:ext cx="698" cy="334"/>
              </a:xfrm>
              <a:custGeom>
                <a:avLst/>
                <a:gdLst>
                  <a:gd name="T0" fmla="*/ 691 w 698"/>
                  <a:gd name="T1" fmla="*/ 0 h 334"/>
                  <a:gd name="T2" fmla="*/ 673 w 698"/>
                  <a:gd name="T3" fmla="*/ 7 h 334"/>
                  <a:gd name="T4" fmla="*/ 644 w 698"/>
                  <a:gd name="T5" fmla="*/ 20 h 334"/>
                  <a:gd name="T6" fmla="*/ 607 w 698"/>
                  <a:gd name="T7" fmla="*/ 38 h 334"/>
                  <a:gd name="T8" fmla="*/ 562 w 698"/>
                  <a:gd name="T9" fmla="*/ 59 h 334"/>
                  <a:gd name="T10" fmla="*/ 512 w 698"/>
                  <a:gd name="T11" fmla="*/ 84 h 334"/>
                  <a:gd name="T12" fmla="*/ 456 w 698"/>
                  <a:gd name="T13" fmla="*/ 109 h 334"/>
                  <a:gd name="T14" fmla="*/ 398 w 698"/>
                  <a:gd name="T15" fmla="*/ 137 h 334"/>
                  <a:gd name="T16" fmla="*/ 281 w 698"/>
                  <a:gd name="T17" fmla="*/ 193 h 334"/>
                  <a:gd name="T18" fmla="*/ 224 w 698"/>
                  <a:gd name="T19" fmla="*/ 222 h 334"/>
                  <a:gd name="T20" fmla="*/ 171 w 698"/>
                  <a:gd name="T21" fmla="*/ 247 h 334"/>
                  <a:gd name="T22" fmla="*/ 121 w 698"/>
                  <a:gd name="T23" fmla="*/ 270 h 334"/>
                  <a:gd name="T24" fmla="*/ 78 w 698"/>
                  <a:gd name="T25" fmla="*/ 291 h 334"/>
                  <a:gd name="T26" fmla="*/ 43 w 698"/>
                  <a:gd name="T27" fmla="*/ 307 h 334"/>
                  <a:gd name="T28" fmla="*/ 17 w 698"/>
                  <a:gd name="T29" fmla="*/ 319 h 334"/>
                  <a:gd name="T30" fmla="*/ 2 w 698"/>
                  <a:gd name="T31" fmla="*/ 326 h 334"/>
                  <a:gd name="T32" fmla="*/ 5 w 698"/>
                  <a:gd name="T33" fmla="*/ 325 h 334"/>
                  <a:gd name="T34" fmla="*/ 27 w 698"/>
                  <a:gd name="T35" fmla="*/ 325 h 334"/>
                  <a:gd name="T36" fmla="*/ 49 w 698"/>
                  <a:gd name="T37" fmla="*/ 314 h 334"/>
                  <a:gd name="T38" fmla="*/ 84 w 698"/>
                  <a:gd name="T39" fmla="*/ 298 h 334"/>
                  <a:gd name="T40" fmla="*/ 127 w 698"/>
                  <a:gd name="T41" fmla="*/ 277 h 334"/>
                  <a:gd name="T42" fmla="*/ 176 w 698"/>
                  <a:gd name="T43" fmla="*/ 255 h 334"/>
                  <a:gd name="T44" fmla="*/ 230 w 698"/>
                  <a:gd name="T45" fmla="*/ 227 h 334"/>
                  <a:gd name="T46" fmla="*/ 287 w 698"/>
                  <a:gd name="T47" fmla="*/ 201 h 334"/>
                  <a:gd name="T48" fmla="*/ 404 w 698"/>
                  <a:gd name="T49" fmla="*/ 145 h 334"/>
                  <a:gd name="T50" fmla="*/ 462 w 698"/>
                  <a:gd name="T51" fmla="*/ 117 h 334"/>
                  <a:gd name="T52" fmla="*/ 517 w 698"/>
                  <a:gd name="T53" fmla="*/ 91 h 334"/>
                  <a:gd name="T54" fmla="*/ 568 w 698"/>
                  <a:gd name="T55" fmla="*/ 67 h 334"/>
                  <a:gd name="T56" fmla="*/ 613 w 698"/>
                  <a:gd name="T57" fmla="*/ 46 h 334"/>
                  <a:gd name="T58" fmla="*/ 649 w 698"/>
                  <a:gd name="T59" fmla="*/ 28 h 334"/>
                  <a:gd name="T60" fmla="*/ 678 w 698"/>
                  <a:gd name="T61" fmla="*/ 15 h 334"/>
                  <a:gd name="T62" fmla="*/ 697 w 698"/>
                  <a:gd name="T63" fmla="*/ 7 h 334"/>
                  <a:gd name="T64" fmla="*/ 691 w 698"/>
                  <a:gd name="T6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8" h="334">
                    <a:moveTo>
                      <a:pt x="691" y="0"/>
                    </a:moveTo>
                    <a:lnTo>
                      <a:pt x="673" y="7"/>
                    </a:lnTo>
                    <a:lnTo>
                      <a:pt x="644" y="20"/>
                    </a:lnTo>
                    <a:lnTo>
                      <a:pt x="607" y="38"/>
                    </a:lnTo>
                    <a:lnTo>
                      <a:pt x="562" y="59"/>
                    </a:lnTo>
                    <a:lnTo>
                      <a:pt x="512" y="84"/>
                    </a:lnTo>
                    <a:lnTo>
                      <a:pt x="456" y="109"/>
                    </a:lnTo>
                    <a:lnTo>
                      <a:pt x="398" y="137"/>
                    </a:lnTo>
                    <a:lnTo>
                      <a:pt x="281" y="193"/>
                    </a:lnTo>
                    <a:lnTo>
                      <a:pt x="224" y="222"/>
                    </a:lnTo>
                    <a:lnTo>
                      <a:pt x="171" y="247"/>
                    </a:lnTo>
                    <a:lnTo>
                      <a:pt x="121" y="270"/>
                    </a:lnTo>
                    <a:lnTo>
                      <a:pt x="78" y="291"/>
                    </a:lnTo>
                    <a:lnTo>
                      <a:pt x="43" y="307"/>
                    </a:lnTo>
                    <a:lnTo>
                      <a:pt x="17" y="319"/>
                    </a:lnTo>
                    <a:lnTo>
                      <a:pt x="2" y="326"/>
                    </a:lnTo>
                    <a:lnTo>
                      <a:pt x="5" y="325"/>
                    </a:lnTo>
                    <a:lnTo>
                      <a:pt x="27" y="325"/>
                    </a:lnTo>
                    <a:lnTo>
                      <a:pt x="49" y="314"/>
                    </a:lnTo>
                    <a:lnTo>
                      <a:pt x="84" y="298"/>
                    </a:lnTo>
                    <a:lnTo>
                      <a:pt x="127" y="277"/>
                    </a:lnTo>
                    <a:lnTo>
                      <a:pt x="176" y="255"/>
                    </a:lnTo>
                    <a:lnTo>
                      <a:pt x="230" y="227"/>
                    </a:lnTo>
                    <a:lnTo>
                      <a:pt x="287" y="201"/>
                    </a:lnTo>
                    <a:lnTo>
                      <a:pt x="404" y="145"/>
                    </a:lnTo>
                    <a:lnTo>
                      <a:pt x="462" y="117"/>
                    </a:lnTo>
                    <a:lnTo>
                      <a:pt x="517" y="91"/>
                    </a:lnTo>
                    <a:lnTo>
                      <a:pt x="568" y="67"/>
                    </a:lnTo>
                    <a:lnTo>
                      <a:pt x="613" y="46"/>
                    </a:lnTo>
                    <a:lnTo>
                      <a:pt x="649" y="28"/>
                    </a:lnTo>
                    <a:lnTo>
                      <a:pt x="678" y="15"/>
                    </a:lnTo>
                    <a:lnTo>
                      <a:pt x="697" y="7"/>
                    </a:lnTo>
                    <a:lnTo>
                      <a:pt x="6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139" name="Picture 13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618" y="1139"/>
              <a:ext cx="620"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0" name="Group 139"/>
            <p:cNvGrpSpPr>
              <a:grpSpLocks/>
            </p:cNvGrpSpPr>
            <p:nvPr/>
          </p:nvGrpSpPr>
          <p:grpSpPr bwMode="auto">
            <a:xfrm>
              <a:off x="11270" y="1157"/>
              <a:ext cx="151" cy="32"/>
              <a:chOff x="11270" y="1157"/>
              <a:chExt cx="151" cy="32"/>
            </a:xfrm>
          </p:grpSpPr>
          <p:sp>
            <p:nvSpPr>
              <p:cNvPr id="338" name="Freeform 337"/>
              <p:cNvSpPr>
                <a:spLocks/>
              </p:cNvSpPr>
              <p:nvPr/>
            </p:nvSpPr>
            <p:spPr bwMode="auto">
              <a:xfrm>
                <a:off x="11270" y="1157"/>
                <a:ext cx="151" cy="32"/>
              </a:xfrm>
              <a:custGeom>
                <a:avLst/>
                <a:gdLst>
                  <a:gd name="T0" fmla="*/ 62 w 151"/>
                  <a:gd name="T1" fmla="*/ 7 h 32"/>
                  <a:gd name="T2" fmla="*/ 56 w 151"/>
                  <a:gd name="T3" fmla="*/ 3 h 32"/>
                  <a:gd name="T4" fmla="*/ 49 w 151"/>
                  <a:gd name="T5" fmla="*/ 2 h 32"/>
                  <a:gd name="T6" fmla="*/ 47 w 151"/>
                  <a:gd name="T7" fmla="*/ 2 h 32"/>
                  <a:gd name="T8" fmla="*/ 47 w 151"/>
                  <a:gd name="T9" fmla="*/ 10 h 32"/>
                  <a:gd name="T10" fmla="*/ 47 w 151"/>
                  <a:gd name="T11" fmla="*/ 20 h 32"/>
                  <a:gd name="T12" fmla="*/ 36 w 151"/>
                  <a:gd name="T13" fmla="*/ 20 h 32"/>
                  <a:gd name="T14" fmla="*/ 27 w 151"/>
                  <a:gd name="T15" fmla="*/ 21 h 32"/>
                  <a:gd name="T16" fmla="*/ 20 w 151"/>
                  <a:gd name="T17" fmla="*/ 22 h 32"/>
                  <a:gd name="T18" fmla="*/ 15 w 151"/>
                  <a:gd name="T19" fmla="*/ 22 h 32"/>
                  <a:gd name="T20" fmla="*/ 12 w 151"/>
                  <a:gd name="T21" fmla="*/ 9 h 32"/>
                  <a:gd name="T22" fmla="*/ 17 w 151"/>
                  <a:gd name="T23" fmla="*/ 9 h 32"/>
                  <a:gd name="T24" fmla="*/ 24 w 151"/>
                  <a:gd name="T25" fmla="*/ 8 h 32"/>
                  <a:gd name="T26" fmla="*/ 33 w 151"/>
                  <a:gd name="T27" fmla="*/ 9 h 32"/>
                  <a:gd name="T28" fmla="*/ 40 w 151"/>
                  <a:gd name="T29" fmla="*/ 9 h 32"/>
                  <a:gd name="T30" fmla="*/ 47 w 151"/>
                  <a:gd name="T31" fmla="*/ 10 h 32"/>
                  <a:gd name="T32" fmla="*/ 47 w 151"/>
                  <a:gd name="T33" fmla="*/ 2 h 32"/>
                  <a:gd name="T34" fmla="*/ 40 w 151"/>
                  <a:gd name="T35" fmla="*/ 1 h 32"/>
                  <a:gd name="T36" fmla="*/ 33 w 151"/>
                  <a:gd name="T37" fmla="*/ 1 h 32"/>
                  <a:gd name="T38" fmla="*/ 24 w 151"/>
                  <a:gd name="T39" fmla="*/ 0 h 32"/>
                  <a:gd name="T40" fmla="*/ 17 w 151"/>
                  <a:gd name="T41" fmla="*/ 0 h 32"/>
                  <a:gd name="T42" fmla="*/ 5 w 151"/>
                  <a:gd name="T43" fmla="*/ 0 h 32"/>
                  <a:gd name="T44" fmla="*/ 5 w 151"/>
                  <a:gd name="T45" fmla="*/ 0 h 32"/>
                  <a:gd name="T46" fmla="*/ 4 w 151"/>
                  <a:gd name="T47" fmla="*/ 1 h 32"/>
                  <a:gd name="T48" fmla="*/ 1 w 151"/>
                  <a:gd name="T49" fmla="*/ 1 h 32"/>
                  <a:gd name="T50" fmla="*/ 0 w 151"/>
                  <a:gd name="T51" fmla="*/ 4 h 32"/>
                  <a:gd name="T52" fmla="*/ 4 w 151"/>
                  <a:gd name="T53" fmla="*/ 27 h 32"/>
                  <a:gd name="T54" fmla="*/ 11 w 151"/>
                  <a:gd name="T55" fmla="*/ 31 h 32"/>
                  <a:gd name="T56" fmla="*/ 14 w 151"/>
                  <a:gd name="T57" fmla="*/ 30 h 32"/>
                  <a:gd name="T58" fmla="*/ 20 w 151"/>
                  <a:gd name="T59" fmla="*/ 30 h 32"/>
                  <a:gd name="T60" fmla="*/ 27 w 151"/>
                  <a:gd name="T61" fmla="*/ 29 h 32"/>
                  <a:gd name="T62" fmla="*/ 36 w 151"/>
                  <a:gd name="T63" fmla="*/ 30 h 32"/>
                  <a:gd name="T64" fmla="*/ 55 w 151"/>
                  <a:gd name="T65" fmla="*/ 30 h 32"/>
                  <a:gd name="T66" fmla="*/ 55 w 151"/>
                  <a:gd name="T67" fmla="*/ 29 h 32"/>
                  <a:gd name="T68" fmla="*/ 57 w 151"/>
                  <a:gd name="T69" fmla="*/ 28 h 32"/>
                  <a:gd name="T70" fmla="*/ 59 w 151"/>
                  <a:gd name="T71" fmla="*/ 28 h 32"/>
                  <a:gd name="T72" fmla="*/ 62 w 151"/>
                  <a:gd name="T73" fmla="*/ 25 h 32"/>
                  <a:gd name="T74" fmla="*/ 62 w 151"/>
                  <a:gd name="T75" fmla="*/ 20 h 32"/>
                  <a:gd name="T76" fmla="*/ 62 w 151"/>
                  <a:gd name="T7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32">
                    <a:moveTo>
                      <a:pt x="62" y="7"/>
                    </a:moveTo>
                    <a:lnTo>
                      <a:pt x="56" y="3"/>
                    </a:lnTo>
                    <a:lnTo>
                      <a:pt x="49" y="2"/>
                    </a:lnTo>
                    <a:lnTo>
                      <a:pt x="47" y="2"/>
                    </a:lnTo>
                    <a:lnTo>
                      <a:pt x="47" y="10"/>
                    </a:lnTo>
                    <a:lnTo>
                      <a:pt x="47" y="20"/>
                    </a:lnTo>
                    <a:lnTo>
                      <a:pt x="36" y="20"/>
                    </a:lnTo>
                    <a:lnTo>
                      <a:pt x="27" y="21"/>
                    </a:lnTo>
                    <a:lnTo>
                      <a:pt x="20" y="22"/>
                    </a:lnTo>
                    <a:lnTo>
                      <a:pt x="15" y="22"/>
                    </a:lnTo>
                    <a:lnTo>
                      <a:pt x="12" y="9"/>
                    </a:lnTo>
                    <a:lnTo>
                      <a:pt x="17" y="9"/>
                    </a:lnTo>
                    <a:lnTo>
                      <a:pt x="24" y="8"/>
                    </a:lnTo>
                    <a:lnTo>
                      <a:pt x="33" y="9"/>
                    </a:lnTo>
                    <a:lnTo>
                      <a:pt x="40" y="9"/>
                    </a:lnTo>
                    <a:lnTo>
                      <a:pt x="47" y="10"/>
                    </a:lnTo>
                    <a:lnTo>
                      <a:pt x="47" y="2"/>
                    </a:lnTo>
                    <a:lnTo>
                      <a:pt x="40" y="1"/>
                    </a:lnTo>
                    <a:lnTo>
                      <a:pt x="33" y="1"/>
                    </a:lnTo>
                    <a:lnTo>
                      <a:pt x="24" y="0"/>
                    </a:lnTo>
                    <a:lnTo>
                      <a:pt x="17" y="0"/>
                    </a:lnTo>
                    <a:lnTo>
                      <a:pt x="5" y="0"/>
                    </a:lnTo>
                    <a:lnTo>
                      <a:pt x="5" y="0"/>
                    </a:lnTo>
                    <a:lnTo>
                      <a:pt x="4" y="1"/>
                    </a:lnTo>
                    <a:lnTo>
                      <a:pt x="1" y="1"/>
                    </a:lnTo>
                    <a:lnTo>
                      <a:pt x="0" y="4"/>
                    </a:lnTo>
                    <a:lnTo>
                      <a:pt x="4" y="27"/>
                    </a:lnTo>
                    <a:lnTo>
                      <a:pt x="11" y="31"/>
                    </a:lnTo>
                    <a:lnTo>
                      <a:pt x="14" y="30"/>
                    </a:lnTo>
                    <a:lnTo>
                      <a:pt x="20" y="30"/>
                    </a:lnTo>
                    <a:lnTo>
                      <a:pt x="27" y="29"/>
                    </a:lnTo>
                    <a:lnTo>
                      <a:pt x="36" y="30"/>
                    </a:lnTo>
                    <a:lnTo>
                      <a:pt x="55" y="30"/>
                    </a:lnTo>
                    <a:lnTo>
                      <a:pt x="55" y="29"/>
                    </a:lnTo>
                    <a:lnTo>
                      <a:pt x="57" y="28"/>
                    </a:lnTo>
                    <a:lnTo>
                      <a:pt x="59" y="28"/>
                    </a:lnTo>
                    <a:lnTo>
                      <a:pt x="62" y="25"/>
                    </a:lnTo>
                    <a:lnTo>
                      <a:pt x="62" y="20"/>
                    </a:lnTo>
                    <a:lnTo>
                      <a:pt x="62" y="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39" name="Freeform 338"/>
              <p:cNvSpPr>
                <a:spLocks/>
              </p:cNvSpPr>
              <p:nvPr/>
            </p:nvSpPr>
            <p:spPr bwMode="auto">
              <a:xfrm>
                <a:off x="11270" y="1157"/>
                <a:ext cx="151" cy="32"/>
              </a:xfrm>
              <a:custGeom>
                <a:avLst/>
                <a:gdLst>
                  <a:gd name="T0" fmla="*/ 150 w 151"/>
                  <a:gd name="T1" fmla="*/ 27 h 32"/>
                  <a:gd name="T2" fmla="*/ 149 w 151"/>
                  <a:gd name="T3" fmla="*/ 24 h 32"/>
                  <a:gd name="T4" fmla="*/ 145 w 151"/>
                  <a:gd name="T5" fmla="*/ 23 h 32"/>
                  <a:gd name="T6" fmla="*/ 91 w 151"/>
                  <a:gd name="T7" fmla="*/ 21 h 32"/>
                  <a:gd name="T8" fmla="*/ 91 w 151"/>
                  <a:gd name="T9" fmla="*/ 21 h 32"/>
                  <a:gd name="T10" fmla="*/ 87 w 151"/>
                  <a:gd name="T11" fmla="*/ 9 h 32"/>
                  <a:gd name="T12" fmla="*/ 142 w 151"/>
                  <a:gd name="T13" fmla="*/ 9 h 32"/>
                  <a:gd name="T14" fmla="*/ 146 w 151"/>
                  <a:gd name="T15" fmla="*/ 7 h 32"/>
                  <a:gd name="T16" fmla="*/ 149 w 151"/>
                  <a:gd name="T17" fmla="*/ 4 h 32"/>
                  <a:gd name="T18" fmla="*/ 146 w 151"/>
                  <a:gd name="T19" fmla="*/ 1 h 32"/>
                  <a:gd name="T20" fmla="*/ 142 w 151"/>
                  <a:gd name="T21" fmla="*/ 0 h 32"/>
                  <a:gd name="T22" fmla="*/ 79 w 151"/>
                  <a:gd name="T23" fmla="*/ 0 h 32"/>
                  <a:gd name="T24" fmla="*/ 75 w 151"/>
                  <a:gd name="T25" fmla="*/ 1 h 32"/>
                  <a:gd name="T26" fmla="*/ 73 w 151"/>
                  <a:gd name="T27" fmla="*/ 4 h 32"/>
                  <a:gd name="T28" fmla="*/ 74 w 151"/>
                  <a:gd name="T29" fmla="*/ 5 h 32"/>
                  <a:gd name="T30" fmla="*/ 74 w 151"/>
                  <a:gd name="T31" fmla="*/ 5 h 32"/>
                  <a:gd name="T32" fmla="*/ 73 w 151"/>
                  <a:gd name="T33" fmla="*/ 5 h 32"/>
                  <a:gd name="T34" fmla="*/ 81 w 151"/>
                  <a:gd name="T35" fmla="*/ 26 h 32"/>
                  <a:gd name="T36" fmla="*/ 84 w 151"/>
                  <a:gd name="T37" fmla="*/ 28 h 32"/>
                  <a:gd name="T38" fmla="*/ 85 w 151"/>
                  <a:gd name="T39" fmla="*/ 28 h 32"/>
                  <a:gd name="T40" fmla="*/ 87 w 151"/>
                  <a:gd name="T41" fmla="*/ 29 h 32"/>
                  <a:gd name="T42" fmla="*/ 87 w 151"/>
                  <a:gd name="T43" fmla="*/ 29 h 32"/>
                  <a:gd name="T44" fmla="*/ 145 w 151"/>
                  <a:gd name="T45" fmla="*/ 31 h 32"/>
                  <a:gd name="T46" fmla="*/ 149 w 151"/>
                  <a:gd name="T47" fmla="*/ 30 h 32"/>
                  <a:gd name="T48" fmla="*/ 150 w 151"/>
                  <a:gd name="T49"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 h="32">
                    <a:moveTo>
                      <a:pt x="150" y="27"/>
                    </a:moveTo>
                    <a:lnTo>
                      <a:pt x="149" y="24"/>
                    </a:lnTo>
                    <a:lnTo>
                      <a:pt x="145" y="23"/>
                    </a:lnTo>
                    <a:lnTo>
                      <a:pt x="91" y="21"/>
                    </a:lnTo>
                    <a:lnTo>
                      <a:pt x="91" y="21"/>
                    </a:lnTo>
                    <a:lnTo>
                      <a:pt x="87" y="9"/>
                    </a:lnTo>
                    <a:lnTo>
                      <a:pt x="142" y="9"/>
                    </a:lnTo>
                    <a:lnTo>
                      <a:pt x="146" y="7"/>
                    </a:lnTo>
                    <a:lnTo>
                      <a:pt x="149" y="4"/>
                    </a:lnTo>
                    <a:lnTo>
                      <a:pt x="146" y="1"/>
                    </a:lnTo>
                    <a:lnTo>
                      <a:pt x="142" y="0"/>
                    </a:lnTo>
                    <a:lnTo>
                      <a:pt x="79" y="0"/>
                    </a:lnTo>
                    <a:lnTo>
                      <a:pt x="75" y="1"/>
                    </a:lnTo>
                    <a:lnTo>
                      <a:pt x="73" y="4"/>
                    </a:lnTo>
                    <a:lnTo>
                      <a:pt x="74" y="5"/>
                    </a:lnTo>
                    <a:lnTo>
                      <a:pt x="74" y="5"/>
                    </a:lnTo>
                    <a:lnTo>
                      <a:pt x="73" y="5"/>
                    </a:lnTo>
                    <a:lnTo>
                      <a:pt x="81" y="26"/>
                    </a:lnTo>
                    <a:lnTo>
                      <a:pt x="84" y="28"/>
                    </a:lnTo>
                    <a:lnTo>
                      <a:pt x="85" y="28"/>
                    </a:lnTo>
                    <a:lnTo>
                      <a:pt x="87" y="29"/>
                    </a:lnTo>
                    <a:lnTo>
                      <a:pt x="87" y="29"/>
                    </a:lnTo>
                    <a:lnTo>
                      <a:pt x="145" y="31"/>
                    </a:lnTo>
                    <a:lnTo>
                      <a:pt x="149" y="30"/>
                    </a:lnTo>
                    <a:lnTo>
                      <a:pt x="150" y="2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grpSp>
          <p:nvGrpSpPr>
            <p:cNvPr id="141" name="Group 140"/>
            <p:cNvGrpSpPr>
              <a:grpSpLocks/>
            </p:cNvGrpSpPr>
            <p:nvPr/>
          </p:nvGrpSpPr>
          <p:grpSpPr bwMode="auto">
            <a:xfrm>
              <a:off x="10835" y="667"/>
              <a:ext cx="376" cy="520"/>
              <a:chOff x="10835" y="667"/>
              <a:chExt cx="376" cy="520"/>
            </a:xfrm>
          </p:grpSpPr>
          <p:sp>
            <p:nvSpPr>
              <p:cNvPr id="336" name="Freeform 335"/>
              <p:cNvSpPr>
                <a:spLocks/>
              </p:cNvSpPr>
              <p:nvPr/>
            </p:nvSpPr>
            <p:spPr bwMode="auto">
              <a:xfrm>
                <a:off x="10835" y="667"/>
                <a:ext cx="376" cy="520"/>
              </a:xfrm>
              <a:custGeom>
                <a:avLst/>
                <a:gdLst>
                  <a:gd name="T0" fmla="*/ 206 w 376"/>
                  <a:gd name="T1" fmla="*/ 103 h 520"/>
                  <a:gd name="T2" fmla="*/ 142 w 376"/>
                  <a:gd name="T3" fmla="*/ 103 h 520"/>
                  <a:gd name="T4" fmla="*/ 250 w 376"/>
                  <a:gd name="T5" fmla="*/ 519 h 520"/>
                  <a:gd name="T6" fmla="*/ 314 w 376"/>
                  <a:gd name="T7" fmla="*/ 503 h 520"/>
                  <a:gd name="T8" fmla="*/ 206 w 376"/>
                  <a:gd name="T9" fmla="*/ 103 h 520"/>
                </a:gdLst>
                <a:ahLst/>
                <a:cxnLst>
                  <a:cxn ang="0">
                    <a:pos x="T0" y="T1"/>
                  </a:cxn>
                  <a:cxn ang="0">
                    <a:pos x="T2" y="T3"/>
                  </a:cxn>
                  <a:cxn ang="0">
                    <a:pos x="T4" y="T5"/>
                  </a:cxn>
                  <a:cxn ang="0">
                    <a:pos x="T6" y="T7"/>
                  </a:cxn>
                  <a:cxn ang="0">
                    <a:pos x="T8" y="T9"/>
                  </a:cxn>
                </a:cxnLst>
                <a:rect l="0" t="0" r="r" b="b"/>
                <a:pathLst>
                  <a:path w="376" h="520">
                    <a:moveTo>
                      <a:pt x="206" y="103"/>
                    </a:moveTo>
                    <a:lnTo>
                      <a:pt x="142" y="103"/>
                    </a:lnTo>
                    <a:lnTo>
                      <a:pt x="250" y="519"/>
                    </a:lnTo>
                    <a:lnTo>
                      <a:pt x="314" y="503"/>
                    </a:lnTo>
                    <a:lnTo>
                      <a:pt x="206" y="10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37" name="Freeform 336"/>
              <p:cNvSpPr>
                <a:spLocks/>
              </p:cNvSpPr>
              <p:nvPr/>
            </p:nvSpPr>
            <p:spPr bwMode="auto">
              <a:xfrm>
                <a:off x="10835" y="667"/>
                <a:ext cx="376" cy="520"/>
              </a:xfrm>
              <a:custGeom>
                <a:avLst/>
                <a:gdLst>
                  <a:gd name="T0" fmla="*/ 152 w 376"/>
                  <a:gd name="T1" fmla="*/ 0 h 520"/>
                  <a:gd name="T2" fmla="*/ 146 w 376"/>
                  <a:gd name="T3" fmla="*/ 0 h 520"/>
                  <a:gd name="T4" fmla="*/ 140 w 376"/>
                  <a:gd name="T5" fmla="*/ 3 h 520"/>
                  <a:gd name="T6" fmla="*/ 139 w 376"/>
                  <a:gd name="T7" fmla="*/ 9 h 520"/>
                  <a:gd name="T8" fmla="*/ 139 w 376"/>
                  <a:gd name="T9" fmla="*/ 19 h 520"/>
                  <a:gd name="T10" fmla="*/ 142 w 376"/>
                  <a:gd name="T11" fmla="*/ 41 h 520"/>
                  <a:gd name="T12" fmla="*/ 145 w 376"/>
                  <a:gd name="T13" fmla="*/ 56 h 520"/>
                  <a:gd name="T14" fmla="*/ 145 w 376"/>
                  <a:gd name="T15" fmla="*/ 69 h 520"/>
                  <a:gd name="T16" fmla="*/ 121 w 376"/>
                  <a:gd name="T17" fmla="*/ 71 h 520"/>
                  <a:gd name="T18" fmla="*/ 101 w 376"/>
                  <a:gd name="T19" fmla="*/ 74 h 520"/>
                  <a:gd name="T20" fmla="*/ 82 w 376"/>
                  <a:gd name="T21" fmla="*/ 77 h 520"/>
                  <a:gd name="T22" fmla="*/ 68 w 376"/>
                  <a:gd name="T23" fmla="*/ 79 h 520"/>
                  <a:gd name="T24" fmla="*/ 53 w 376"/>
                  <a:gd name="T25" fmla="*/ 82 h 520"/>
                  <a:gd name="T26" fmla="*/ 42 w 376"/>
                  <a:gd name="T27" fmla="*/ 85 h 520"/>
                  <a:gd name="T28" fmla="*/ 31 w 376"/>
                  <a:gd name="T29" fmla="*/ 87 h 520"/>
                  <a:gd name="T30" fmla="*/ 21 w 376"/>
                  <a:gd name="T31" fmla="*/ 89 h 520"/>
                  <a:gd name="T32" fmla="*/ 13 w 376"/>
                  <a:gd name="T33" fmla="*/ 92 h 520"/>
                  <a:gd name="T34" fmla="*/ 5 w 376"/>
                  <a:gd name="T35" fmla="*/ 96 h 520"/>
                  <a:gd name="T36" fmla="*/ 1 w 376"/>
                  <a:gd name="T37" fmla="*/ 100 h 520"/>
                  <a:gd name="T38" fmla="*/ 0 w 376"/>
                  <a:gd name="T39" fmla="*/ 103 h 520"/>
                  <a:gd name="T40" fmla="*/ 1 w 376"/>
                  <a:gd name="T41" fmla="*/ 106 h 520"/>
                  <a:gd name="T42" fmla="*/ 7 w 376"/>
                  <a:gd name="T43" fmla="*/ 108 h 520"/>
                  <a:gd name="T44" fmla="*/ 17 w 376"/>
                  <a:gd name="T45" fmla="*/ 110 h 520"/>
                  <a:gd name="T46" fmla="*/ 31 w 376"/>
                  <a:gd name="T47" fmla="*/ 110 h 520"/>
                  <a:gd name="T48" fmla="*/ 68 w 376"/>
                  <a:gd name="T49" fmla="*/ 108 h 520"/>
                  <a:gd name="T50" fmla="*/ 87 w 376"/>
                  <a:gd name="T51" fmla="*/ 106 h 520"/>
                  <a:gd name="T52" fmla="*/ 104 w 376"/>
                  <a:gd name="T53" fmla="*/ 105 h 520"/>
                  <a:gd name="T54" fmla="*/ 118 w 376"/>
                  <a:gd name="T55" fmla="*/ 104 h 520"/>
                  <a:gd name="T56" fmla="*/ 131 w 376"/>
                  <a:gd name="T57" fmla="*/ 104 h 520"/>
                  <a:gd name="T58" fmla="*/ 139 w 376"/>
                  <a:gd name="T59" fmla="*/ 103 h 520"/>
                  <a:gd name="T60" fmla="*/ 206 w 376"/>
                  <a:gd name="T61" fmla="*/ 103 h 520"/>
                  <a:gd name="T62" fmla="*/ 204 w 376"/>
                  <a:gd name="T63" fmla="*/ 98 h 520"/>
                  <a:gd name="T64" fmla="*/ 242 w 376"/>
                  <a:gd name="T65" fmla="*/ 98 h 520"/>
                  <a:gd name="T66" fmla="*/ 327 w 376"/>
                  <a:gd name="T67" fmla="*/ 94 h 520"/>
                  <a:gd name="T68" fmla="*/ 345 w 376"/>
                  <a:gd name="T69" fmla="*/ 93 h 520"/>
                  <a:gd name="T70" fmla="*/ 358 w 376"/>
                  <a:gd name="T71" fmla="*/ 91 h 520"/>
                  <a:gd name="T72" fmla="*/ 368 w 376"/>
                  <a:gd name="T73" fmla="*/ 89 h 520"/>
                  <a:gd name="T74" fmla="*/ 374 w 376"/>
                  <a:gd name="T75" fmla="*/ 87 h 520"/>
                  <a:gd name="T76" fmla="*/ 375 w 376"/>
                  <a:gd name="T77" fmla="*/ 85 h 520"/>
                  <a:gd name="T78" fmla="*/ 374 w 376"/>
                  <a:gd name="T79" fmla="*/ 82 h 520"/>
                  <a:gd name="T80" fmla="*/ 368 w 376"/>
                  <a:gd name="T81" fmla="*/ 79 h 520"/>
                  <a:gd name="T82" fmla="*/ 358 w 376"/>
                  <a:gd name="T83" fmla="*/ 77 h 520"/>
                  <a:gd name="T84" fmla="*/ 345 w 376"/>
                  <a:gd name="T85" fmla="*/ 76 h 520"/>
                  <a:gd name="T86" fmla="*/ 327 w 376"/>
                  <a:gd name="T87" fmla="*/ 75 h 520"/>
                  <a:gd name="T88" fmla="*/ 310 w 376"/>
                  <a:gd name="T89" fmla="*/ 75 h 520"/>
                  <a:gd name="T90" fmla="*/ 290 w 376"/>
                  <a:gd name="T91" fmla="*/ 74 h 520"/>
                  <a:gd name="T92" fmla="*/ 269 w 376"/>
                  <a:gd name="T93" fmla="*/ 72 h 520"/>
                  <a:gd name="T94" fmla="*/ 249 w 376"/>
                  <a:gd name="T95" fmla="*/ 71 h 520"/>
                  <a:gd name="T96" fmla="*/ 232 w 376"/>
                  <a:gd name="T97" fmla="*/ 70 h 520"/>
                  <a:gd name="T98" fmla="*/ 217 w 376"/>
                  <a:gd name="T99" fmla="*/ 68 h 520"/>
                  <a:gd name="T100" fmla="*/ 207 w 376"/>
                  <a:gd name="T101" fmla="*/ 68 h 520"/>
                  <a:gd name="T102" fmla="*/ 204 w 376"/>
                  <a:gd name="T103" fmla="*/ 68 h 520"/>
                  <a:gd name="T104" fmla="*/ 201 w 376"/>
                  <a:gd name="T105" fmla="*/ 63 h 520"/>
                  <a:gd name="T106" fmla="*/ 197 w 376"/>
                  <a:gd name="T107" fmla="*/ 51 h 520"/>
                  <a:gd name="T108" fmla="*/ 188 w 376"/>
                  <a:gd name="T109" fmla="*/ 35 h 520"/>
                  <a:gd name="T110" fmla="*/ 179 w 376"/>
                  <a:gd name="T111" fmla="*/ 19 h 520"/>
                  <a:gd name="T112" fmla="*/ 174 w 376"/>
                  <a:gd name="T113" fmla="*/ 13 h 520"/>
                  <a:gd name="T114" fmla="*/ 166 w 376"/>
                  <a:gd name="T115" fmla="*/ 6 h 520"/>
                  <a:gd name="T116" fmla="*/ 159 w 376"/>
                  <a:gd name="T117" fmla="*/ 2 h 520"/>
                  <a:gd name="T118" fmla="*/ 152 w 376"/>
                  <a:gd name="T119"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6" h="520">
                    <a:moveTo>
                      <a:pt x="152" y="0"/>
                    </a:moveTo>
                    <a:lnTo>
                      <a:pt x="146" y="0"/>
                    </a:lnTo>
                    <a:lnTo>
                      <a:pt x="140" y="3"/>
                    </a:lnTo>
                    <a:lnTo>
                      <a:pt x="139" y="9"/>
                    </a:lnTo>
                    <a:lnTo>
                      <a:pt x="139" y="19"/>
                    </a:lnTo>
                    <a:lnTo>
                      <a:pt x="142" y="41"/>
                    </a:lnTo>
                    <a:lnTo>
                      <a:pt x="145" y="56"/>
                    </a:lnTo>
                    <a:lnTo>
                      <a:pt x="145" y="69"/>
                    </a:lnTo>
                    <a:lnTo>
                      <a:pt x="121" y="71"/>
                    </a:lnTo>
                    <a:lnTo>
                      <a:pt x="101" y="74"/>
                    </a:lnTo>
                    <a:lnTo>
                      <a:pt x="82" y="77"/>
                    </a:lnTo>
                    <a:lnTo>
                      <a:pt x="68" y="79"/>
                    </a:lnTo>
                    <a:lnTo>
                      <a:pt x="53" y="82"/>
                    </a:lnTo>
                    <a:lnTo>
                      <a:pt x="42" y="85"/>
                    </a:lnTo>
                    <a:lnTo>
                      <a:pt x="31" y="87"/>
                    </a:lnTo>
                    <a:lnTo>
                      <a:pt x="21" y="89"/>
                    </a:lnTo>
                    <a:lnTo>
                      <a:pt x="13" y="92"/>
                    </a:lnTo>
                    <a:lnTo>
                      <a:pt x="5" y="96"/>
                    </a:lnTo>
                    <a:lnTo>
                      <a:pt x="1" y="100"/>
                    </a:lnTo>
                    <a:lnTo>
                      <a:pt x="0" y="103"/>
                    </a:lnTo>
                    <a:lnTo>
                      <a:pt x="1" y="106"/>
                    </a:lnTo>
                    <a:lnTo>
                      <a:pt x="7" y="108"/>
                    </a:lnTo>
                    <a:lnTo>
                      <a:pt x="17" y="110"/>
                    </a:lnTo>
                    <a:lnTo>
                      <a:pt x="31" y="110"/>
                    </a:lnTo>
                    <a:lnTo>
                      <a:pt x="68" y="108"/>
                    </a:lnTo>
                    <a:lnTo>
                      <a:pt x="87" y="106"/>
                    </a:lnTo>
                    <a:lnTo>
                      <a:pt x="104" y="105"/>
                    </a:lnTo>
                    <a:lnTo>
                      <a:pt x="118" y="104"/>
                    </a:lnTo>
                    <a:lnTo>
                      <a:pt x="131" y="104"/>
                    </a:lnTo>
                    <a:lnTo>
                      <a:pt x="139" y="103"/>
                    </a:lnTo>
                    <a:lnTo>
                      <a:pt x="206" y="103"/>
                    </a:lnTo>
                    <a:lnTo>
                      <a:pt x="204" y="98"/>
                    </a:lnTo>
                    <a:lnTo>
                      <a:pt x="242" y="98"/>
                    </a:lnTo>
                    <a:lnTo>
                      <a:pt x="327" y="94"/>
                    </a:lnTo>
                    <a:lnTo>
                      <a:pt x="345" y="93"/>
                    </a:lnTo>
                    <a:lnTo>
                      <a:pt x="358" y="91"/>
                    </a:lnTo>
                    <a:lnTo>
                      <a:pt x="368" y="89"/>
                    </a:lnTo>
                    <a:lnTo>
                      <a:pt x="374" y="87"/>
                    </a:lnTo>
                    <a:lnTo>
                      <a:pt x="375" y="85"/>
                    </a:lnTo>
                    <a:lnTo>
                      <a:pt x="374" y="82"/>
                    </a:lnTo>
                    <a:lnTo>
                      <a:pt x="368" y="79"/>
                    </a:lnTo>
                    <a:lnTo>
                      <a:pt x="358" y="77"/>
                    </a:lnTo>
                    <a:lnTo>
                      <a:pt x="345" y="76"/>
                    </a:lnTo>
                    <a:lnTo>
                      <a:pt x="327" y="75"/>
                    </a:lnTo>
                    <a:lnTo>
                      <a:pt x="310" y="75"/>
                    </a:lnTo>
                    <a:lnTo>
                      <a:pt x="290" y="74"/>
                    </a:lnTo>
                    <a:lnTo>
                      <a:pt x="269" y="72"/>
                    </a:lnTo>
                    <a:lnTo>
                      <a:pt x="249" y="71"/>
                    </a:lnTo>
                    <a:lnTo>
                      <a:pt x="232" y="70"/>
                    </a:lnTo>
                    <a:lnTo>
                      <a:pt x="217" y="68"/>
                    </a:lnTo>
                    <a:lnTo>
                      <a:pt x="207" y="68"/>
                    </a:lnTo>
                    <a:lnTo>
                      <a:pt x="204" y="68"/>
                    </a:lnTo>
                    <a:lnTo>
                      <a:pt x="201" y="63"/>
                    </a:lnTo>
                    <a:lnTo>
                      <a:pt x="197" y="51"/>
                    </a:lnTo>
                    <a:lnTo>
                      <a:pt x="188" y="35"/>
                    </a:lnTo>
                    <a:lnTo>
                      <a:pt x="179" y="19"/>
                    </a:lnTo>
                    <a:lnTo>
                      <a:pt x="174" y="13"/>
                    </a:lnTo>
                    <a:lnTo>
                      <a:pt x="166" y="6"/>
                    </a:lnTo>
                    <a:lnTo>
                      <a:pt x="159" y="2"/>
                    </a:lnTo>
                    <a:lnTo>
                      <a:pt x="1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142" name="Freeform 141"/>
            <p:cNvSpPr>
              <a:spLocks/>
            </p:cNvSpPr>
            <p:nvPr/>
          </p:nvSpPr>
          <p:spPr bwMode="auto">
            <a:xfrm>
              <a:off x="11034" y="761"/>
              <a:ext cx="122" cy="414"/>
            </a:xfrm>
            <a:custGeom>
              <a:avLst/>
              <a:gdLst>
                <a:gd name="T0" fmla="*/ 121 w 122"/>
                <a:gd name="T1" fmla="*/ 409 h 414"/>
                <a:gd name="T2" fmla="*/ 12 w 122"/>
                <a:gd name="T3" fmla="*/ 8 h 414"/>
                <a:gd name="T4" fmla="*/ 11 w 122"/>
                <a:gd name="T5" fmla="*/ 3 h 414"/>
                <a:gd name="T6" fmla="*/ 10 w 122"/>
                <a:gd name="T7" fmla="*/ 0 h 414"/>
                <a:gd name="T8" fmla="*/ 5 w 122"/>
                <a:gd name="T9" fmla="*/ 0 h 414"/>
                <a:gd name="T10" fmla="*/ 4 w 122"/>
                <a:gd name="T11" fmla="*/ 0 h 414"/>
                <a:gd name="T12" fmla="*/ 1 w 122"/>
                <a:gd name="T13" fmla="*/ 0 h 414"/>
                <a:gd name="T14" fmla="*/ 0 w 122"/>
                <a:gd name="T15" fmla="*/ 3 h 414"/>
                <a:gd name="T16" fmla="*/ 110 w 122"/>
                <a:gd name="T17" fmla="*/ 409 h 414"/>
                <a:gd name="T18" fmla="*/ 111 w 122"/>
                <a:gd name="T19" fmla="*/ 412 h 414"/>
                <a:gd name="T20" fmla="*/ 116 w 122"/>
                <a:gd name="T21" fmla="*/ 413 h 414"/>
                <a:gd name="T22" fmla="*/ 120 w 122"/>
                <a:gd name="T23" fmla="*/ 412 h 414"/>
                <a:gd name="T24" fmla="*/ 121 w 122"/>
                <a:gd name="T25" fmla="*/ 40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414">
                  <a:moveTo>
                    <a:pt x="121" y="409"/>
                  </a:moveTo>
                  <a:lnTo>
                    <a:pt x="12" y="8"/>
                  </a:lnTo>
                  <a:lnTo>
                    <a:pt x="11" y="3"/>
                  </a:lnTo>
                  <a:lnTo>
                    <a:pt x="10" y="0"/>
                  </a:lnTo>
                  <a:lnTo>
                    <a:pt x="5" y="0"/>
                  </a:lnTo>
                  <a:lnTo>
                    <a:pt x="4" y="0"/>
                  </a:lnTo>
                  <a:lnTo>
                    <a:pt x="1" y="0"/>
                  </a:lnTo>
                  <a:lnTo>
                    <a:pt x="0" y="3"/>
                  </a:lnTo>
                  <a:lnTo>
                    <a:pt x="110" y="409"/>
                  </a:lnTo>
                  <a:lnTo>
                    <a:pt x="111" y="412"/>
                  </a:lnTo>
                  <a:lnTo>
                    <a:pt x="116" y="413"/>
                  </a:lnTo>
                  <a:lnTo>
                    <a:pt x="120" y="412"/>
                  </a:lnTo>
                  <a:lnTo>
                    <a:pt x="121" y="40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pic>
          <p:nvPicPr>
            <p:cNvPr id="143" name="Picture 14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829" y="664"/>
              <a:ext cx="40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4" name="Group 143"/>
            <p:cNvGrpSpPr>
              <a:grpSpLocks/>
            </p:cNvGrpSpPr>
            <p:nvPr/>
          </p:nvGrpSpPr>
          <p:grpSpPr bwMode="auto">
            <a:xfrm>
              <a:off x="10577" y="761"/>
              <a:ext cx="987" cy="750"/>
              <a:chOff x="10577" y="761"/>
              <a:chExt cx="987" cy="750"/>
            </a:xfrm>
          </p:grpSpPr>
          <p:sp>
            <p:nvSpPr>
              <p:cNvPr id="333" name="Freeform 332"/>
              <p:cNvSpPr>
                <a:spLocks/>
              </p:cNvSpPr>
              <p:nvPr/>
            </p:nvSpPr>
            <p:spPr bwMode="auto">
              <a:xfrm>
                <a:off x="10577" y="761"/>
                <a:ext cx="987" cy="750"/>
              </a:xfrm>
              <a:custGeom>
                <a:avLst/>
                <a:gdLst>
                  <a:gd name="T0" fmla="*/ 351 w 987"/>
                  <a:gd name="T1" fmla="*/ 16 h 750"/>
                  <a:gd name="T2" fmla="*/ 349 w 987"/>
                  <a:gd name="T3" fmla="*/ 13 h 750"/>
                  <a:gd name="T4" fmla="*/ 345 w 987"/>
                  <a:gd name="T5" fmla="*/ 12 h 750"/>
                  <a:gd name="T6" fmla="*/ 340 w 987"/>
                  <a:gd name="T7" fmla="*/ 13 h 750"/>
                  <a:gd name="T8" fmla="*/ 319 w 987"/>
                  <a:gd name="T9" fmla="*/ 31 h 750"/>
                  <a:gd name="T10" fmla="*/ 295 w 987"/>
                  <a:gd name="T11" fmla="*/ 55 h 750"/>
                  <a:gd name="T12" fmla="*/ 272 w 987"/>
                  <a:gd name="T13" fmla="*/ 86 h 750"/>
                  <a:gd name="T14" fmla="*/ 246 w 987"/>
                  <a:gd name="T15" fmla="*/ 123 h 750"/>
                  <a:gd name="T16" fmla="*/ 220 w 987"/>
                  <a:gd name="T17" fmla="*/ 164 h 750"/>
                  <a:gd name="T18" fmla="*/ 194 w 987"/>
                  <a:gd name="T19" fmla="*/ 209 h 750"/>
                  <a:gd name="T20" fmla="*/ 168 w 987"/>
                  <a:gd name="T21" fmla="*/ 258 h 750"/>
                  <a:gd name="T22" fmla="*/ 142 w 987"/>
                  <a:gd name="T23" fmla="*/ 310 h 750"/>
                  <a:gd name="T24" fmla="*/ 117 w 987"/>
                  <a:gd name="T25" fmla="*/ 364 h 750"/>
                  <a:gd name="T26" fmla="*/ 94 w 987"/>
                  <a:gd name="T27" fmla="*/ 420 h 750"/>
                  <a:gd name="T28" fmla="*/ 72 w 987"/>
                  <a:gd name="T29" fmla="*/ 476 h 750"/>
                  <a:gd name="T30" fmla="*/ 52 w 987"/>
                  <a:gd name="T31" fmla="*/ 533 h 750"/>
                  <a:gd name="T32" fmla="*/ 34 w 987"/>
                  <a:gd name="T33" fmla="*/ 589 h 750"/>
                  <a:gd name="T34" fmla="*/ 18 w 987"/>
                  <a:gd name="T35" fmla="*/ 643 h 750"/>
                  <a:gd name="T36" fmla="*/ 7 w 987"/>
                  <a:gd name="T37" fmla="*/ 696 h 750"/>
                  <a:gd name="T38" fmla="*/ 0 w 987"/>
                  <a:gd name="T39" fmla="*/ 745 h 750"/>
                  <a:gd name="T40" fmla="*/ 1 w 987"/>
                  <a:gd name="T41" fmla="*/ 748 h 750"/>
                  <a:gd name="T42" fmla="*/ 5 w 987"/>
                  <a:gd name="T43" fmla="*/ 749 h 750"/>
                  <a:gd name="T44" fmla="*/ 10 w 987"/>
                  <a:gd name="T45" fmla="*/ 748 h 750"/>
                  <a:gd name="T46" fmla="*/ 11 w 987"/>
                  <a:gd name="T47" fmla="*/ 745 h 750"/>
                  <a:gd name="T48" fmla="*/ 18 w 987"/>
                  <a:gd name="T49" fmla="*/ 696 h 750"/>
                  <a:gd name="T50" fmla="*/ 30 w 987"/>
                  <a:gd name="T51" fmla="*/ 643 h 750"/>
                  <a:gd name="T52" fmla="*/ 46 w 987"/>
                  <a:gd name="T53" fmla="*/ 589 h 750"/>
                  <a:gd name="T54" fmla="*/ 63 w 987"/>
                  <a:gd name="T55" fmla="*/ 534 h 750"/>
                  <a:gd name="T56" fmla="*/ 84 w 987"/>
                  <a:gd name="T57" fmla="*/ 478 h 750"/>
                  <a:gd name="T58" fmla="*/ 105 w 987"/>
                  <a:gd name="T59" fmla="*/ 422 h 750"/>
                  <a:gd name="T60" fmla="*/ 129 w 987"/>
                  <a:gd name="T61" fmla="*/ 366 h 750"/>
                  <a:gd name="T62" fmla="*/ 153 w 987"/>
                  <a:gd name="T63" fmla="*/ 312 h 750"/>
                  <a:gd name="T64" fmla="*/ 179 w 987"/>
                  <a:gd name="T65" fmla="*/ 260 h 750"/>
                  <a:gd name="T66" fmla="*/ 205 w 987"/>
                  <a:gd name="T67" fmla="*/ 211 h 750"/>
                  <a:gd name="T68" fmla="*/ 232 w 987"/>
                  <a:gd name="T69" fmla="*/ 166 h 750"/>
                  <a:gd name="T70" fmla="*/ 258 w 987"/>
                  <a:gd name="T71" fmla="*/ 125 h 750"/>
                  <a:gd name="T72" fmla="*/ 284 w 987"/>
                  <a:gd name="T73" fmla="*/ 89 h 750"/>
                  <a:gd name="T74" fmla="*/ 307 w 987"/>
                  <a:gd name="T75" fmla="*/ 59 h 750"/>
                  <a:gd name="T76" fmla="*/ 330 w 987"/>
                  <a:gd name="T77" fmla="*/ 34 h 750"/>
                  <a:gd name="T78" fmla="*/ 349 w 987"/>
                  <a:gd name="T79" fmla="*/ 18 h 750"/>
                  <a:gd name="T80" fmla="*/ 351 w 987"/>
                  <a:gd name="T81" fmla="*/ 16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7" h="750">
                    <a:moveTo>
                      <a:pt x="351" y="16"/>
                    </a:moveTo>
                    <a:lnTo>
                      <a:pt x="349" y="13"/>
                    </a:lnTo>
                    <a:lnTo>
                      <a:pt x="345" y="12"/>
                    </a:lnTo>
                    <a:lnTo>
                      <a:pt x="340" y="13"/>
                    </a:lnTo>
                    <a:lnTo>
                      <a:pt x="319" y="31"/>
                    </a:lnTo>
                    <a:lnTo>
                      <a:pt x="295" y="55"/>
                    </a:lnTo>
                    <a:lnTo>
                      <a:pt x="272" y="86"/>
                    </a:lnTo>
                    <a:lnTo>
                      <a:pt x="246" y="123"/>
                    </a:lnTo>
                    <a:lnTo>
                      <a:pt x="220" y="164"/>
                    </a:lnTo>
                    <a:lnTo>
                      <a:pt x="194" y="209"/>
                    </a:lnTo>
                    <a:lnTo>
                      <a:pt x="168" y="258"/>
                    </a:lnTo>
                    <a:lnTo>
                      <a:pt x="142" y="310"/>
                    </a:lnTo>
                    <a:lnTo>
                      <a:pt x="117" y="364"/>
                    </a:lnTo>
                    <a:lnTo>
                      <a:pt x="94" y="420"/>
                    </a:lnTo>
                    <a:lnTo>
                      <a:pt x="72" y="476"/>
                    </a:lnTo>
                    <a:lnTo>
                      <a:pt x="52" y="533"/>
                    </a:lnTo>
                    <a:lnTo>
                      <a:pt x="34" y="589"/>
                    </a:lnTo>
                    <a:lnTo>
                      <a:pt x="18" y="643"/>
                    </a:lnTo>
                    <a:lnTo>
                      <a:pt x="7" y="696"/>
                    </a:lnTo>
                    <a:lnTo>
                      <a:pt x="0" y="745"/>
                    </a:lnTo>
                    <a:lnTo>
                      <a:pt x="1" y="748"/>
                    </a:lnTo>
                    <a:lnTo>
                      <a:pt x="5" y="749"/>
                    </a:lnTo>
                    <a:lnTo>
                      <a:pt x="10" y="748"/>
                    </a:lnTo>
                    <a:lnTo>
                      <a:pt x="11" y="745"/>
                    </a:lnTo>
                    <a:lnTo>
                      <a:pt x="18" y="696"/>
                    </a:lnTo>
                    <a:lnTo>
                      <a:pt x="30" y="643"/>
                    </a:lnTo>
                    <a:lnTo>
                      <a:pt x="46" y="589"/>
                    </a:lnTo>
                    <a:lnTo>
                      <a:pt x="63" y="534"/>
                    </a:lnTo>
                    <a:lnTo>
                      <a:pt x="84" y="478"/>
                    </a:lnTo>
                    <a:lnTo>
                      <a:pt x="105" y="422"/>
                    </a:lnTo>
                    <a:lnTo>
                      <a:pt x="129" y="366"/>
                    </a:lnTo>
                    <a:lnTo>
                      <a:pt x="153" y="312"/>
                    </a:lnTo>
                    <a:lnTo>
                      <a:pt x="179" y="260"/>
                    </a:lnTo>
                    <a:lnTo>
                      <a:pt x="205" y="211"/>
                    </a:lnTo>
                    <a:lnTo>
                      <a:pt x="232" y="166"/>
                    </a:lnTo>
                    <a:lnTo>
                      <a:pt x="258" y="125"/>
                    </a:lnTo>
                    <a:lnTo>
                      <a:pt x="284" y="89"/>
                    </a:lnTo>
                    <a:lnTo>
                      <a:pt x="307" y="59"/>
                    </a:lnTo>
                    <a:lnTo>
                      <a:pt x="330" y="34"/>
                    </a:lnTo>
                    <a:lnTo>
                      <a:pt x="349" y="18"/>
                    </a:lnTo>
                    <a:lnTo>
                      <a:pt x="351" y="1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34" name="Freeform 333"/>
              <p:cNvSpPr>
                <a:spLocks/>
              </p:cNvSpPr>
              <p:nvPr/>
            </p:nvSpPr>
            <p:spPr bwMode="auto">
              <a:xfrm>
                <a:off x="10577" y="761"/>
                <a:ext cx="987" cy="750"/>
              </a:xfrm>
              <a:custGeom>
                <a:avLst/>
                <a:gdLst>
                  <a:gd name="T0" fmla="*/ 514 w 987"/>
                  <a:gd name="T1" fmla="*/ 425 h 750"/>
                  <a:gd name="T2" fmla="*/ 406 w 987"/>
                  <a:gd name="T3" fmla="*/ 9 h 750"/>
                  <a:gd name="T4" fmla="*/ 394 w 987"/>
                  <a:gd name="T5" fmla="*/ 9 h 750"/>
                  <a:gd name="T6" fmla="*/ 503 w 987"/>
                  <a:gd name="T7" fmla="*/ 425 h 750"/>
                  <a:gd name="T8" fmla="*/ 504 w 987"/>
                  <a:gd name="T9" fmla="*/ 428 h 750"/>
                  <a:gd name="T10" fmla="*/ 509 w 987"/>
                  <a:gd name="T11" fmla="*/ 429 h 750"/>
                  <a:gd name="T12" fmla="*/ 513 w 987"/>
                  <a:gd name="T13" fmla="*/ 428 h 750"/>
                  <a:gd name="T14" fmla="*/ 514 w 987"/>
                  <a:gd name="T15" fmla="*/ 425 h 7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7" h="750">
                    <a:moveTo>
                      <a:pt x="514" y="425"/>
                    </a:moveTo>
                    <a:lnTo>
                      <a:pt x="406" y="9"/>
                    </a:lnTo>
                    <a:lnTo>
                      <a:pt x="394" y="9"/>
                    </a:lnTo>
                    <a:lnTo>
                      <a:pt x="503" y="425"/>
                    </a:lnTo>
                    <a:lnTo>
                      <a:pt x="504" y="428"/>
                    </a:lnTo>
                    <a:lnTo>
                      <a:pt x="509" y="429"/>
                    </a:lnTo>
                    <a:lnTo>
                      <a:pt x="513" y="428"/>
                    </a:lnTo>
                    <a:lnTo>
                      <a:pt x="514" y="42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35" name="Freeform 334"/>
              <p:cNvSpPr>
                <a:spLocks/>
              </p:cNvSpPr>
              <p:nvPr/>
            </p:nvSpPr>
            <p:spPr bwMode="auto">
              <a:xfrm>
                <a:off x="10577" y="761"/>
                <a:ext cx="987" cy="750"/>
              </a:xfrm>
              <a:custGeom>
                <a:avLst/>
                <a:gdLst>
                  <a:gd name="T0" fmla="*/ 986 w 987"/>
                  <a:gd name="T1" fmla="*/ 318 h 750"/>
                  <a:gd name="T2" fmla="*/ 966 w 987"/>
                  <a:gd name="T3" fmla="*/ 299 h 750"/>
                  <a:gd name="T4" fmla="*/ 941 w 987"/>
                  <a:gd name="T5" fmla="*/ 277 h 750"/>
                  <a:gd name="T6" fmla="*/ 913 w 987"/>
                  <a:gd name="T7" fmla="*/ 255 h 750"/>
                  <a:gd name="T8" fmla="*/ 883 w 987"/>
                  <a:gd name="T9" fmla="*/ 231 h 750"/>
                  <a:gd name="T10" fmla="*/ 816 w 987"/>
                  <a:gd name="T11" fmla="*/ 180 h 750"/>
                  <a:gd name="T12" fmla="*/ 780 w 987"/>
                  <a:gd name="T13" fmla="*/ 155 h 750"/>
                  <a:gd name="T14" fmla="*/ 745 w 987"/>
                  <a:gd name="T15" fmla="*/ 129 h 750"/>
                  <a:gd name="T16" fmla="*/ 675 w 987"/>
                  <a:gd name="T17" fmla="*/ 82 h 750"/>
                  <a:gd name="T18" fmla="*/ 612 w 987"/>
                  <a:gd name="T19" fmla="*/ 42 h 750"/>
                  <a:gd name="T20" fmla="*/ 586 w 987"/>
                  <a:gd name="T21" fmla="*/ 26 h 750"/>
                  <a:gd name="T22" fmla="*/ 559 w 987"/>
                  <a:gd name="T23" fmla="*/ 13 h 750"/>
                  <a:gd name="T24" fmla="*/ 541 w 987"/>
                  <a:gd name="T25" fmla="*/ 4 h 750"/>
                  <a:gd name="T26" fmla="*/ 525 w 987"/>
                  <a:gd name="T27" fmla="*/ 0 h 750"/>
                  <a:gd name="T28" fmla="*/ 520 w 987"/>
                  <a:gd name="T29" fmla="*/ 0 h 750"/>
                  <a:gd name="T30" fmla="*/ 517 w 987"/>
                  <a:gd name="T31" fmla="*/ 2 h 750"/>
                  <a:gd name="T32" fmla="*/ 519 w 987"/>
                  <a:gd name="T33" fmla="*/ 5 h 750"/>
                  <a:gd name="T34" fmla="*/ 522 w 987"/>
                  <a:gd name="T35" fmla="*/ 7 h 750"/>
                  <a:gd name="T36" fmla="*/ 535 w 987"/>
                  <a:gd name="T37" fmla="*/ 12 h 750"/>
                  <a:gd name="T38" fmla="*/ 554 w 987"/>
                  <a:gd name="T39" fmla="*/ 20 h 750"/>
                  <a:gd name="T40" fmla="*/ 577 w 987"/>
                  <a:gd name="T41" fmla="*/ 32 h 750"/>
                  <a:gd name="T42" fmla="*/ 667 w 987"/>
                  <a:gd name="T43" fmla="*/ 87 h 750"/>
                  <a:gd name="T44" fmla="*/ 736 w 987"/>
                  <a:gd name="T45" fmla="*/ 135 h 750"/>
                  <a:gd name="T46" fmla="*/ 771 w 987"/>
                  <a:gd name="T47" fmla="*/ 160 h 750"/>
                  <a:gd name="T48" fmla="*/ 807 w 987"/>
                  <a:gd name="T49" fmla="*/ 186 h 750"/>
                  <a:gd name="T50" fmla="*/ 874 w 987"/>
                  <a:gd name="T51" fmla="*/ 237 h 750"/>
                  <a:gd name="T52" fmla="*/ 905 w 987"/>
                  <a:gd name="T53" fmla="*/ 260 h 750"/>
                  <a:gd name="T54" fmla="*/ 932 w 987"/>
                  <a:gd name="T55" fmla="*/ 283 h 750"/>
                  <a:gd name="T56" fmla="*/ 954 w 987"/>
                  <a:gd name="T57" fmla="*/ 303 h 750"/>
                  <a:gd name="T58" fmla="*/ 974 w 987"/>
                  <a:gd name="T59" fmla="*/ 322 h 750"/>
                  <a:gd name="T60" fmla="*/ 977 w 987"/>
                  <a:gd name="T61" fmla="*/ 324 h 750"/>
                  <a:gd name="T62" fmla="*/ 983 w 987"/>
                  <a:gd name="T63" fmla="*/ 324 h 750"/>
                  <a:gd name="T64" fmla="*/ 986 w 987"/>
                  <a:gd name="T65" fmla="*/ 321 h 750"/>
                  <a:gd name="T66" fmla="*/ 986 w 987"/>
                  <a:gd name="T67" fmla="*/ 318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7" h="750">
                    <a:moveTo>
                      <a:pt x="986" y="318"/>
                    </a:moveTo>
                    <a:lnTo>
                      <a:pt x="966" y="299"/>
                    </a:lnTo>
                    <a:lnTo>
                      <a:pt x="941" y="277"/>
                    </a:lnTo>
                    <a:lnTo>
                      <a:pt x="913" y="255"/>
                    </a:lnTo>
                    <a:lnTo>
                      <a:pt x="883" y="231"/>
                    </a:lnTo>
                    <a:lnTo>
                      <a:pt x="816" y="180"/>
                    </a:lnTo>
                    <a:lnTo>
                      <a:pt x="780" y="155"/>
                    </a:lnTo>
                    <a:lnTo>
                      <a:pt x="745" y="129"/>
                    </a:lnTo>
                    <a:lnTo>
                      <a:pt x="675" y="82"/>
                    </a:lnTo>
                    <a:lnTo>
                      <a:pt x="612" y="42"/>
                    </a:lnTo>
                    <a:lnTo>
                      <a:pt x="586" y="26"/>
                    </a:lnTo>
                    <a:lnTo>
                      <a:pt x="559" y="13"/>
                    </a:lnTo>
                    <a:lnTo>
                      <a:pt x="541" y="4"/>
                    </a:lnTo>
                    <a:lnTo>
                      <a:pt x="525" y="0"/>
                    </a:lnTo>
                    <a:lnTo>
                      <a:pt x="520" y="0"/>
                    </a:lnTo>
                    <a:lnTo>
                      <a:pt x="517" y="2"/>
                    </a:lnTo>
                    <a:lnTo>
                      <a:pt x="519" y="5"/>
                    </a:lnTo>
                    <a:lnTo>
                      <a:pt x="522" y="7"/>
                    </a:lnTo>
                    <a:lnTo>
                      <a:pt x="535" y="12"/>
                    </a:lnTo>
                    <a:lnTo>
                      <a:pt x="554" y="20"/>
                    </a:lnTo>
                    <a:lnTo>
                      <a:pt x="577" y="32"/>
                    </a:lnTo>
                    <a:lnTo>
                      <a:pt x="667" y="87"/>
                    </a:lnTo>
                    <a:lnTo>
                      <a:pt x="736" y="135"/>
                    </a:lnTo>
                    <a:lnTo>
                      <a:pt x="771" y="160"/>
                    </a:lnTo>
                    <a:lnTo>
                      <a:pt x="807" y="186"/>
                    </a:lnTo>
                    <a:lnTo>
                      <a:pt x="874" y="237"/>
                    </a:lnTo>
                    <a:lnTo>
                      <a:pt x="905" y="260"/>
                    </a:lnTo>
                    <a:lnTo>
                      <a:pt x="932" y="283"/>
                    </a:lnTo>
                    <a:lnTo>
                      <a:pt x="954" y="303"/>
                    </a:lnTo>
                    <a:lnTo>
                      <a:pt x="974" y="322"/>
                    </a:lnTo>
                    <a:lnTo>
                      <a:pt x="977" y="324"/>
                    </a:lnTo>
                    <a:lnTo>
                      <a:pt x="983" y="324"/>
                    </a:lnTo>
                    <a:lnTo>
                      <a:pt x="986" y="321"/>
                    </a:lnTo>
                    <a:lnTo>
                      <a:pt x="986" y="31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145" name="Picture 14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26" y="796"/>
              <a:ext cx="34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4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34" y="806"/>
              <a:ext cx="2060"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 name="Group 146"/>
            <p:cNvGrpSpPr>
              <a:grpSpLocks/>
            </p:cNvGrpSpPr>
            <p:nvPr/>
          </p:nvGrpSpPr>
          <p:grpSpPr bwMode="auto">
            <a:xfrm>
              <a:off x="9109" y="416"/>
              <a:ext cx="4648" cy="2332"/>
              <a:chOff x="9109" y="416"/>
              <a:chExt cx="4648" cy="2332"/>
            </a:xfrm>
          </p:grpSpPr>
          <p:sp>
            <p:nvSpPr>
              <p:cNvPr id="331" name="Freeform 330"/>
              <p:cNvSpPr>
                <a:spLocks/>
              </p:cNvSpPr>
              <p:nvPr/>
            </p:nvSpPr>
            <p:spPr bwMode="auto">
              <a:xfrm>
                <a:off x="9109" y="416"/>
                <a:ext cx="4648" cy="2332"/>
              </a:xfrm>
              <a:custGeom>
                <a:avLst/>
                <a:gdLst>
                  <a:gd name="T0" fmla="*/ 869 w 4648"/>
                  <a:gd name="T1" fmla="*/ 1800 h 2332"/>
                  <a:gd name="T2" fmla="*/ 468 w 4648"/>
                  <a:gd name="T3" fmla="*/ 1822 h 2332"/>
                  <a:gd name="T4" fmla="*/ 527 w 4648"/>
                  <a:gd name="T5" fmla="*/ 1926 h 2332"/>
                  <a:gd name="T6" fmla="*/ 0 w 4648"/>
                  <a:gd name="T7" fmla="*/ 2228 h 2332"/>
                  <a:gd name="T8" fmla="*/ 59 w 4648"/>
                  <a:gd name="T9" fmla="*/ 2332 h 2332"/>
                  <a:gd name="T10" fmla="*/ 587 w 4648"/>
                  <a:gd name="T11" fmla="*/ 2030 h 2332"/>
                  <a:gd name="T12" fmla="*/ 646 w 4648"/>
                  <a:gd name="T13" fmla="*/ 2134 h 2332"/>
                  <a:gd name="T14" fmla="*/ 805 w 4648"/>
                  <a:gd name="T15" fmla="*/ 1896 h 2332"/>
                  <a:gd name="T16" fmla="*/ 869 w 4648"/>
                  <a:gd name="T17" fmla="*/ 180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8" h="2332">
                    <a:moveTo>
                      <a:pt x="869" y="1800"/>
                    </a:moveTo>
                    <a:lnTo>
                      <a:pt x="468" y="1822"/>
                    </a:lnTo>
                    <a:lnTo>
                      <a:pt x="527" y="1926"/>
                    </a:lnTo>
                    <a:lnTo>
                      <a:pt x="0" y="2228"/>
                    </a:lnTo>
                    <a:lnTo>
                      <a:pt x="59" y="2332"/>
                    </a:lnTo>
                    <a:lnTo>
                      <a:pt x="587" y="2030"/>
                    </a:lnTo>
                    <a:lnTo>
                      <a:pt x="646" y="2134"/>
                    </a:lnTo>
                    <a:lnTo>
                      <a:pt x="805" y="1896"/>
                    </a:lnTo>
                    <a:lnTo>
                      <a:pt x="869" y="180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32" name="Freeform 331"/>
              <p:cNvSpPr>
                <a:spLocks/>
              </p:cNvSpPr>
              <p:nvPr/>
            </p:nvSpPr>
            <p:spPr bwMode="auto">
              <a:xfrm>
                <a:off x="9109" y="416"/>
                <a:ext cx="4648" cy="2332"/>
              </a:xfrm>
              <a:custGeom>
                <a:avLst/>
                <a:gdLst>
                  <a:gd name="T0" fmla="*/ 4647 w 4648"/>
                  <a:gd name="T1" fmla="*/ 0 h 2332"/>
                  <a:gd name="T2" fmla="*/ 4247 w 4648"/>
                  <a:gd name="T3" fmla="*/ 50 h 2332"/>
                  <a:gd name="T4" fmla="*/ 4314 w 4648"/>
                  <a:gd name="T5" fmla="*/ 149 h 2332"/>
                  <a:gd name="T6" fmla="*/ 3894 w 4648"/>
                  <a:gd name="T7" fmla="*/ 430 h 2332"/>
                  <a:gd name="T8" fmla="*/ 3960 w 4648"/>
                  <a:gd name="T9" fmla="*/ 530 h 2332"/>
                  <a:gd name="T10" fmla="*/ 4380 w 4648"/>
                  <a:gd name="T11" fmla="*/ 249 h 2332"/>
                  <a:gd name="T12" fmla="*/ 4447 w 4648"/>
                  <a:gd name="T13" fmla="*/ 349 h 2332"/>
                  <a:gd name="T14" fmla="*/ 4580 w 4648"/>
                  <a:gd name="T15" fmla="*/ 116 h 2332"/>
                  <a:gd name="T16" fmla="*/ 4647 w 4648"/>
                  <a:gd name="T17" fmla="*/ 0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8" h="2332">
                    <a:moveTo>
                      <a:pt x="4647" y="0"/>
                    </a:moveTo>
                    <a:lnTo>
                      <a:pt x="4247" y="50"/>
                    </a:lnTo>
                    <a:lnTo>
                      <a:pt x="4314" y="149"/>
                    </a:lnTo>
                    <a:lnTo>
                      <a:pt x="3894" y="430"/>
                    </a:lnTo>
                    <a:lnTo>
                      <a:pt x="3960" y="530"/>
                    </a:lnTo>
                    <a:lnTo>
                      <a:pt x="4380" y="249"/>
                    </a:lnTo>
                    <a:lnTo>
                      <a:pt x="4447" y="349"/>
                    </a:lnTo>
                    <a:lnTo>
                      <a:pt x="4580" y="116"/>
                    </a:lnTo>
                    <a:lnTo>
                      <a:pt x="4647"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grpSp>
          <p:nvGrpSpPr>
            <p:cNvPr id="148" name="Group 147"/>
            <p:cNvGrpSpPr>
              <a:grpSpLocks/>
            </p:cNvGrpSpPr>
            <p:nvPr/>
          </p:nvGrpSpPr>
          <p:grpSpPr bwMode="auto">
            <a:xfrm>
              <a:off x="5970" y="4741"/>
              <a:ext cx="2753" cy="638"/>
              <a:chOff x="5970" y="4741"/>
              <a:chExt cx="2753" cy="638"/>
            </a:xfrm>
          </p:grpSpPr>
          <p:sp>
            <p:nvSpPr>
              <p:cNvPr id="329" name="Freeform 328"/>
              <p:cNvSpPr>
                <a:spLocks/>
              </p:cNvSpPr>
              <p:nvPr/>
            </p:nvSpPr>
            <p:spPr bwMode="auto">
              <a:xfrm>
                <a:off x="5970" y="4741"/>
                <a:ext cx="2753" cy="638"/>
              </a:xfrm>
              <a:custGeom>
                <a:avLst/>
                <a:gdLst>
                  <a:gd name="T0" fmla="*/ 2752 w 2753"/>
                  <a:gd name="T1" fmla="*/ 615 h 638"/>
                  <a:gd name="T2" fmla="*/ 0 w 2753"/>
                  <a:gd name="T3" fmla="*/ 615 h 638"/>
                  <a:gd name="T4" fmla="*/ 0 w 2753"/>
                  <a:gd name="T5" fmla="*/ 637 h 638"/>
                  <a:gd name="T6" fmla="*/ 2752 w 2753"/>
                  <a:gd name="T7" fmla="*/ 637 h 638"/>
                  <a:gd name="T8" fmla="*/ 2752 w 2753"/>
                  <a:gd name="T9" fmla="*/ 615 h 638"/>
                </a:gdLst>
                <a:ahLst/>
                <a:cxnLst>
                  <a:cxn ang="0">
                    <a:pos x="T0" y="T1"/>
                  </a:cxn>
                  <a:cxn ang="0">
                    <a:pos x="T2" y="T3"/>
                  </a:cxn>
                  <a:cxn ang="0">
                    <a:pos x="T4" y="T5"/>
                  </a:cxn>
                  <a:cxn ang="0">
                    <a:pos x="T6" y="T7"/>
                  </a:cxn>
                  <a:cxn ang="0">
                    <a:pos x="T8" y="T9"/>
                  </a:cxn>
                </a:cxnLst>
                <a:rect l="0" t="0" r="r" b="b"/>
                <a:pathLst>
                  <a:path w="2753" h="638">
                    <a:moveTo>
                      <a:pt x="2752" y="615"/>
                    </a:moveTo>
                    <a:lnTo>
                      <a:pt x="0" y="615"/>
                    </a:lnTo>
                    <a:lnTo>
                      <a:pt x="0" y="637"/>
                    </a:lnTo>
                    <a:lnTo>
                      <a:pt x="2752" y="637"/>
                    </a:lnTo>
                    <a:lnTo>
                      <a:pt x="2752" y="615"/>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30" name="Freeform 329"/>
              <p:cNvSpPr>
                <a:spLocks/>
              </p:cNvSpPr>
              <p:nvPr/>
            </p:nvSpPr>
            <p:spPr bwMode="auto">
              <a:xfrm>
                <a:off x="5970" y="4741"/>
                <a:ext cx="2753" cy="638"/>
              </a:xfrm>
              <a:custGeom>
                <a:avLst/>
                <a:gdLst>
                  <a:gd name="T0" fmla="*/ 2752 w 2753"/>
                  <a:gd name="T1" fmla="*/ 0 h 638"/>
                  <a:gd name="T2" fmla="*/ 0 w 2753"/>
                  <a:gd name="T3" fmla="*/ 0 h 638"/>
                  <a:gd name="T4" fmla="*/ 0 w 2753"/>
                  <a:gd name="T5" fmla="*/ 22 h 638"/>
                  <a:gd name="T6" fmla="*/ 2752 w 2753"/>
                  <a:gd name="T7" fmla="*/ 22 h 638"/>
                  <a:gd name="T8" fmla="*/ 2752 w 2753"/>
                  <a:gd name="T9" fmla="*/ 0 h 638"/>
                </a:gdLst>
                <a:ahLst/>
                <a:cxnLst>
                  <a:cxn ang="0">
                    <a:pos x="T0" y="T1"/>
                  </a:cxn>
                  <a:cxn ang="0">
                    <a:pos x="T2" y="T3"/>
                  </a:cxn>
                  <a:cxn ang="0">
                    <a:pos x="T4" y="T5"/>
                  </a:cxn>
                  <a:cxn ang="0">
                    <a:pos x="T6" y="T7"/>
                  </a:cxn>
                  <a:cxn ang="0">
                    <a:pos x="T8" y="T9"/>
                  </a:cxn>
                </a:cxnLst>
                <a:rect l="0" t="0" r="r" b="b"/>
                <a:pathLst>
                  <a:path w="2753" h="638">
                    <a:moveTo>
                      <a:pt x="2752" y="0"/>
                    </a:moveTo>
                    <a:lnTo>
                      <a:pt x="0" y="0"/>
                    </a:lnTo>
                    <a:lnTo>
                      <a:pt x="0" y="22"/>
                    </a:lnTo>
                    <a:lnTo>
                      <a:pt x="2752" y="22"/>
                    </a:lnTo>
                    <a:lnTo>
                      <a:pt x="2752" y="0"/>
                    </a:lnTo>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149" name="Freeform 148"/>
            <p:cNvSpPr>
              <a:spLocks/>
            </p:cNvSpPr>
            <p:nvPr/>
          </p:nvSpPr>
          <p:spPr bwMode="auto">
            <a:xfrm>
              <a:off x="5970" y="4741"/>
              <a:ext cx="2753" cy="638"/>
            </a:xfrm>
            <a:custGeom>
              <a:avLst/>
              <a:gdLst>
                <a:gd name="T0" fmla="*/ 0 w 2753"/>
                <a:gd name="T1" fmla="*/ 637 h 638"/>
                <a:gd name="T2" fmla="*/ 2752 w 2753"/>
                <a:gd name="T3" fmla="*/ 637 h 638"/>
                <a:gd name="T4" fmla="*/ 2752 w 2753"/>
                <a:gd name="T5" fmla="*/ 0 h 638"/>
                <a:gd name="T6" fmla="*/ 0 w 2753"/>
                <a:gd name="T7" fmla="*/ 0 h 638"/>
                <a:gd name="T8" fmla="*/ 0 w 2753"/>
                <a:gd name="T9" fmla="*/ 637 h 638"/>
              </a:gdLst>
              <a:ahLst/>
              <a:cxnLst>
                <a:cxn ang="0">
                  <a:pos x="T0" y="T1"/>
                </a:cxn>
                <a:cxn ang="0">
                  <a:pos x="T2" y="T3"/>
                </a:cxn>
                <a:cxn ang="0">
                  <a:pos x="T4" y="T5"/>
                </a:cxn>
                <a:cxn ang="0">
                  <a:pos x="T6" y="T7"/>
                </a:cxn>
                <a:cxn ang="0">
                  <a:pos x="T8" y="T9"/>
                </a:cxn>
              </a:cxnLst>
              <a:rect l="0" t="0" r="r" b="b"/>
              <a:pathLst>
                <a:path w="2753" h="638">
                  <a:moveTo>
                    <a:pt x="0" y="637"/>
                  </a:moveTo>
                  <a:lnTo>
                    <a:pt x="2752" y="637"/>
                  </a:lnTo>
                  <a:lnTo>
                    <a:pt x="2752" y="0"/>
                  </a:lnTo>
                  <a:lnTo>
                    <a:pt x="0" y="0"/>
                  </a:lnTo>
                  <a:lnTo>
                    <a:pt x="0" y="637"/>
                  </a:lnTo>
                  <a:close/>
                </a:path>
              </a:pathLst>
            </a:custGeom>
            <a:noFill/>
            <a:ln w="6982">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50" name="Freeform 149"/>
            <p:cNvSpPr>
              <a:spLocks/>
            </p:cNvSpPr>
            <p:nvPr/>
          </p:nvSpPr>
          <p:spPr bwMode="auto">
            <a:xfrm>
              <a:off x="5970" y="4763"/>
              <a:ext cx="2753" cy="594"/>
            </a:xfrm>
            <a:custGeom>
              <a:avLst/>
              <a:gdLst>
                <a:gd name="T0" fmla="*/ 0 w 2753"/>
                <a:gd name="T1" fmla="*/ 593 h 594"/>
                <a:gd name="T2" fmla="*/ 2752 w 2753"/>
                <a:gd name="T3" fmla="*/ 593 h 594"/>
                <a:gd name="T4" fmla="*/ 2752 w 2753"/>
                <a:gd name="T5" fmla="*/ 0 h 594"/>
                <a:gd name="T6" fmla="*/ 0 w 2753"/>
                <a:gd name="T7" fmla="*/ 0 h 594"/>
                <a:gd name="T8" fmla="*/ 0 w 2753"/>
                <a:gd name="T9" fmla="*/ 593 h 594"/>
              </a:gdLst>
              <a:ahLst/>
              <a:cxnLst>
                <a:cxn ang="0">
                  <a:pos x="T0" y="T1"/>
                </a:cxn>
                <a:cxn ang="0">
                  <a:pos x="T2" y="T3"/>
                </a:cxn>
                <a:cxn ang="0">
                  <a:pos x="T4" y="T5"/>
                </a:cxn>
                <a:cxn ang="0">
                  <a:pos x="T6" y="T7"/>
                </a:cxn>
                <a:cxn ang="0">
                  <a:pos x="T8" y="T9"/>
                </a:cxn>
              </a:cxnLst>
              <a:rect l="0" t="0" r="r" b="b"/>
              <a:pathLst>
                <a:path w="2753" h="594">
                  <a:moveTo>
                    <a:pt x="0" y="593"/>
                  </a:moveTo>
                  <a:lnTo>
                    <a:pt x="2752" y="593"/>
                  </a:lnTo>
                  <a:lnTo>
                    <a:pt x="2752" y="0"/>
                  </a:lnTo>
                  <a:lnTo>
                    <a:pt x="0" y="0"/>
                  </a:lnTo>
                  <a:lnTo>
                    <a:pt x="0" y="5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51" name="Freeform 150"/>
            <p:cNvSpPr>
              <a:spLocks/>
            </p:cNvSpPr>
            <p:nvPr/>
          </p:nvSpPr>
          <p:spPr bwMode="auto">
            <a:xfrm>
              <a:off x="5970" y="4763"/>
              <a:ext cx="2753" cy="594"/>
            </a:xfrm>
            <a:custGeom>
              <a:avLst/>
              <a:gdLst>
                <a:gd name="T0" fmla="*/ 0 w 2753"/>
                <a:gd name="T1" fmla="*/ 593 h 594"/>
                <a:gd name="T2" fmla="*/ 2752 w 2753"/>
                <a:gd name="T3" fmla="*/ 593 h 594"/>
                <a:gd name="T4" fmla="*/ 2752 w 2753"/>
                <a:gd name="T5" fmla="*/ 0 h 594"/>
                <a:gd name="T6" fmla="*/ 0 w 2753"/>
                <a:gd name="T7" fmla="*/ 0 h 594"/>
                <a:gd name="T8" fmla="*/ 0 w 2753"/>
                <a:gd name="T9" fmla="*/ 593 h 594"/>
              </a:gdLst>
              <a:ahLst/>
              <a:cxnLst>
                <a:cxn ang="0">
                  <a:pos x="T0" y="T1"/>
                </a:cxn>
                <a:cxn ang="0">
                  <a:pos x="T2" y="T3"/>
                </a:cxn>
                <a:cxn ang="0">
                  <a:pos x="T4" y="T5"/>
                </a:cxn>
                <a:cxn ang="0">
                  <a:pos x="T6" y="T7"/>
                </a:cxn>
                <a:cxn ang="0">
                  <a:pos x="T8" y="T9"/>
                </a:cxn>
              </a:cxnLst>
              <a:rect l="0" t="0" r="r" b="b"/>
              <a:pathLst>
                <a:path w="2753" h="594">
                  <a:moveTo>
                    <a:pt x="0" y="593"/>
                  </a:moveTo>
                  <a:lnTo>
                    <a:pt x="2752" y="593"/>
                  </a:lnTo>
                  <a:lnTo>
                    <a:pt x="2752" y="0"/>
                  </a:lnTo>
                  <a:lnTo>
                    <a:pt x="0" y="0"/>
                  </a:lnTo>
                  <a:lnTo>
                    <a:pt x="0" y="593"/>
                  </a:lnTo>
                  <a:close/>
                </a:path>
              </a:pathLst>
            </a:custGeom>
            <a:noFill/>
            <a:ln w="697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pic>
          <p:nvPicPr>
            <p:cNvPr id="152" name="Picture 151"/>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731" y="5373"/>
              <a:ext cx="24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5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42" y="5375"/>
              <a:ext cx="7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Freeform 153"/>
            <p:cNvSpPr>
              <a:spLocks/>
            </p:cNvSpPr>
            <p:nvPr/>
          </p:nvSpPr>
          <p:spPr bwMode="auto">
            <a:xfrm>
              <a:off x="5684" y="5251"/>
              <a:ext cx="42" cy="20"/>
            </a:xfrm>
            <a:custGeom>
              <a:avLst/>
              <a:gdLst>
                <a:gd name="T0" fmla="*/ 0 w 42"/>
                <a:gd name="T1" fmla="*/ 0 h 20"/>
                <a:gd name="T2" fmla="*/ 41 w 42"/>
                <a:gd name="T3" fmla="*/ 0 h 20"/>
              </a:gdLst>
              <a:ahLst/>
              <a:cxnLst>
                <a:cxn ang="0">
                  <a:pos x="T0" y="T1"/>
                </a:cxn>
                <a:cxn ang="0">
                  <a:pos x="T2" y="T3"/>
                </a:cxn>
              </a:cxnLst>
              <a:rect l="0" t="0" r="r" b="b"/>
              <a:pathLst>
                <a:path w="42" h="20">
                  <a:moveTo>
                    <a:pt x="0" y="0"/>
                  </a:moveTo>
                  <a:lnTo>
                    <a:pt x="41" y="0"/>
                  </a:lnTo>
                </a:path>
              </a:pathLst>
            </a:custGeom>
            <a:noFill/>
            <a:ln w="50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155" name="Group 154"/>
            <p:cNvGrpSpPr>
              <a:grpSpLocks/>
            </p:cNvGrpSpPr>
            <p:nvPr/>
          </p:nvGrpSpPr>
          <p:grpSpPr bwMode="auto">
            <a:xfrm>
              <a:off x="5163" y="4972"/>
              <a:ext cx="528" cy="407"/>
              <a:chOff x="5163" y="4972"/>
              <a:chExt cx="528" cy="407"/>
            </a:xfrm>
          </p:grpSpPr>
          <p:sp>
            <p:nvSpPr>
              <p:cNvPr id="320" name="Freeform 319"/>
              <p:cNvSpPr>
                <a:spLocks/>
              </p:cNvSpPr>
              <p:nvPr/>
            </p:nvSpPr>
            <p:spPr bwMode="auto">
              <a:xfrm>
                <a:off x="5163" y="4972"/>
                <a:ext cx="528" cy="407"/>
              </a:xfrm>
              <a:custGeom>
                <a:avLst/>
                <a:gdLst>
                  <a:gd name="T0" fmla="*/ 98 w 528"/>
                  <a:gd name="T1" fmla="*/ 47 h 407"/>
                  <a:gd name="T2" fmla="*/ 41 w 528"/>
                  <a:gd name="T3" fmla="*/ 185 h 407"/>
                  <a:gd name="T4" fmla="*/ 0 w 528"/>
                  <a:gd name="T5" fmla="*/ 209 h 407"/>
                  <a:gd name="T6" fmla="*/ 0 w 528"/>
                  <a:gd name="T7" fmla="*/ 406 h 407"/>
                  <a:gd name="T8" fmla="*/ 527 w 528"/>
                  <a:gd name="T9" fmla="*/ 406 h 407"/>
                  <a:gd name="T10" fmla="*/ 527 w 528"/>
                  <a:gd name="T11" fmla="*/ 185 h 407"/>
                  <a:gd name="T12" fmla="*/ 55 w 528"/>
                  <a:gd name="T13" fmla="*/ 185 h 407"/>
                  <a:gd name="T14" fmla="*/ 111 w 528"/>
                  <a:gd name="T15" fmla="*/ 47 h 407"/>
                  <a:gd name="T16" fmla="*/ 98 w 528"/>
                  <a:gd name="T17" fmla="*/ 47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8" h="407">
                    <a:moveTo>
                      <a:pt x="98" y="47"/>
                    </a:moveTo>
                    <a:lnTo>
                      <a:pt x="41" y="185"/>
                    </a:lnTo>
                    <a:lnTo>
                      <a:pt x="0" y="209"/>
                    </a:lnTo>
                    <a:lnTo>
                      <a:pt x="0" y="406"/>
                    </a:lnTo>
                    <a:lnTo>
                      <a:pt x="527" y="406"/>
                    </a:lnTo>
                    <a:lnTo>
                      <a:pt x="527" y="185"/>
                    </a:lnTo>
                    <a:lnTo>
                      <a:pt x="55" y="185"/>
                    </a:lnTo>
                    <a:lnTo>
                      <a:pt x="111" y="47"/>
                    </a:lnTo>
                    <a:lnTo>
                      <a:pt x="98" y="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21" name="Freeform 320"/>
              <p:cNvSpPr>
                <a:spLocks/>
              </p:cNvSpPr>
              <p:nvPr/>
            </p:nvSpPr>
            <p:spPr bwMode="auto">
              <a:xfrm>
                <a:off x="5163" y="4972"/>
                <a:ext cx="528" cy="407"/>
              </a:xfrm>
              <a:custGeom>
                <a:avLst/>
                <a:gdLst>
                  <a:gd name="T0" fmla="*/ 163 w 528"/>
                  <a:gd name="T1" fmla="*/ 185 h 407"/>
                  <a:gd name="T2" fmla="*/ 153 w 528"/>
                  <a:gd name="T3" fmla="*/ 185 h 407"/>
                  <a:gd name="T4" fmla="*/ 346 w 528"/>
                  <a:gd name="T5" fmla="*/ 185 h 407"/>
                  <a:gd name="T6" fmla="*/ 163 w 528"/>
                  <a:gd name="T7" fmla="*/ 185 h 407"/>
                </a:gdLst>
                <a:ahLst/>
                <a:cxnLst>
                  <a:cxn ang="0">
                    <a:pos x="T0" y="T1"/>
                  </a:cxn>
                  <a:cxn ang="0">
                    <a:pos x="T2" y="T3"/>
                  </a:cxn>
                  <a:cxn ang="0">
                    <a:pos x="T4" y="T5"/>
                  </a:cxn>
                  <a:cxn ang="0">
                    <a:pos x="T6" y="T7"/>
                  </a:cxn>
                </a:cxnLst>
                <a:rect l="0" t="0" r="r" b="b"/>
                <a:pathLst>
                  <a:path w="528" h="407">
                    <a:moveTo>
                      <a:pt x="163" y="185"/>
                    </a:moveTo>
                    <a:lnTo>
                      <a:pt x="153" y="185"/>
                    </a:lnTo>
                    <a:lnTo>
                      <a:pt x="346" y="185"/>
                    </a:lnTo>
                    <a:lnTo>
                      <a:pt x="163" y="18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22" name="Freeform 321"/>
              <p:cNvSpPr>
                <a:spLocks/>
              </p:cNvSpPr>
              <p:nvPr/>
            </p:nvSpPr>
            <p:spPr bwMode="auto">
              <a:xfrm>
                <a:off x="5163" y="4972"/>
                <a:ext cx="528" cy="407"/>
              </a:xfrm>
              <a:custGeom>
                <a:avLst/>
                <a:gdLst>
                  <a:gd name="T0" fmla="*/ 357 w 528"/>
                  <a:gd name="T1" fmla="*/ 185 h 407"/>
                  <a:gd name="T2" fmla="*/ 346 w 528"/>
                  <a:gd name="T3" fmla="*/ 185 h 407"/>
                  <a:gd name="T4" fmla="*/ 514 w 528"/>
                  <a:gd name="T5" fmla="*/ 185 h 407"/>
                  <a:gd name="T6" fmla="*/ 357 w 528"/>
                  <a:gd name="T7" fmla="*/ 185 h 407"/>
                </a:gdLst>
                <a:ahLst/>
                <a:cxnLst>
                  <a:cxn ang="0">
                    <a:pos x="T0" y="T1"/>
                  </a:cxn>
                  <a:cxn ang="0">
                    <a:pos x="T2" y="T3"/>
                  </a:cxn>
                  <a:cxn ang="0">
                    <a:pos x="T4" y="T5"/>
                  </a:cxn>
                  <a:cxn ang="0">
                    <a:pos x="T6" y="T7"/>
                  </a:cxn>
                </a:cxnLst>
                <a:rect l="0" t="0" r="r" b="b"/>
                <a:pathLst>
                  <a:path w="528" h="407">
                    <a:moveTo>
                      <a:pt x="357" y="185"/>
                    </a:moveTo>
                    <a:lnTo>
                      <a:pt x="346" y="185"/>
                    </a:lnTo>
                    <a:lnTo>
                      <a:pt x="514" y="185"/>
                    </a:lnTo>
                    <a:lnTo>
                      <a:pt x="357" y="18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23" name="Freeform 322"/>
              <p:cNvSpPr>
                <a:spLocks/>
              </p:cNvSpPr>
              <p:nvPr/>
            </p:nvSpPr>
            <p:spPr bwMode="auto">
              <a:xfrm>
                <a:off x="5163" y="4972"/>
                <a:ext cx="528" cy="407"/>
              </a:xfrm>
              <a:custGeom>
                <a:avLst/>
                <a:gdLst>
                  <a:gd name="T0" fmla="*/ 514 w 528"/>
                  <a:gd name="T1" fmla="*/ 47 h 407"/>
                  <a:gd name="T2" fmla="*/ 458 w 528"/>
                  <a:gd name="T3" fmla="*/ 47 h 407"/>
                  <a:gd name="T4" fmla="*/ 514 w 528"/>
                  <a:gd name="T5" fmla="*/ 185 h 407"/>
                  <a:gd name="T6" fmla="*/ 527 w 528"/>
                  <a:gd name="T7" fmla="*/ 185 h 407"/>
                  <a:gd name="T8" fmla="*/ 514 w 528"/>
                  <a:gd name="T9" fmla="*/ 152 h 407"/>
                  <a:gd name="T10" fmla="*/ 514 w 528"/>
                  <a:gd name="T11" fmla="*/ 47 h 407"/>
                </a:gdLst>
                <a:ahLst/>
                <a:cxnLst>
                  <a:cxn ang="0">
                    <a:pos x="T0" y="T1"/>
                  </a:cxn>
                  <a:cxn ang="0">
                    <a:pos x="T2" y="T3"/>
                  </a:cxn>
                  <a:cxn ang="0">
                    <a:pos x="T4" y="T5"/>
                  </a:cxn>
                  <a:cxn ang="0">
                    <a:pos x="T6" y="T7"/>
                  </a:cxn>
                  <a:cxn ang="0">
                    <a:pos x="T8" y="T9"/>
                  </a:cxn>
                  <a:cxn ang="0">
                    <a:pos x="T10" y="T11"/>
                  </a:cxn>
                </a:cxnLst>
                <a:rect l="0" t="0" r="r" b="b"/>
                <a:pathLst>
                  <a:path w="528" h="407">
                    <a:moveTo>
                      <a:pt x="514" y="47"/>
                    </a:moveTo>
                    <a:lnTo>
                      <a:pt x="458" y="47"/>
                    </a:lnTo>
                    <a:lnTo>
                      <a:pt x="514" y="185"/>
                    </a:lnTo>
                    <a:lnTo>
                      <a:pt x="527" y="185"/>
                    </a:lnTo>
                    <a:lnTo>
                      <a:pt x="514" y="152"/>
                    </a:lnTo>
                    <a:lnTo>
                      <a:pt x="514" y="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24" name="Freeform 323"/>
              <p:cNvSpPr>
                <a:spLocks/>
              </p:cNvSpPr>
              <p:nvPr/>
            </p:nvSpPr>
            <p:spPr bwMode="auto">
              <a:xfrm>
                <a:off x="5163" y="4972"/>
                <a:ext cx="528" cy="407"/>
              </a:xfrm>
              <a:custGeom>
                <a:avLst/>
                <a:gdLst>
                  <a:gd name="T0" fmla="*/ 320 w 528"/>
                  <a:gd name="T1" fmla="*/ 47 h 407"/>
                  <a:gd name="T2" fmla="*/ 291 w 528"/>
                  <a:gd name="T3" fmla="*/ 47 h 407"/>
                  <a:gd name="T4" fmla="*/ 346 w 528"/>
                  <a:gd name="T5" fmla="*/ 185 h 407"/>
                  <a:gd name="T6" fmla="*/ 375 w 528"/>
                  <a:gd name="T7" fmla="*/ 185 h 407"/>
                  <a:gd name="T8" fmla="*/ 320 w 528"/>
                  <a:gd name="T9" fmla="*/ 47 h 407"/>
                </a:gdLst>
                <a:ahLst/>
                <a:cxnLst>
                  <a:cxn ang="0">
                    <a:pos x="T0" y="T1"/>
                  </a:cxn>
                  <a:cxn ang="0">
                    <a:pos x="T2" y="T3"/>
                  </a:cxn>
                  <a:cxn ang="0">
                    <a:pos x="T4" y="T5"/>
                  </a:cxn>
                  <a:cxn ang="0">
                    <a:pos x="T6" y="T7"/>
                  </a:cxn>
                  <a:cxn ang="0">
                    <a:pos x="T8" y="T9"/>
                  </a:cxn>
                </a:cxnLst>
                <a:rect l="0" t="0" r="r" b="b"/>
                <a:pathLst>
                  <a:path w="528" h="407">
                    <a:moveTo>
                      <a:pt x="320" y="47"/>
                    </a:moveTo>
                    <a:lnTo>
                      <a:pt x="291" y="47"/>
                    </a:lnTo>
                    <a:lnTo>
                      <a:pt x="346" y="185"/>
                    </a:lnTo>
                    <a:lnTo>
                      <a:pt x="375" y="185"/>
                    </a:lnTo>
                    <a:lnTo>
                      <a:pt x="320" y="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25" name="Freeform 324"/>
              <p:cNvSpPr>
                <a:spLocks/>
              </p:cNvSpPr>
              <p:nvPr/>
            </p:nvSpPr>
            <p:spPr bwMode="auto">
              <a:xfrm>
                <a:off x="5163" y="4972"/>
                <a:ext cx="528" cy="407"/>
              </a:xfrm>
              <a:custGeom>
                <a:avLst/>
                <a:gdLst>
                  <a:gd name="T0" fmla="*/ 125 w 528"/>
                  <a:gd name="T1" fmla="*/ 47 h 407"/>
                  <a:gd name="T2" fmla="*/ 111 w 528"/>
                  <a:gd name="T3" fmla="*/ 47 h 407"/>
                  <a:gd name="T4" fmla="*/ 153 w 528"/>
                  <a:gd name="T5" fmla="*/ 185 h 407"/>
                  <a:gd name="T6" fmla="*/ 166 w 528"/>
                  <a:gd name="T7" fmla="*/ 185 h 407"/>
                  <a:gd name="T8" fmla="*/ 125 w 528"/>
                  <a:gd name="T9" fmla="*/ 47 h 407"/>
                </a:gdLst>
                <a:ahLst/>
                <a:cxnLst>
                  <a:cxn ang="0">
                    <a:pos x="T0" y="T1"/>
                  </a:cxn>
                  <a:cxn ang="0">
                    <a:pos x="T2" y="T3"/>
                  </a:cxn>
                  <a:cxn ang="0">
                    <a:pos x="T4" y="T5"/>
                  </a:cxn>
                  <a:cxn ang="0">
                    <a:pos x="T6" y="T7"/>
                  </a:cxn>
                  <a:cxn ang="0">
                    <a:pos x="T8" y="T9"/>
                  </a:cxn>
                </a:cxnLst>
                <a:rect l="0" t="0" r="r" b="b"/>
                <a:pathLst>
                  <a:path w="528" h="407">
                    <a:moveTo>
                      <a:pt x="125" y="47"/>
                    </a:moveTo>
                    <a:lnTo>
                      <a:pt x="111" y="47"/>
                    </a:lnTo>
                    <a:lnTo>
                      <a:pt x="153" y="185"/>
                    </a:lnTo>
                    <a:lnTo>
                      <a:pt x="166" y="185"/>
                    </a:lnTo>
                    <a:lnTo>
                      <a:pt x="125" y="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26" name="Freeform 325"/>
              <p:cNvSpPr>
                <a:spLocks/>
              </p:cNvSpPr>
              <p:nvPr/>
            </p:nvSpPr>
            <p:spPr bwMode="auto">
              <a:xfrm>
                <a:off x="5163" y="4972"/>
                <a:ext cx="528" cy="407"/>
              </a:xfrm>
              <a:custGeom>
                <a:avLst/>
                <a:gdLst>
                  <a:gd name="T0" fmla="*/ 486 w 528"/>
                  <a:gd name="T1" fmla="*/ 0 h 407"/>
                  <a:gd name="T2" fmla="*/ 139 w 528"/>
                  <a:gd name="T3" fmla="*/ 0 h 407"/>
                  <a:gd name="T4" fmla="*/ 111 w 528"/>
                  <a:gd name="T5" fmla="*/ 12 h 407"/>
                  <a:gd name="T6" fmla="*/ 111 w 528"/>
                  <a:gd name="T7" fmla="*/ 23 h 407"/>
                  <a:gd name="T8" fmla="*/ 98 w 528"/>
                  <a:gd name="T9" fmla="*/ 47 h 407"/>
                  <a:gd name="T10" fmla="*/ 514 w 528"/>
                  <a:gd name="T11" fmla="*/ 47 h 407"/>
                  <a:gd name="T12" fmla="*/ 514 w 528"/>
                  <a:gd name="T13" fmla="*/ 10 h 407"/>
                  <a:gd name="T14" fmla="*/ 486 w 528"/>
                  <a:gd name="T15" fmla="*/ 0 h 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8" h="407">
                    <a:moveTo>
                      <a:pt x="486" y="0"/>
                    </a:moveTo>
                    <a:lnTo>
                      <a:pt x="139" y="0"/>
                    </a:lnTo>
                    <a:lnTo>
                      <a:pt x="111" y="12"/>
                    </a:lnTo>
                    <a:lnTo>
                      <a:pt x="111" y="23"/>
                    </a:lnTo>
                    <a:lnTo>
                      <a:pt x="98" y="47"/>
                    </a:lnTo>
                    <a:lnTo>
                      <a:pt x="514" y="47"/>
                    </a:lnTo>
                    <a:lnTo>
                      <a:pt x="514" y="10"/>
                    </a:lnTo>
                    <a:lnTo>
                      <a:pt x="486"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27" name="Freeform 326"/>
              <p:cNvSpPr>
                <a:spLocks/>
              </p:cNvSpPr>
              <p:nvPr/>
            </p:nvSpPr>
            <p:spPr bwMode="auto">
              <a:xfrm>
                <a:off x="5163" y="4972"/>
                <a:ext cx="528" cy="407"/>
              </a:xfrm>
              <a:custGeom>
                <a:avLst/>
                <a:gdLst>
                  <a:gd name="T0" fmla="*/ 291 w 528"/>
                  <a:gd name="T1" fmla="*/ 47 h 407"/>
                  <a:gd name="T2" fmla="*/ 111 w 528"/>
                  <a:gd name="T3" fmla="*/ 47 h 407"/>
                  <a:gd name="T4" fmla="*/ 305 w 528"/>
                  <a:gd name="T5" fmla="*/ 47 h 407"/>
                  <a:gd name="T6" fmla="*/ 291 w 528"/>
                  <a:gd name="T7" fmla="*/ 47 h 407"/>
                </a:gdLst>
                <a:ahLst/>
                <a:cxnLst>
                  <a:cxn ang="0">
                    <a:pos x="T0" y="T1"/>
                  </a:cxn>
                  <a:cxn ang="0">
                    <a:pos x="T2" y="T3"/>
                  </a:cxn>
                  <a:cxn ang="0">
                    <a:pos x="T4" y="T5"/>
                  </a:cxn>
                  <a:cxn ang="0">
                    <a:pos x="T6" y="T7"/>
                  </a:cxn>
                </a:cxnLst>
                <a:rect l="0" t="0" r="r" b="b"/>
                <a:pathLst>
                  <a:path w="528" h="407">
                    <a:moveTo>
                      <a:pt x="291" y="47"/>
                    </a:moveTo>
                    <a:lnTo>
                      <a:pt x="111" y="47"/>
                    </a:lnTo>
                    <a:lnTo>
                      <a:pt x="305" y="47"/>
                    </a:lnTo>
                    <a:lnTo>
                      <a:pt x="291" y="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28" name="Freeform 327"/>
              <p:cNvSpPr>
                <a:spLocks/>
              </p:cNvSpPr>
              <p:nvPr/>
            </p:nvSpPr>
            <p:spPr bwMode="auto">
              <a:xfrm>
                <a:off x="5163" y="4972"/>
                <a:ext cx="528" cy="407"/>
              </a:xfrm>
              <a:custGeom>
                <a:avLst/>
                <a:gdLst>
                  <a:gd name="T0" fmla="*/ 111 w 528"/>
                  <a:gd name="T1" fmla="*/ 47 h 407"/>
                  <a:gd name="T2" fmla="*/ 111 w 528"/>
                  <a:gd name="T3" fmla="*/ 47 h 407"/>
                  <a:gd name="T4" fmla="*/ 111 w 528"/>
                  <a:gd name="T5" fmla="*/ 47 h 407"/>
                  <a:gd name="T6" fmla="*/ 111 w 528"/>
                  <a:gd name="T7" fmla="*/ 47 h 407"/>
                </a:gdLst>
                <a:ahLst/>
                <a:cxnLst>
                  <a:cxn ang="0">
                    <a:pos x="T0" y="T1"/>
                  </a:cxn>
                  <a:cxn ang="0">
                    <a:pos x="T2" y="T3"/>
                  </a:cxn>
                  <a:cxn ang="0">
                    <a:pos x="T4" y="T5"/>
                  </a:cxn>
                  <a:cxn ang="0">
                    <a:pos x="T6" y="T7"/>
                  </a:cxn>
                </a:cxnLst>
                <a:rect l="0" t="0" r="r" b="b"/>
                <a:pathLst>
                  <a:path w="528" h="407">
                    <a:moveTo>
                      <a:pt x="111" y="47"/>
                    </a:moveTo>
                    <a:lnTo>
                      <a:pt x="111" y="47"/>
                    </a:lnTo>
                    <a:lnTo>
                      <a:pt x="111" y="47"/>
                    </a:lnTo>
                    <a:lnTo>
                      <a:pt x="111" y="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grpSp>
          <p:nvGrpSpPr>
            <p:cNvPr id="156" name="Group 155"/>
            <p:cNvGrpSpPr>
              <a:grpSpLocks/>
            </p:cNvGrpSpPr>
            <p:nvPr/>
          </p:nvGrpSpPr>
          <p:grpSpPr bwMode="auto">
            <a:xfrm>
              <a:off x="-35" y="8278"/>
              <a:ext cx="1625" cy="1495"/>
              <a:chOff x="-35" y="8278"/>
              <a:chExt cx="1625" cy="1495"/>
            </a:xfrm>
          </p:grpSpPr>
          <p:sp>
            <p:nvSpPr>
              <p:cNvPr id="314" name="Freeform 313"/>
              <p:cNvSpPr>
                <a:spLocks/>
              </p:cNvSpPr>
              <p:nvPr/>
            </p:nvSpPr>
            <p:spPr bwMode="auto">
              <a:xfrm>
                <a:off x="-35" y="8278"/>
                <a:ext cx="1625" cy="1495"/>
              </a:xfrm>
              <a:custGeom>
                <a:avLst/>
                <a:gdLst>
                  <a:gd name="T0" fmla="*/ 5297 w 1625"/>
                  <a:gd name="T1" fmla="*/ -3258 h 1495"/>
                  <a:gd name="T2" fmla="*/ 5310 w 1625"/>
                  <a:gd name="T3" fmla="*/ -3258 h 1495"/>
                  <a:gd name="T4" fmla="*/ 5254 w 1625"/>
                  <a:gd name="T5" fmla="*/ -3119 h 1495"/>
                  <a:gd name="T6" fmla="*/ 5254 w 1625"/>
                  <a:gd name="T7" fmla="*/ -3119 h 1495"/>
                  <a:gd name="T8" fmla="*/ 5254 w 1625"/>
                  <a:gd name="T9" fmla="*/ -3119 h 1495"/>
                  <a:gd name="T10" fmla="*/ 5254 w 1625"/>
                  <a:gd name="T11" fmla="*/ -3119 h 1495"/>
                  <a:gd name="T12" fmla="*/ 5727 w 1625"/>
                  <a:gd name="T13" fmla="*/ -3119 h 1495"/>
                  <a:gd name="T14" fmla="*/ 5727 w 1625"/>
                  <a:gd name="T15" fmla="*/ -3119 h 1495"/>
                  <a:gd name="T16" fmla="*/ 5727 w 1625"/>
                  <a:gd name="T17" fmla="*/ -2899 h 1495"/>
                  <a:gd name="T18" fmla="*/ 5199 w 1625"/>
                  <a:gd name="T19" fmla="*/ -2899 h 1495"/>
                  <a:gd name="T20" fmla="*/ 5199 w 1625"/>
                  <a:gd name="T21" fmla="*/ -2899 h 1495"/>
                  <a:gd name="T22" fmla="*/ 5199 w 1625"/>
                  <a:gd name="T23" fmla="*/ -3096 h 1495"/>
                  <a:gd name="T24" fmla="*/ 5241 w 1625"/>
                  <a:gd name="T25" fmla="*/ -3119 h 1495"/>
                  <a:gd name="T26" fmla="*/ 5297 w 1625"/>
                  <a:gd name="T27" fmla="*/ -3258 h 1495"/>
                  <a:gd name="T28" fmla="*/ 5297 w 1625"/>
                  <a:gd name="T29" fmla="*/ -3258 h 1495"/>
                  <a:gd name="T30" fmla="*/ 5310 w 1625"/>
                  <a:gd name="T31" fmla="*/ -3282 h 1495"/>
                  <a:gd name="T32" fmla="*/ 5310 w 1625"/>
                  <a:gd name="T33" fmla="*/ -3293 h 1495"/>
                  <a:gd name="T34" fmla="*/ 5339 w 1625"/>
                  <a:gd name="T35" fmla="*/ -3305 h 1495"/>
                  <a:gd name="T36" fmla="*/ 5339 w 1625"/>
                  <a:gd name="T37" fmla="*/ -3305 h 1495"/>
                  <a:gd name="T38" fmla="*/ 5685 w 1625"/>
                  <a:gd name="T39" fmla="*/ -3305 h 1495"/>
                  <a:gd name="T40" fmla="*/ 5714 w 1625"/>
                  <a:gd name="T41" fmla="*/ -3295 h 1495"/>
                  <a:gd name="T42" fmla="*/ 5714 w 1625"/>
                  <a:gd name="T43" fmla="*/ -3258 h 1495"/>
                  <a:gd name="T44" fmla="*/ 5714 w 1625"/>
                  <a:gd name="T45" fmla="*/ -3258 h 1495"/>
                  <a:gd name="T46" fmla="*/ 5658 w 1625"/>
                  <a:gd name="T47" fmla="*/ -3258 h 1495"/>
                  <a:gd name="T48" fmla="*/ 5658 w 1625"/>
                  <a:gd name="T49" fmla="*/ -3258 h 1495"/>
                  <a:gd name="T50" fmla="*/ 5658 w 1625"/>
                  <a:gd name="T51" fmla="*/ -3258 h 1495"/>
                  <a:gd name="T52" fmla="*/ 5519 w 1625"/>
                  <a:gd name="T53" fmla="*/ -3258 h 1495"/>
                  <a:gd name="T54" fmla="*/ 5491 w 1625"/>
                  <a:gd name="T55" fmla="*/ -3258 h 1495"/>
                  <a:gd name="T56" fmla="*/ 5324 w 1625"/>
                  <a:gd name="T57" fmla="*/ -3258 h 1495"/>
                  <a:gd name="T58" fmla="*/ 5310 w 1625"/>
                  <a:gd name="T59" fmla="*/ -3258 h 1495"/>
                  <a:gd name="T60" fmla="*/ 5297 w 1625"/>
                  <a:gd name="T61" fmla="*/ -325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5" h="1495">
                    <a:moveTo>
                      <a:pt x="5297" y="-3258"/>
                    </a:moveTo>
                    <a:lnTo>
                      <a:pt x="5310" y="-3258"/>
                    </a:lnTo>
                    <a:lnTo>
                      <a:pt x="5254" y="-3119"/>
                    </a:lnTo>
                    <a:lnTo>
                      <a:pt x="5254" y="-3119"/>
                    </a:lnTo>
                    <a:lnTo>
                      <a:pt x="5254" y="-3119"/>
                    </a:lnTo>
                    <a:lnTo>
                      <a:pt x="5254" y="-3119"/>
                    </a:lnTo>
                    <a:lnTo>
                      <a:pt x="5727" y="-3119"/>
                    </a:lnTo>
                    <a:lnTo>
                      <a:pt x="5727" y="-3119"/>
                    </a:lnTo>
                    <a:lnTo>
                      <a:pt x="5727" y="-2899"/>
                    </a:lnTo>
                    <a:lnTo>
                      <a:pt x="5199" y="-2899"/>
                    </a:lnTo>
                    <a:lnTo>
                      <a:pt x="5199" y="-2899"/>
                    </a:lnTo>
                    <a:lnTo>
                      <a:pt x="5199" y="-3096"/>
                    </a:lnTo>
                    <a:lnTo>
                      <a:pt x="5241" y="-3119"/>
                    </a:lnTo>
                    <a:lnTo>
                      <a:pt x="5297" y="-3258"/>
                    </a:lnTo>
                    <a:lnTo>
                      <a:pt x="5297" y="-3258"/>
                    </a:lnTo>
                    <a:lnTo>
                      <a:pt x="5310" y="-3282"/>
                    </a:lnTo>
                    <a:lnTo>
                      <a:pt x="5310" y="-3293"/>
                    </a:lnTo>
                    <a:lnTo>
                      <a:pt x="5339" y="-3305"/>
                    </a:lnTo>
                    <a:lnTo>
                      <a:pt x="5339" y="-3305"/>
                    </a:lnTo>
                    <a:lnTo>
                      <a:pt x="5685" y="-3305"/>
                    </a:lnTo>
                    <a:lnTo>
                      <a:pt x="5714" y="-3295"/>
                    </a:lnTo>
                    <a:lnTo>
                      <a:pt x="5714" y="-3258"/>
                    </a:lnTo>
                    <a:lnTo>
                      <a:pt x="5714" y="-3258"/>
                    </a:lnTo>
                    <a:lnTo>
                      <a:pt x="5658" y="-3258"/>
                    </a:lnTo>
                    <a:lnTo>
                      <a:pt x="5658" y="-3258"/>
                    </a:lnTo>
                    <a:lnTo>
                      <a:pt x="5658" y="-3258"/>
                    </a:lnTo>
                    <a:lnTo>
                      <a:pt x="5519" y="-3258"/>
                    </a:lnTo>
                    <a:lnTo>
                      <a:pt x="5491" y="-3258"/>
                    </a:lnTo>
                    <a:lnTo>
                      <a:pt x="5324" y="-3258"/>
                    </a:lnTo>
                    <a:lnTo>
                      <a:pt x="5310" y="-3258"/>
                    </a:lnTo>
                    <a:lnTo>
                      <a:pt x="5297" y="-3258"/>
                    </a:lnTo>
                  </a:path>
                </a:pathLst>
              </a:custGeom>
              <a:noFill/>
              <a:ln w="758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15" name="Freeform 314"/>
              <p:cNvSpPr>
                <a:spLocks/>
              </p:cNvSpPr>
              <p:nvPr/>
            </p:nvSpPr>
            <p:spPr bwMode="auto">
              <a:xfrm>
                <a:off x="-35" y="8278"/>
                <a:ext cx="1625" cy="1495"/>
              </a:xfrm>
              <a:custGeom>
                <a:avLst/>
                <a:gdLst>
                  <a:gd name="T0" fmla="*/ 5324 w 1625"/>
                  <a:gd name="T1" fmla="*/ -3258 h 1495"/>
                  <a:gd name="T2" fmla="*/ 5310 w 1625"/>
                  <a:gd name="T3" fmla="*/ -3258 h 1495"/>
                  <a:gd name="T4" fmla="*/ 5310 w 1625"/>
                  <a:gd name="T5" fmla="*/ -3258 h 1495"/>
                  <a:gd name="T6" fmla="*/ 5310 w 1625"/>
                  <a:gd name="T7" fmla="*/ -3258 h 1495"/>
                  <a:gd name="T8" fmla="*/ 5310 w 1625"/>
                  <a:gd name="T9" fmla="*/ -3258 h 1495"/>
                  <a:gd name="T10" fmla="*/ 5324 w 1625"/>
                  <a:gd name="T11" fmla="*/ -3258 h 1495"/>
                  <a:gd name="T12" fmla="*/ 5324 w 1625"/>
                  <a:gd name="T13" fmla="*/ -3258 h 1495"/>
                </a:gdLst>
                <a:ahLst/>
                <a:cxnLst>
                  <a:cxn ang="0">
                    <a:pos x="T0" y="T1"/>
                  </a:cxn>
                  <a:cxn ang="0">
                    <a:pos x="T2" y="T3"/>
                  </a:cxn>
                  <a:cxn ang="0">
                    <a:pos x="T4" y="T5"/>
                  </a:cxn>
                  <a:cxn ang="0">
                    <a:pos x="T6" y="T7"/>
                  </a:cxn>
                  <a:cxn ang="0">
                    <a:pos x="T8" y="T9"/>
                  </a:cxn>
                  <a:cxn ang="0">
                    <a:pos x="T10" y="T11"/>
                  </a:cxn>
                  <a:cxn ang="0">
                    <a:pos x="T12" y="T13"/>
                  </a:cxn>
                </a:cxnLst>
                <a:rect l="0" t="0" r="r" b="b"/>
                <a:pathLst>
                  <a:path w="1625" h="1495">
                    <a:moveTo>
                      <a:pt x="5324" y="-3258"/>
                    </a:moveTo>
                    <a:lnTo>
                      <a:pt x="5310" y="-3258"/>
                    </a:lnTo>
                    <a:lnTo>
                      <a:pt x="5310" y="-3258"/>
                    </a:lnTo>
                    <a:lnTo>
                      <a:pt x="5310" y="-3258"/>
                    </a:lnTo>
                    <a:lnTo>
                      <a:pt x="5310" y="-3258"/>
                    </a:lnTo>
                    <a:lnTo>
                      <a:pt x="5324" y="-3258"/>
                    </a:lnTo>
                    <a:lnTo>
                      <a:pt x="5324" y="-3258"/>
                    </a:lnTo>
                  </a:path>
                </a:pathLst>
              </a:custGeom>
              <a:noFill/>
              <a:ln w="758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16" name="Freeform 315"/>
              <p:cNvSpPr>
                <a:spLocks/>
              </p:cNvSpPr>
              <p:nvPr/>
            </p:nvSpPr>
            <p:spPr bwMode="auto">
              <a:xfrm>
                <a:off x="-35" y="8278"/>
                <a:ext cx="1625" cy="1495"/>
              </a:xfrm>
              <a:custGeom>
                <a:avLst/>
                <a:gdLst>
                  <a:gd name="T0" fmla="*/ 5519 w 1625"/>
                  <a:gd name="T1" fmla="*/ -3258 h 1495"/>
                  <a:gd name="T2" fmla="*/ 5491 w 1625"/>
                  <a:gd name="T3" fmla="*/ -3258 h 1495"/>
                  <a:gd name="T4" fmla="*/ 5491 w 1625"/>
                  <a:gd name="T5" fmla="*/ -3258 h 1495"/>
                  <a:gd name="T6" fmla="*/ 5491 w 1625"/>
                  <a:gd name="T7" fmla="*/ -3258 h 1495"/>
                  <a:gd name="T8" fmla="*/ 5519 w 1625"/>
                  <a:gd name="T9" fmla="*/ -3258 h 1495"/>
                  <a:gd name="T10" fmla="*/ 5519 w 1625"/>
                  <a:gd name="T11" fmla="*/ -3258 h 1495"/>
                </a:gdLst>
                <a:ahLst/>
                <a:cxnLst>
                  <a:cxn ang="0">
                    <a:pos x="T0" y="T1"/>
                  </a:cxn>
                  <a:cxn ang="0">
                    <a:pos x="T2" y="T3"/>
                  </a:cxn>
                  <a:cxn ang="0">
                    <a:pos x="T4" y="T5"/>
                  </a:cxn>
                  <a:cxn ang="0">
                    <a:pos x="T6" y="T7"/>
                  </a:cxn>
                  <a:cxn ang="0">
                    <a:pos x="T8" y="T9"/>
                  </a:cxn>
                  <a:cxn ang="0">
                    <a:pos x="T10" y="T11"/>
                  </a:cxn>
                </a:cxnLst>
                <a:rect l="0" t="0" r="r" b="b"/>
                <a:pathLst>
                  <a:path w="1625" h="1495">
                    <a:moveTo>
                      <a:pt x="5519" y="-3258"/>
                    </a:moveTo>
                    <a:lnTo>
                      <a:pt x="5491" y="-3258"/>
                    </a:lnTo>
                    <a:lnTo>
                      <a:pt x="5491" y="-3258"/>
                    </a:lnTo>
                    <a:lnTo>
                      <a:pt x="5491" y="-3258"/>
                    </a:lnTo>
                    <a:lnTo>
                      <a:pt x="5519" y="-3258"/>
                    </a:lnTo>
                    <a:lnTo>
                      <a:pt x="5519" y="-3258"/>
                    </a:lnTo>
                  </a:path>
                </a:pathLst>
              </a:custGeom>
              <a:noFill/>
              <a:ln w="758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17" name="Freeform 316"/>
              <p:cNvSpPr>
                <a:spLocks/>
              </p:cNvSpPr>
              <p:nvPr/>
            </p:nvSpPr>
            <p:spPr bwMode="auto">
              <a:xfrm>
                <a:off x="-35" y="8278"/>
                <a:ext cx="1625" cy="1495"/>
              </a:xfrm>
              <a:custGeom>
                <a:avLst/>
                <a:gdLst>
                  <a:gd name="T0" fmla="*/ 5366 w 1625"/>
                  <a:gd name="T1" fmla="*/ -3119 h 1495"/>
                  <a:gd name="T2" fmla="*/ 5366 w 1625"/>
                  <a:gd name="T3" fmla="*/ -3119 h 1495"/>
                  <a:gd name="T4" fmla="*/ 5353 w 1625"/>
                  <a:gd name="T5" fmla="*/ -3119 h 1495"/>
                  <a:gd name="T6" fmla="*/ 5310 w 1625"/>
                  <a:gd name="T7" fmla="*/ -3258 h 1495"/>
                  <a:gd name="T8" fmla="*/ 5324 w 1625"/>
                  <a:gd name="T9" fmla="*/ -3258 h 1495"/>
                  <a:gd name="T10" fmla="*/ 5324 w 1625"/>
                  <a:gd name="T11" fmla="*/ -3258 h 1495"/>
                  <a:gd name="T12" fmla="*/ 5366 w 1625"/>
                  <a:gd name="T13" fmla="*/ -3119 h 1495"/>
                  <a:gd name="T14" fmla="*/ 5366 w 1625"/>
                  <a:gd name="T15" fmla="*/ -3119 h 1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495">
                    <a:moveTo>
                      <a:pt x="5366" y="-3119"/>
                    </a:moveTo>
                    <a:lnTo>
                      <a:pt x="5366" y="-3119"/>
                    </a:lnTo>
                    <a:lnTo>
                      <a:pt x="5353" y="-3119"/>
                    </a:lnTo>
                    <a:lnTo>
                      <a:pt x="5310" y="-3258"/>
                    </a:lnTo>
                    <a:lnTo>
                      <a:pt x="5324" y="-3258"/>
                    </a:lnTo>
                    <a:lnTo>
                      <a:pt x="5324" y="-3258"/>
                    </a:lnTo>
                    <a:lnTo>
                      <a:pt x="5366" y="-3119"/>
                    </a:lnTo>
                    <a:lnTo>
                      <a:pt x="5366" y="-3119"/>
                    </a:lnTo>
                  </a:path>
                </a:pathLst>
              </a:custGeom>
              <a:noFill/>
              <a:ln w="758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18" name="Freeform 317"/>
              <p:cNvSpPr>
                <a:spLocks/>
              </p:cNvSpPr>
              <p:nvPr/>
            </p:nvSpPr>
            <p:spPr bwMode="auto">
              <a:xfrm>
                <a:off x="-35" y="8278"/>
                <a:ext cx="1625" cy="1495"/>
              </a:xfrm>
              <a:custGeom>
                <a:avLst/>
                <a:gdLst>
                  <a:gd name="T0" fmla="*/ 5574 w 1625"/>
                  <a:gd name="T1" fmla="*/ -3119 h 1495"/>
                  <a:gd name="T2" fmla="*/ 5574 w 1625"/>
                  <a:gd name="T3" fmla="*/ -3119 h 1495"/>
                  <a:gd name="T4" fmla="*/ 5546 w 1625"/>
                  <a:gd name="T5" fmla="*/ -3119 h 1495"/>
                  <a:gd name="T6" fmla="*/ 5491 w 1625"/>
                  <a:gd name="T7" fmla="*/ -3258 h 1495"/>
                  <a:gd name="T8" fmla="*/ 5519 w 1625"/>
                  <a:gd name="T9" fmla="*/ -3258 h 1495"/>
                  <a:gd name="T10" fmla="*/ 5519 w 1625"/>
                  <a:gd name="T11" fmla="*/ -3258 h 1495"/>
                  <a:gd name="T12" fmla="*/ 5574 w 1625"/>
                  <a:gd name="T13" fmla="*/ -3119 h 1495"/>
                  <a:gd name="T14" fmla="*/ 5574 w 1625"/>
                  <a:gd name="T15" fmla="*/ -3119 h 1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495">
                    <a:moveTo>
                      <a:pt x="5574" y="-3119"/>
                    </a:moveTo>
                    <a:lnTo>
                      <a:pt x="5574" y="-3119"/>
                    </a:lnTo>
                    <a:lnTo>
                      <a:pt x="5546" y="-3119"/>
                    </a:lnTo>
                    <a:lnTo>
                      <a:pt x="5491" y="-3258"/>
                    </a:lnTo>
                    <a:lnTo>
                      <a:pt x="5519" y="-3258"/>
                    </a:lnTo>
                    <a:lnTo>
                      <a:pt x="5519" y="-3258"/>
                    </a:lnTo>
                    <a:lnTo>
                      <a:pt x="5574" y="-3119"/>
                    </a:lnTo>
                    <a:lnTo>
                      <a:pt x="5574" y="-3119"/>
                    </a:lnTo>
                  </a:path>
                </a:pathLst>
              </a:custGeom>
              <a:noFill/>
              <a:ln w="758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19" name="Freeform 318"/>
              <p:cNvSpPr>
                <a:spLocks/>
              </p:cNvSpPr>
              <p:nvPr/>
            </p:nvSpPr>
            <p:spPr bwMode="auto">
              <a:xfrm>
                <a:off x="-35" y="8278"/>
                <a:ext cx="1625" cy="1495"/>
              </a:xfrm>
              <a:custGeom>
                <a:avLst/>
                <a:gdLst>
                  <a:gd name="T0" fmla="*/ 5727 w 1625"/>
                  <a:gd name="T1" fmla="*/ -3119 h 1495"/>
                  <a:gd name="T2" fmla="*/ 5714 w 1625"/>
                  <a:gd name="T3" fmla="*/ -3119 h 1495"/>
                  <a:gd name="T4" fmla="*/ 5658 w 1625"/>
                  <a:gd name="T5" fmla="*/ -3258 h 1495"/>
                  <a:gd name="T6" fmla="*/ 5714 w 1625"/>
                  <a:gd name="T7" fmla="*/ -3258 h 1495"/>
                  <a:gd name="T8" fmla="*/ 5714 w 1625"/>
                  <a:gd name="T9" fmla="*/ -3258 h 1495"/>
                  <a:gd name="T10" fmla="*/ 5714 w 1625"/>
                  <a:gd name="T11" fmla="*/ -3153 h 1495"/>
                  <a:gd name="T12" fmla="*/ 5727 w 1625"/>
                  <a:gd name="T13" fmla="*/ -3119 h 1495"/>
                  <a:gd name="T14" fmla="*/ 5727 w 1625"/>
                  <a:gd name="T15" fmla="*/ -3119 h 14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1495">
                    <a:moveTo>
                      <a:pt x="5727" y="-3119"/>
                    </a:moveTo>
                    <a:lnTo>
                      <a:pt x="5714" y="-3119"/>
                    </a:lnTo>
                    <a:lnTo>
                      <a:pt x="5658" y="-3258"/>
                    </a:lnTo>
                    <a:lnTo>
                      <a:pt x="5714" y="-3258"/>
                    </a:lnTo>
                    <a:lnTo>
                      <a:pt x="5714" y="-3258"/>
                    </a:lnTo>
                    <a:lnTo>
                      <a:pt x="5714" y="-3153"/>
                    </a:lnTo>
                    <a:lnTo>
                      <a:pt x="5727" y="-3119"/>
                    </a:lnTo>
                    <a:lnTo>
                      <a:pt x="5727" y="-3119"/>
                    </a:lnTo>
                  </a:path>
                </a:pathLst>
              </a:custGeom>
              <a:noFill/>
              <a:ln w="758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157" name="Freeform 156"/>
            <p:cNvSpPr>
              <a:spLocks/>
            </p:cNvSpPr>
            <p:nvPr/>
          </p:nvSpPr>
          <p:spPr bwMode="auto">
            <a:xfrm>
              <a:off x="5317" y="5158"/>
              <a:ext cx="20" cy="216"/>
            </a:xfrm>
            <a:custGeom>
              <a:avLst/>
              <a:gdLst>
                <a:gd name="T0" fmla="*/ 0 w 20"/>
                <a:gd name="T1" fmla="*/ 0 h 216"/>
                <a:gd name="T2" fmla="*/ 0 w 20"/>
                <a:gd name="T3" fmla="*/ 215 h 216"/>
              </a:gdLst>
              <a:ahLst/>
              <a:cxnLst>
                <a:cxn ang="0">
                  <a:pos x="T0" y="T1"/>
                </a:cxn>
                <a:cxn ang="0">
                  <a:pos x="T2" y="T3"/>
                </a:cxn>
              </a:cxnLst>
              <a:rect l="0" t="0" r="r" b="b"/>
              <a:pathLst>
                <a:path w="20" h="216">
                  <a:moveTo>
                    <a:pt x="0" y="0"/>
                  </a:moveTo>
                  <a:lnTo>
                    <a:pt x="0" y="215"/>
                  </a:lnTo>
                </a:path>
              </a:pathLst>
            </a:custGeom>
            <a:noFill/>
            <a:ln w="412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58" name="Freeform 157"/>
            <p:cNvSpPr>
              <a:spLocks/>
            </p:cNvSpPr>
            <p:nvPr/>
          </p:nvSpPr>
          <p:spPr bwMode="auto">
            <a:xfrm>
              <a:off x="5459" y="4995"/>
              <a:ext cx="66" cy="327"/>
            </a:xfrm>
            <a:custGeom>
              <a:avLst/>
              <a:gdLst>
                <a:gd name="T0" fmla="*/ 0 w 66"/>
                <a:gd name="T1" fmla="*/ 0 h 327"/>
                <a:gd name="T2" fmla="*/ 65 w 66"/>
                <a:gd name="T3" fmla="*/ 162 h 327"/>
                <a:gd name="T4" fmla="*/ 65 w 66"/>
                <a:gd name="T5" fmla="*/ 326 h 327"/>
              </a:gdLst>
              <a:ahLst/>
              <a:cxnLst>
                <a:cxn ang="0">
                  <a:pos x="T0" y="T1"/>
                </a:cxn>
                <a:cxn ang="0">
                  <a:pos x="T2" y="T3"/>
                </a:cxn>
                <a:cxn ang="0">
                  <a:pos x="T4" y="T5"/>
                </a:cxn>
              </a:cxnLst>
              <a:rect l="0" t="0" r="r" b="b"/>
              <a:pathLst>
                <a:path w="66" h="327">
                  <a:moveTo>
                    <a:pt x="0" y="0"/>
                  </a:moveTo>
                  <a:lnTo>
                    <a:pt x="65" y="162"/>
                  </a:lnTo>
                  <a:lnTo>
                    <a:pt x="65" y="326"/>
                  </a:lnTo>
                </a:path>
              </a:pathLst>
            </a:custGeom>
            <a:noFill/>
            <a:ln w="4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59" name="Freeform 158"/>
            <p:cNvSpPr>
              <a:spLocks/>
            </p:cNvSpPr>
            <p:nvPr/>
          </p:nvSpPr>
          <p:spPr bwMode="auto">
            <a:xfrm>
              <a:off x="5150" y="5378"/>
              <a:ext cx="541" cy="119"/>
            </a:xfrm>
            <a:custGeom>
              <a:avLst/>
              <a:gdLst>
                <a:gd name="T0" fmla="*/ 0 w 541"/>
                <a:gd name="T1" fmla="*/ 118 h 119"/>
                <a:gd name="T2" fmla="*/ 540 w 541"/>
                <a:gd name="T3" fmla="*/ 118 h 119"/>
                <a:gd name="T4" fmla="*/ 540 w 541"/>
                <a:gd name="T5" fmla="*/ 0 h 119"/>
                <a:gd name="T6" fmla="*/ 0 w 541"/>
                <a:gd name="T7" fmla="*/ 0 h 119"/>
                <a:gd name="T8" fmla="*/ 0 w 541"/>
                <a:gd name="T9" fmla="*/ 118 h 119"/>
              </a:gdLst>
              <a:ahLst/>
              <a:cxnLst>
                <a:cxn ang="0">
                  <a:pos x="T0" y="T1"/>
                </a:cxn>
                <a:cxn ang="0">
                  <a:pos x="T2" y="T3"/>
                </a:cxn>
                <a:cxn ang="0">
                  <a:pos x="T4" y="T5"/>
                </a:cxn>
                <a:cxn ang="0">
                  <a:pos x="T6" y="T7"/>
                </a:cxn>
                <a:cxn ang="0">
                  <a:pos x="T8" y="T9"/>
                </a:cxn>
              </a:cxnLst>
              <a:rect l="0" t="0" r="r" b="b"/>
              <a:pathLst>
                <a:path w="541" h="119">
                  <a:moveTo>
                    <a:pt x="0" y="118"/>
                  </a:moveTo>
                  <a:lnTo>
                    <a:pt x="540" y="118"/>
                  </a:lnTo>
                  <a:lnTo>
                    <a:pt x="540" y="0"/>
                  </a:lnTo>
                  <a:lnTo>
                    <a:pt x="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60" name="Freeform 159"/>
            <p:cNvSpPr>
              <a:spLocks/>
            </p:cNvSpPr>
            <p:nvPr/>
          </p:nvSpPr>
          <p:spPr bwMode="auto">
            <a:xfrm>
              <a:off x="5150" y="5378"/>
              <a:ext cx="541" cy="119"/>
            </a:xfrm>
            <a:custGeom>
              <a:avLst/>
              <a:gdLst>
                <a:gd name="T0" fmla="*/ 0 w 541"/>
                <a:gd name="T1" fmla="*/ 118 h 119"/>
                <a:gd name="T2" fmla="*/ 540 w 541"/>
                <a:gd name="T3" fmla="*/ 118 h 119"/>
                <a:gd name="T4" fmla="*/ 540 w 541"/>
                <a:gd name="T5" fmla="*/ 0 h 119"/>
                <a:gd name="T6" fmla="*/ 0 w 541"/>
                <a:gd name="T7" fmla="*/ 0 h 119"/>
                <a:gd name="T8" fmla="*/ 0 w 541"/>
                <a:gd name="T9" fmla="*/ 118 h 119"/>
              </a:gdLst>
              <a:ahLst/>
              <a:cxnLst>
                <a:cxn ang="0">
                  <a:pos x="T0" y="T1"/>
                </a:cxn>
                <a:cxn ang="0">
                  <a:pos x="T2" y="T3"/>
                </a:cxn>
                <a:cxn ang="0">
                  <a:pos x="T4" y="T5"/>
                </a:cxn>
                <a:cxn ang="0">
                  <a:pos x="T6" y="T7"/>
                </a:cxn>
                <a:cxn ang="0">
                  <a:pos x="T8" y="T9"/>
                </a:cxn>
              </a:cxnLst>
              <a:rect l="0" t="0" r="r" b="b"/>
              <a:pathLst>
                <a:path w="541" h="119">
                  <a:moveTo>
                    <a:pt x="0" y="118"/>
                  </a:moveTo>
                  <a:lnTo>
                    <a:pt x="540" y="118"/>
                  </a:lnTo>
                  <a:lnTo>
                    <a:pt x="540" y="0"/>
                  </a:lnTo>
                  <a:lnTo>
                    <a:pt x="0" y="0"/>
                  </a:lnTo>
                  <a:lnTo>
                    <a:pt x="0" y="118"/>
                  </a:lnTo>
                  <a:close/>
                </a:path>
              </a:pathLst>
            </a:custGeom>
            <a:noFill/>
            <a:ln w="69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161" name="Group 160"/>
            <p:cNvGrpSpPr>
              <a:grpSpLocks/>
            </p:cNvGrpSpPr>
            <p:nvPr/>
          </p:nvGrpSpPr>
          <p:grpSpPr bwMode="auto">
            <a:xfrm>
              <a:off x="5177" y="5391"/>
              <a:ext cx="160" cy="20"/>
              <a:chOff x="5177" y="5391"/>
              <a:chExt cx="160" cy="20"/>
            </a:xfrm>
          </p:grpSpPr>
          <p:sp>
            <p:nvSpPr>
              <p:cNvPr id="312" name="Freeform 311"/>
              <p:cNvSpPr>
                <a:spLocks/>
              </p:cNvSpPr>
              <p:nvPr/>
            </p:nvSpPr>
            <p:spPr bwMode="auto">
              <a:xfrm>
                <a:off x="5177" y="5391"/>
                <a:ext cx="160" cy="20"/>
              </a:xfrm>
              <a:custGeom>
                <a:avLst/>
                <a:gdLst>
                  <a:gd name="T0" fmla="*/ 0 w 160"/>
                  <a:gd name="T1" fmla="*/ 0 h 20"/>
                  <a:gd name="T2" fmla="*/ 159 w 160"/>
                  <a:gd name="T3" fmla="*/ 0 h 20"/>
                </a:gdLst>
                <a:ahLst/>
                <a:cxnLst>
                  <a:cxn ang="0">
                    <a:pos x="T0" y="T1"/>
                  </a:cxn>
                  <a:cxn ang="0">
                    <a:pos x="T2" y="T3"/>
                  </a:cxn>
                </a:cxnLst>
                <a:rect l="0" t="0" r="r" b="b"/>
                <a:pathLst>
                  <a:path w="160" h="20">
                    <a:moveTo>
                      <a:pt x="0" y="0"/>
                    </a:moveTo>
                    <a:lnTo>
                      <a:pt x="159" y="0"/>
                    </a:lnTo>
                  </a:path>
                </a:pathLst>
              </a:custGeom>
              <a:noFill/>
              <a:ln w="34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13" name="Freeform 312"/>
              <p:cNvSpPr>
                <a:spLocks/>
              </p:cNvSpPr>
              <p:nvPr/>
            </p:nvSpPr>
            <p:spPr bwMode="auto">
              <a:xfrm>
                <a:off x="5177" y="5391"/>
                <a:ext cx="160" cy="20"/>
              </a:xfrm>
              <a:custGeom>
                <a:avLst/>
                <a:gdLst>
                  <a:gd name="T0" fmla="*/ 14 w 160"/>
                  <a:gd name="T1" fmla="*/ 11 h 20"/>
                  <a:gd name="T2" fmla="*/ 159 w 160"/>
                  <a:gd name="T3" fmla="*/ 11 h 20"/>
                </a:gdLst>
                <a:ahLst/>
                <a:cxnLst>
                  <a:cxn ang="0">
                    <a:pos x="T0" y="T1"/>
                  </a:cxn>
                  <a:cxn ang="0">
                    <a:pos x="T2" y="T3"/>
                  </a:cxn>
                </a:cxnLst>
                <a:rect l="0" t="0" r="r" b="b"/>
                <a:pathLst>
                  <a:path w="160" h="20">
                    <a:moveTo>
                      <a:pt x="14" y="11"/>
                    </a:moveTo>
                    <a:lnTo>
                      <a:pt x="159" y="11"/>
                    </a:lnTo>
                  </a:path>
                </a:pathLst>
              </a:custGeom>
              <a:noFill/>
              <a:ln w="345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grpSp>
          <p:nvGrpSpPr>
            <p:cNvPr id="162" name="Group 161"/>
            <p:cNvGrpSpPr>
              <a:grpSpLocks/>
            </p:cNvGrpSpPr>
            <p:nvPr/>
          </p:nvGrpSpPr>
          <p:grpSpPr bwMode="auto">
            <a:xfrm>
              <a:off x="5163" y="5321"/>
              <a:ext cx="522" cy="20"/>
              <a:chOff x="5163" y="5321"/>
              <a:chExt cx="522" cy="20"/>
            </a:xfrm>
          </p:grpSpPr>
          <p:sp>
            <p:nvSpPr>
              <p:cNvPr id="310" name="Freeform 309"/>
              <p:cNvSpPr>
                <a:spLocks/>
              </p:cNvSpPr>
              <p:nvPr/>
            </p:nvSpPr>
            <p:spPr bwMode="auto">
              <a:xfrm>
                <a:off x="5163" y="5321"/>
                <a:ext cx="522" cy="20"/>
              </a:xfrm>
              <a:custGeom>
                <a:avLst/>
                <a:gdLst>
                  <a:gd name="T0" fmla="*/ 0 w 522"/>
                  <a:gd name="T1" fmla="*/ 11 h 20"/>
                  <a:gd name="T2" fmla="*/ 160 w 522"/>
                  <a:gd name="T3" fmla="*/ 11 h 20"/>
                </a:gdLst>
                <a:ahLst/>
                <a:cxnLst>
                  <a:cxn ang="0">
                    <a:pos x="T0" y="T1"/>
                  </a:cxn>
                  <a:cxn ang="0">
                    <a:pos x="T2" y="T3"/>
                  </a:cxn>
                </a:cxnLst>
                <a:rect l="0" t="0" r="r" b="b"/>
                <a:pathLst>
                  <a:path w="522" h="20">
                    <a:moveTo>
                      <a:pt x="0" y="11"/>
                    </a:moveTo>
                    <a:lnTo>
                      <a:pt x="160" y="11"/>
                    </a:lnTo>
                  </a:path>
                </a:pathLst>
              </a:custGeom>
              <a:noFill/>
              <a:ln w="3456">
                <a:solidFill>
                  <a:srgbClr val="1F1F1F"/>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311" name="Freeform 310"/>
              <p:cNvSpPr>
                <a:spLocks/>
              </p:cNvSpPr>
              <p:nvPr/>
            </p:nvSpPr>
            <p:spPr bwMode="auto">
              <a:xfrm>
                <a:off x="5163" y="5321"/>
                <a:ext cx="522" cy="20"/>
              </a:xfrm>
              <a:custGeom>
                <a:avLst/>
                <a:gdLst>
                  <a:gd name="T0" fmla="*/ 0 w 522"/>
                  <a:gd name="T1" fmla="*/ 0 h 20"/>
                  <a:gd name="T2" fmla="*/ 521 w 522"/>
                  <a:gd name="T3" fmla="*/ 0 h 20"/>
                </a:gdLst>
                <a:ahLst/>
                <a:cxnLst>
                  <a:cxn ang="0">
                    <a:pos x="T0" y="T1"/>
                  </a:cxn>
                  <a:cxn ang="0">
                    <a:pos x="T2" y="T3"/>
                  </a:cxn>
                </a:cxnLst>
                <a:rect l="0" t="0" r="r" b="b"/>
                <a:pathLst>
                  <a:path w="522" h="20">
                    <a:moveTo>
                      <a:pt x="0" y="0"/>
                    </a:moveTo>
                    <a:lnTo>
                      <a:pt x="521" y="0"/>
                    </a:lnTo>
                  </a:path>
                </a:pathLst>
              </a:custGeom>
              <a:noFill/>
              <a:ln w="3456">
                <a:solidFill>
                  <a:srgbClr val="1F1F1F"/>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163" name="Freeform 162"/>
            <p:cNvSpPr>
              <a:spLocks/>
            </p:cNvSpPr>
            <p:nvPr/>
          </p:nvSpPr>
          <p:spPr bwMode="auto">
            <a:xfrm>
              <a:off x="5678" y="5158"/>
              <a:ext cx="20" cy="226"/>
            </a:xfrm>
            <a:custGeom>
              <a:avLst/>
              <a:gdLst>
                <a:gd name="T0" fmla="*/ 0 w 20"/>
                <a:gd name="T1" fmla="*/ 0 h 226"/>
                <a:gd name="T2" fmla="*/ 0 w 20"/>
                <a:gd name="T3" fmla="*/ 225 h 226"/>
              </a:gdLst>
              <a:ahLst/>
              <a:cxnLst>
                <a:cxn ang="0">
                  <a:pos x="T0" y="T1"/>
                </a:cxn>
                <a:cxn ang="0">
                  <a:pos x="T2" y="T3"/>
                </a:cxn>
              </a:cxnLst>
              <a:rect l="0" t="0" r="r" b="b"/>
              <a:pathLst>
                <a:path w="20" h="226">
                  <a:moveTo>
                    <a:pt x="0" y="0"/>
                  </a:moveTo>
                  <a:lnTo>
                    <a:pt x="0" y="225"/>
                  </a:lnTo>
                </a:path>
              </a:pathLst>
            </a:custGeom>
            <a:noFill/>
            <a:ln w="412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64" name="Freeform 163"/>
            <p:cNvSpPr>
              <a:spLocks/>
            </p:cNvSpPr>
            <p:nvPr/>
          </p:nvSpPr>
          <p:spPr bwMode="auto">
            <a:xfrm>
              <a:off x="5326" y="5062"/>
              <a:ext cx="45" cy="118"/>
            </a:xfrm>
            <a:custGeom>
              <a:avLst/>
              <a:gdLst>
                <a:gd name="T0" fmla="*/ 43 w 45"/>
                <a:gd name="T1" fmla="*/ 0 h 118"/>
                <a:gd name="T2" fmla="*/ 0 w 45"/>
                <a:gd name="T3" fmla="*/ 0 h 118"/>
                <a:gd name="T4" fmla="*/ 0 w 45"/>
                <a:gd name="T5" fmla="*/ 8 h 118"/>
                <a:gd name="T6" fmla="*/ 0 w 45"/>
                <a:gd name="T7" fmla="*/ 108 h 118"/>
                <a:gd name="T8" fmla="*/ 0 w 45"/>
                <a:gd name="T9" fmla="*/ 117 h 118"/>
                <a:gd name="T10" fmla="*/ 43 w 45"/>
                <a:gd name="T11" fmla="*/ 117 h 118"/>
                <a:gd name="T12" fmla="*/ 44 w 45"/>
                <a:gd name="T13" fmla="*/ 108 h 118"/>
                <a:gd name="T14" fmla="*/ 44 w 45"/>
                <a:gd name="T15" fmla="*/ 8 h 118"/>
                <a:gd name="T16" fmla="*/ 43 w 4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18">
                  <a:moveTo>
                    <a:pt x="43" y="0"/>
                  </a:moveTo>
                  <a:lnTo>
                    <a:pt x="0" y="0"/>
                  </a:lnTo>
                  <a:lnTo>
                    <a:pt x="0" y="8"/>
                  </a:lnTo>
                  <a:lnTo>
                    <a:pt x="0" y="108"/>
                  </a:lnTo>
                  <a:lnTo>
                    <a:pt x="0" y="117"/>
                  </a:lnTo>
                  <a:lnTo>
                    <a:pt x="43" y="117"/>
                  </a:lnTo>
                  <a:lnTo>
                    <a:pt x="44" y="108"/>
                  </a:lnTo>
                  <a:lnTo>
                    <a:pt x="44" y="8"/>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65" name="Freeform 164"/>
            <p:cNvSpPr>
              <a:spLocks/>
            </p:cNvSpPr>
            <p:nvPr/>
          </p:nvSpPr>
          <p:spPr bwMode="auto">
            <a:xfrm>
              <a:off x="5326" y="5062"/>
              <a:ext cx="45" cy="118"/>
            </a:xfrm>
            <a:custGeom>
              <a:avLst/>
              <a:gdLst>
                <a:gd name="T0" fmla="*/ 0 w 45"/>
                <a:gd name="T1" fmla="*/ 117 h 118"/>
                <a:gd name="T2" fmla="*/ 2 w 45"/>
                <a:gd name="T3" fmla="*/ 117 h 118"/>
                <a:gd name="T4" fmla="*/ 42 w 45"/>
                <a:gd name="T5" fmla="*/ 117 h 118"/>
                <a:gd name="T6" fmla="*/ 43 w 45"/>
                <a:gd name="T7" fmla="*/ 117 h 118"/>
                <a:gd name="T8" fmla="*/ 44 w 45"/>
                <a:gd name="T9" fmla="*/ 108 h 118"/>
                <a:gd name="T10" fmla="*/ 44 w 45"/>
                <a:gd name="T11" fmla="*/ 97 h 118"/>
                <a:gd name="T12" fmla="*/ 44 w 45"/>
                <a:gd name="T13" fmla="*/ 20 h 118"/>
                <a:gd name="T14" fmla="*/ 44 w 45"/>
                <a:gd name="T15" fmla="*/ 8 h 118"/>
                <a:gd name="T16" fmla="*/ 43 w 45"/>
                <a:gd name="T17" fmla="*/ 0 h 118"/>
                <a:gd name="T18" fmla="*/ 43 w 45"/>
                <a:gd name="T19" fmla="*/ 0 h 118"/>
                <a:gd name="T20" fmla="*/ 0 w 45"/>
                <a:gd name="T21" fmla="*/ 0 h 118"/>
                <a:gd name="T22" fmla="*/ 0 w 45"/>
                <a:gd name="T23" fmla="*/ 8 h 118"/>
                <a:gd name="T24" fmla="*/ 0 w 45"/>
                <a:gd name="T25" fmla="*/ 108 h 118"/>
                <a:gd name="T26" fmla="*/ 0 w 45"/>
                <a:gd name="T27"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118">
                  <a:moveTo>
                    <a:pt x="0" y="117"/>
                  </a:moveTo>
                  <a:lnTo>
                    <a:pt x="2" y="117"/>
                  </a:lnTo>
                  <a:lnTo>
                    <a:pt x="42" y="117"/>
                  </a:lnTo>
                  <a:lnTo>
                    <a:pt x="43" y="117"/>
                  </a:lnTo>
                  <a:lnTo>
                    <a:pt x="44" y="108"/>
                  </a:lnTo>
                  <a:lnTo>
                    <a:pt x="44" y="97"/>
                  </a:lnTo>
                  <a:lnTo>
                    <a:pt x="44" y="20"/>
                  </a:lnTo>
                  <a:lnTo>
                    <a:pt x="44" y="8"/>
                  </a:lnTo>
                  <a:lnTo>
                    <a:pt x="43" y="0"/>
                  </a:lnTo>
                  <a:lnTo>
                    <a:pt x="43" y="0"/>
                  </a:lnTo>
                  <a:lnTo>
                    <a:pt x="0" y="0"/>
                  </a:lnTo>
                  <a:lnTo>
                    <a:pt x="0" y="8"/>
                  </a:lnTo>
                  <a:lnTo>
                    <a:pt x="0" y="108"/>
                  </a:lnTo>
                  <a:lnTo>
                    <a:pt x="0" y="117"/>
                  </a:lnTo>
                </a:path>
              </a:pathLst>
            </a:custGeom>
            <a:noFill/>
            <a:ln w="8084">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66" name="Freeform 165"/>
            <p:cNvSpPr>
              <a:spLocks/>
            </p:cNvSpPr>
            <p:nvPr/>
          </p:nvSpPr>
          <p:spPr bwMode="auto">
            <a:xfrm>
              <a:off x="5331" y="5205"/>
              <a:ext cx="22" cy="20"/>
            </a:xfrm>
            <a:custGeom>
              <a:avLst/>
              <a:gdLst>
                <a:gd name="T0" fmla="*/ 19 w 22"/>
                <a:gd name="T1" fmla="*/ 0 h 20"/>
                <a:gd name="T2" fmla="*/ 1 w 22"/>
                <a:gd name="T3" fmla="*/ 0 h 20"/>
                <a:gd name="T4" fmla="*/ 0 w 22"/>
                <a:gd name="T5" fmla="*/ 4 h 20"/>
                <a:gd name="T6" fmla="*/ 0 w 22"/>
                <a:gd name="T7" fmla="*/ 13 h 20"/>
                <a:gd name="T8" fmla="*/ 1 w 22"/>
                <a:gd name="T9" fmla="*/ 17 h 20"/>
                <a:gd name="T10" fmla="*/ 19 w 22"/>
                <a:gd name="T11" fmla="*/ 17 h 20"/>
                <a:gd name="T12" fmla="*/ 21 w 22"/>
                <a:gd name="T13" fmla="*/ 13 h 20"/>
                <a:gd name="T14" fmla="*/ 21 w 22"/>
                <a:gd name="T15" fmla="*/ 4 h 20"/>
                <a:gd name="T16" fmla="*/ 19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9" y="0"/>
                  </a:moveTo>
                  <a:lnTo>
                    <a:pt x="1" y="0"/>
                  </a:lnTo>
                  <a:lnTo>
                    <a:pt x="0" y="4"/>
                  </a:lnTo>
                  <a:lnTo>
                    <a:pt x="0" y="13"/>
                  </a:lnTo>
                  <a:lnTo>
                    <a:pt x="1" y="17"/>
                  </a:lnTo>
                  <a:lnTo>
                    <a:pt x="19" y="17"/>
                  </a:lnTo>
                  <a:lnTo>
                    <a:pt x="21" y="13"/>
                  </a:lnTo>
                  <a:lnTo>
                    <a:pt x="21" y="4"/>
                  </a:lnTo>
                  <a:lnTo>
                    <a:pt x="19"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67" name="Freeform 166"/>
            <p:cNvSpPr>
              <a:spLocks/>
            </p:cNvSpPr>
            <p:nvPr/>
          </p:nvSpPr>
          <p:spPr bwMode="auto">
            <a:xfrm>
              <a:off x="5331" y="5205"/>
              <a:ext cx="22" cy="20"/>
            </a:xfrm>
            <a:custGeom>
              <a:avLst/>
              <a:gdLst>
                <a:gd name="T0" fmla="*/ 1 w 22"/>
                <a:gd name="T1" fmla="*/ 17 h 20"/>
                <a:gd name="T2" fmla="*/ 3 w 22"/>
                <a:gd name="T3" fmla="*/ 17 h 20"/>
                <a:gd name="T4" fmla="*/ 17 w 22"/>
                <a:gd name="T5" fmla="*/ 17 h 20"/>
                <a:gd name="T6" fmla="*/ 19 w 22"/>
                <a:gd name="T7" fmla="*/ 17 h 20"/>
                <a:gd name="T8" fmla="*/ 21 w 22"/>
                <a:gd name="T9" fmla="*/ 13 h 20"/>
                <a:gd name="T10" fmla="*/ 21 w 22"/>
                <a:gd name="T11" fmla="*/ 8 h 20"/>
                <a:gd name="T12" fmla="*/ 21 w 22"/>
                <a:gd name="T13" fmla="*/ 4 h 20"/>
                <a:gd name="T14" fmla="*/ 19 w 22"/>
                <a:gd name="T15" fmla="*/ 0 h 20"/>
                <a:gd name="T16" fmla="*/ 19 w 22"/>
                <a:gd name="T17" fmla="*/ 0 h 20"/>
                <a:gd name="T18" fmla="*/ 1 w 22"/>
                <a:gd name="T19" fmla="*/ 0 h 20"/>
                <a:gd name="T20" fmla="*/ 0 w 22"/>
                <a:gd name="T21" fmla="*/ 4 h 20"/>
                <a:gd name="T22" fmla="*/ 0 w 22"/>
                <a:gd name="T23" fmla="*/ 13 h 20"/>
                <a:gd name="T24" fmla="*/ 1 w 22"/>
                <a:gd name="T25" fmla="*/ 1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0">
                  <a:moveTo>
                    <a:pt x="1" y="17"/>
                  </a:moveTo>
                  <a:lnTo>
                    <a:pt x="3" y="17"/>
                  </a:lnTo>
                  <a:lnTo>
                    <a:pt x="17" y="17"/>
                  </a:lnTo>
                  <a:lnTo>
                    <a:pt x="19" y="17"/>
                  </a:lnTo>
                  <a:lnTo>
                    <a:pt x="21" y="13"/>
                  </a:lnTo>
                  <a:lnTo>
                    <a:pt x="21" y="8"/>
                  </a:lnTo>
                  <a:lnTo>
                    <a:pt x="21" y="4"/>
                  </a:lnTo>
                  <a:lnTo>
                    <a:pt x="19" y="0"/>
                  </a:lnTo>
                  <a:lnTo>
                    <a:pt x="19" y="0"/>
                  </a:lnTo>
                  <a:lnTo>
                    <a:pt x="1" y="0"/>
                  </a:lnTo>
                  <a:lnTo>
                    <a:pt x="0" y="4"/>
                  </a:lnTo>
                  <a:lnTo>
                    <a:pt x="0" y="13"/>
                  </a:lnTo>
                  <a:lnTo>
                    <a:pt x="1" y="17"/>
                  </a:lnTo>
                </a:path>
              </a:pathLst>
            </a:custGeom>
            <a:noFill/>
            <a:ln w="7469">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68" name="Freeform 167"/>
            <p:cNvSpPr>
              <a:spLocks/>
            </p:cNvSpPr>
            <p:nvPr/>
          </p:nvSpPr>
          <p:spPr bwMode="auto">
            <a:xfrm>
              <a:off x="5375" y="5197"/>
              <a:ext cx="20" cy="20"/>
            </a:xfrm>
            <a:custGeom>
              <a:avLst/>
              <a:gdLst>
                <a:gd name="T0" fmla="*/ 14 w 20"/>
                <a:gd name="T1" fmla="*/ 0 h 20"/>
                <a:gd name="T2" fmla="*/ 0 w 20"/>
                <a:gd name="T3" fmla="*/ 0 h 20"/>
                <a:gd name="T4" fmla="*/ 0 w 20"/>
                <a:gd name="T5" fmla="*/ 2 h 20"/>
                <a:gd name="T6" fmla="*/ 0 w 20"/>
                <a:gd name="T7" fmla="*/ 9 h 20"/>
                <a:gd name="T8" fmla="*/ 0 w 20"/>
                <a:gd name="T9" fmla="*/ 12 h 20"/>
                <a:gd name="T10" fmla="*/ 14 w 20"/>
                <a:gd name="T11" fmla="*/ 12 h 20"/>
                <a:gd name="T12" fmla="*/ 15 w 20"/>
                <a:gd name="T13" fmla="*/ 9 h 20"/>
                <a:gd name="T14" fmla="*/ 15 w 20"/>
                <a:gd name="T15" fmla="*/ 2 h 20"/>
                <a:gd name="T16" fmla="*/ 14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4" y="0"/>
                  </a:moveTo>
                  <a:lnTo>
                    <a:pt x="0" y="0"/>
                  </a:lnTo>
                  <a:lnTo>
                    <a:pt x="0" y="2"/>
                  </a:lnTo>
                  <a:lnTo>
                    <a:pt x="0" y="9"/>
                  </a:lnTo>
                  <a:lnTo>
                    <a:pt x="0" y="12"/>
                  </a:lnTo>
                  <a:lnTo>
                    <a:pt x="14" y="12"/>
                  </a:lnTo>
                  <a:lnTo>
                    <a:pt x="15" y="9"/>
                  </a:lnTo>
                  <a:lnTo>
                    <a:pt x="15" y="2"/>
                  </a:lnTo>
                  <a:lnTo>
                    <a:pt x="14"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69" name="Freeform 168"/>
            <p:cNvSpPr>
              <a:spLocks/>
            </p:cNvSpPr>
            <p:nvPr/>
          </p:nvSpPr>
          <p:spPr bwMode="auto">
            <a:xfrm>
              <a:off x="5375" y="5197"/>
              <a:ext cx="20" cy="20"/>
            </a:xfrm>
            <a:custGeom>
              <a:avLst/>
              <a:gdLst>
                <a:gd name="T0" fmla="*/ 0 w 20"/>
                <a:gd name="T1" fmla="*/ 12 h 20"/>
                <a:gd name="T2" fmla="*/ 2 w 20"/>
                <a:gd name="T3" fmla="*/ 12 h 20"/>
                <a:gd name="T4" fmla="*/ 12 w 20"/>
                <a:gd name="T5" fmla="*/ 12 h 20"/>
                <a:gd name="T6" fmla="*/ 14 w 20"/>
                <a:gd name="T7" fmla="*/ 12 h 20"/>
                <a:gd name="T8" fmla="*/ 15 w 20"/>
                <a:gd name="T9" fmla="*/ 9 h 20"/>
                <a:gd name="T10" fmla="*/ 15 w 20"/>
                <a:gd name="T11" fmla="*/ 6 h 20"/>
                <a:gd name="T12" fmla="*/ 15 w 20"/>
                <a:gd name="T13" fmla="*/ 2 h 20"/>
                <a:gd name="T14" fmla="*/ 14 w 20"/>
                <a:gd name="T15" fmla="*/ 0 h 20"/>
                <a:gd name="T16" fmla="*/ 14 w 20"/>
                <a:gd name="T17" fmla="*/ 0 h 20"/>
                <a:gd name="T18" fmla="*/ 0 w 20"/>
                <a:gd name="T19" fmla="*/ 0 h 20"/>
                <a:gd name="T20" fmla="*/ 0 w 20"/>
                <a:gd name="T21" fmla="*/ 2 h 20"/>
                <a:gd name="T22" fmla="*/ 0 w 20"/>
                <a:gd name="T23" fmla="*/ 9 h 20"/>
                <a:gd name="T24" fmla="*/ 0 w 20"/>
                <a:gd name="T25"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0">
                  <a:moveTo>
                    <a:pt x="0" y="12"/>
                  </a:moveTo>
                  <a:lnTo>
                    <a:pt x="2" y="12"/>
                  </a:lnTo>
                  <a:lnTo>
                    <a:pt x="12" y="12"/>
                  </a:lnTo>
                  <a:lnTo>
                    <a:pt x="14" y="12"/>
                  </a:lnTo>
                  <a:lnTo>
                    <a:pt x="15" y="9"/>
                  </a:lnTo>
                  <a:lnTo>
                    <a:pt x="15" y="6"/>
                  </a:lnTo>
                  <a:lnTo>
                    <a:pt x="15" y="2"/>
                  </a:lnTo>
                  <a:lnTo>
                    <a:pt x="14" y="0"/>
                  </a:lnTo>
                  <a:lnTo>
                    <a:pt x="14" y="0"/>
                  </a:lnTo>
                  <a:lnTo>
                    <a:pt x="0" y="0"/>
                  </a:lnTo>
                  <a:lnTo>
                    <a:pt x="0" y="2"/>
                  </a:lnTo>
                  <a:lnTo>
                    <a:pt x="0" y="9"/>
                  </a:lnTo>
                  <a:lnTo>
                    <a:pt x="0" y="12"/>
                  </a:lnTo>
                </a:path>
              </a:pathLst>
            </a:custGeom>
            <a:noFill/>
            <a:ln w="743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70" name="Freeform 169"/>
            <p:cNvSpPr>
              <a:spLocks/>
            </p:cNvSpPr>
            <p:nvPr/>
          </p:nvSpPr>
          <p:spPr bwMode="auto">
            <a:xfrm>
              <a:off x="5344" y="5134"/>
              <a:ext cx="20" cy="83"/>
            </a:xfrm>
            <a:custGeom>
              <a:avLst/>
              <a:gdLst>
                <a:gd name="T0" fmla="*/ 0 w 20"/>
                <a:gd name="T1" fmla="*/ 0 h 83"/>
                <a:gd name="T2" fmla="*/ 0 w 20"/>
                <a:gd name="T3" fmla="*/ 82 h 83"/>
                <a:gd name="T4" fmla="*/ 0 w 20"/>
                <a:gd name="T5" fmla="*/ 70 h 83"/>
              </a:gdLst>
              <a:ahLst/>
              <a:cxnLst>
                <a:cxn ang="0">
                  <a:pos x="T0" y="T1"/>
                </a:cxn>
                <a:cxn ang="0">
                  <a:pos x="T2" y="T3"/>
                </a:cxn>
                <a:cxn ang="0">
                  <a:pos x="T4" y="T5"/>
                </a:cxn>
              </a:cxnLst>
              <a:rect l="0" t="0" r="r" b="b"/>
              <a:pathLst>
                <a:path w="20" h="83">
                  <a:moveTo>
                    <a:pt x="0" y="0"/>
                  </a:moveTo>
                  <a:lnTo>
                    <a:pt x="0" y="82"/>
                  </a:lnTo>
                  <a:lnTo>
                    <a:pt x="0" y="70"/>
                  </a:lnTo>
                </a:path>
              </a:pathLst>
            </a:custGeom>
            <a:noFill/>
            <a:ln w="412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71" name="Freeform 170"/>
            <p:cNvSpPr>
              <a:spLocks/>
            </p:cNvSpPr>
            <p:nvPr/>
          </p:nvSpPr>
          <p:spPr bwMode="auto">
            <a:xfrm>
              <a:off x="5344" y="5182"/>
              <a:ext cx="49" cy="27"/>
            </a:xfrm>
            <a:custGeom>
              <a:avLst/>
              <a:gdLst>
                <a:gd name="T0" fmla="*/ 0 w 49"/>
                <a:gd name="T1" fmla="*/ 0 h 27"/>
                <a:gd name="T2" fmla="*/ 48 w 49"/>
                <a:gd name="T3" fmla="*/ 26 h 27"/>
              </a:gdLst>
              <a:ahLst/>
              <a:cxnLst>
                <a:cxn ang="0">
                  <a:pos x="T0" y="T1"/>
                </a:cxn>
                <a:cxn ang="0">
                  <a:pos x="T2" y="T3"/>
                </a:cxn>
              </a:cxnLst>
              <a:rect l="0" t="0" r="r" b="b"/>
              <a:pathLst>
                <a:path w="49" h="27">
                  <a:moveTo>
                    <a:pt x="0" y="0"/>
                  </a:moveTo>
                  <a:lnTo>
                    <a:pt x="48" y="26"/>
                  </a:lnTo>
                </a:path>
              </a:pathLst>
            </a:custGeom>
            <a:noFill/>
            <a:ln w="361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72" name="Freeform 171"/>
            <p:cNvSpPr>
              <a:spLocks/>
            </p:cNvSpPr>
            <p:nvPr/>
          </p:nvSpPr>
          <p:spPr bwMode="auto">
            <a:xfrm>
              <a:off x="5455" y="5170"/>
              <a:ext cx="56" cy="20"/>
            </a:xfrm>
            <a:custGeom>
              <a:avLst/>
              <a:gdLst>
                <a:gd name="T0" fmla="*/ 55 w 56"/>
                <a:gd name="T1" fmla="*/ 0 h 20"/>
                <a:gd name="T2" fmla="*/ 0 w 56"/>
                <a:gd name="T3" fmla="*/ 0 h 20"/>
                <a:gd name="T4" fmla="*/ 0 w 56"/>
                <a:gd name="T5" fmla="*/ 6 h 20"/>
                <a:gd name="T6" fmla="*/ 42 w 56"/>
                <a:gd name="T7" fmla="*/ 6 h 20"/>
                <a:gd name="T8" fmla="*/ 42 w 56"/>
                <a:gd name="T9" fmla="*/ 13 h 20"/>
                <a:gd name="T10" fmla="*/ 55 w 56"/>
                <a:gd name="T11" fmla="*/ 13 h 20"/>
                <a:gd name="T12" fmla="*/ 55 w 5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56" h="20">
                  <a:moveTo>
                    <a:pt x="55" y="0"/>
                  </a:moveTo>
                  <a:lnTo>
                    <a:pt x="0" y="0"/>
                  </a:lnTo>
                  <a:lnTo>
                    <a:pt x="0" y="6"/>
                  </a:lnTo>
                  <a:lnTo>
                    <a:pt x="42" y="6"/>
                  </a:lnTo>
                  <a:lnTo>
                    <a:pt x="42" y="13"/>
                  </a:lnTo>
                  <a:lnTo>
                    <a:pt x="55" y="13"/>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73" name="Freeform 172"/>
            <p:cNvSpPr>
              <a:spLocks/>
            </p:cNvSpPr>
            <p:nvPr/>
          </p:nvSpPr>
          <p:spPr bwMode="auto">
            <a:xfrm>
              <a:off x="5455" y="5170"/>
              <a:ext cx="56" cy="20"/>
            </a:xfrm>
            <a:custGeom>
              <a:avLst/>
              <a:gdLst>
                <a:gd name="T0" fmla="*/ 0 w 56"/>
                <a:gd name="T1" fmla="*/ 6 h 20"/>
                <a:gd name="T2" fmla="*/ 0 w 56"/>
                <a:gd name="T3" fmla="*/ 0 h 20"/>
                <a:gd name="T4" fmla="*/ 55 w 56"/>
                <a:gd name="T5" fmla="*/ 0 h 20"/>
                <a:gd name="T6" fmla="*/ 55 w 56"/>
                <a:gd name="T7" fmla="*/ 0 h 20"/>
                <a:gd name="T8" fmla="*/ 55 w 56"/>
                <a:gd name="T9" fmla="*/ 6 h 20"/>
                <a:gd name="T10" fmla="*/ 55 w 56"/>
                <a:gd name="T11" fmla="*/ 13 h 20"/>
                <a:gd name="T12" fmla="*/ 42 w 56"/>
                <a:gd name="T13" fmla="*/ 13 h 20"/>
                <a:gd name="T14" fmla="*/ 42 w 56"/>
                <a:gd name="T15" fmla="*/ 13 h 20"/>
                <a:gd name="T16" fmla="*/ 42 w 56"/>
                <a:gd name="T17" fmla="*/ 6 h 20"/>
                <a:gd name="T18" fmla="*/ 42 w 56"/>
                <a:gd name="T19" fmla="*/ 6 h 20"/>
                <a:gd name="T20" fmla="*/ 42 w 56"/>
                <a:gd name="T21" fmla="*/ 6 h 20"/>
                <a:gd name="T22" fmla="*/ 42 w 56"/>
                <a:gd name="T23" fmla="*/ 6 h 20"/>
                <a:gd name="T24" fmla="*/ 0 w 56"/>
                <a:gd name="T25"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20">
                  <a:moveTo>
                    <a:pt x="0" y="6"/>
                  </a:moveTo>
                  <a:lnTo>
                    <a:pt x="0" y="0"/>
                  </a:lnTo>
                  <a:lnTo>
                    <a:pt x="55" y="0"/>
                  </a:lnTo>
                  <a:lnTo>
                    <a:pt x="55" y="0"/>
                  </a:lnTo>
                  <a:lnTo>
                    <a:pt x="55" y="6"/>
                  </a:lnTo>
                  <a:lnTo>
                    <a:pt x="55" y="13"/>
                  </a:lnTo>
                  <a:lnTo>
                    <a:pt x="42" y="13"/>
                  </a:lnTo>
                  <a:lnTo>
                    <a:pt x="42" y="13"/>
                  </a:lnTo>
                  <a:lnTo>
                    <a:pt x="42" y="6"/>
                  </a:lnTo>
                  <a:lnTo>
                    <a:pt x="42" y="6"/>
                  </a:lnTo>
                  <a:lnTo>
                    <a:pt x="42" y="6"/>
                  </a:lnTo>
                  <a:lnTo>
                    <a:pt x="42" y="6"/>
                  </a:lnTo>
                  <a:lnTo>
                    <a:pt x="0" y="6"/>
                  </a:lnTo>
                </a:path>
              </a:pathLst>
            </a:custGeom>
            <a:noFill/>
            <a:ln w="699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74" name="Freeform 173"/>
            <p:cNvSpPr>
              <a:spLocks/>
            </p:cNvSpPr>
            <p:nvPr/>
          </p:nvSpPr>
          <p:spPr bwMode="auto">
            <a:xfrm>
              <a:off x="5276" y="4988"/>
              <a:ext cx="402" cy="20"/>
            </a:xfrm>
            <a:custGeom>
              <a:avLst/>
              <a:gdLst>
                <a:gd name="T0" fmla="*/ 0 w 402"/>
                <a:gd name="T1" fmla="*/ 0 h 20"/>
                <a:gd name="T2" fmla="*/ 401 w 402"/>
                <a:gd name="T3" fmla="*/ 0 h 20"/>
              </a:gdLst>
              <a:ahLst/>
              <a:cxnLst>
                <a:cxn ang="0">
                  <a:pos x="T0" y="T1"/>
                </a:cxn>
                <a:cxn ang="0">
                  <a:pos x="T2" y="T3"/>
                </a:cxn>
              </a:cxnLst>
              <a:rect l="0" t="0" r="r" b="b"/>
              <a:pathLst>
                <a:path w="402" h="20">
                  <a:moveTo>
                    <a:pt x="0" y="0"/>
                  </a:moveTo>
                  <a:lnTo>
                    <a:pt x="401" y="0"/>
                  </a:lnTo>
                </a:path>
              </a:pathLst>
            </a:custGeom>
            <a:noFill/>
            <a:ln w="6492">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175" name="Freeform 174"/>
            <p:cNvSpPr>
              <a:spLocks/>
            </p:cNvSpPr>
            <p:nvPr/>
          </p:nvSpPr>
          <p:spPr bwMode="auto">
            <a:xfrm>
              <a:off x="5276" y="4983"/>
              <a:ext cx="402" cy="20"/>
            </a:xfrm>
            <a:custGeom>
              <a:avLst/>
              <a:gdLst>
                <a:gd name="T0" fmla="*/ 0 w 402"/>
                <a:gd name="T1" fmla="*/ 10 h 20"/>
                <a:gd name="T2" fmla="*/ 0 w 402"/>
                <a:gd name="T3" fmla="*/ 0 h 20"/>
                <a:gd name="T4" fmla="*/ 401 w 402"/>
                <a:gd name="T5" fmla="*/ 0 h 20"/>
                <a:gd name="T6" fmla="*/ 401 w 402"/>
                <a:gd name="T7" fmla="*/ 0 h 20"/>
                <a:gd name="T8" fmla="*/ 401 w 402"/>
                <a:gd name="T9" fmla="*/ 10 h 20"/>
                <a:gd name="T10" fmla="*/ 0 w 402"/>
                <a:gd name="T11" fmla="*/ 10 h 20"/>
              </a:gdLst>
              <a:ahLst/>
              <a:cxnLst>
                <a:cxn ang="0">
                  <a:pos x="T0" y="T1"/>
                </a:cxn>
                <a:cxn ang="0">
                  <a:pos x="T2" y="T3"/>
                </a:cxn>
                <a:cxn ang="0">
                  <a:pos x="T4" y="T5"/>
                </a:cxn>
                <a:cxn ang="0">
                  <a:pos x="T6" y="T7"/>
                </a:cxn>
                <a:cxn ang="0">
                  <a:pos x="T8" y="T9"/>
                </a:cxn>
                <a:cxn ang="0">
                  <a:pos x="T10" y="T11"/>
                </a:cxn>
              </a:cxnLst>
              <a:rect l="0" t="0" r="r" b="b"/>
              <a:pathLst>
                <a:path w="402" h="20">
                  <a:moveTo>
                    <a:pt x="0" y="10"/>
                  </a:moveTo>
                  <a:lnTo>
                    <a:pt x="0" y="0"/>
                  </a:lnTo>
                  <a:lnTo>
                    <a:pt x="401" y="0"/>
                  </a:lnTo>
                  <a:lnTo>
                    <a:pt x="401" y="0"/>
                  </a:lnTo>
                  <a:lnTo>
                    <a:pt x="401" y="10"/>
                  </a:lnTo>
                  <a:lnTo>
                    <a:pt x="0" y="10"/>
                  </a:lnTo>
                </a:path>
              </a:pathLst>
            </a:custGeom>
            <a:noFill/>
            <a:ln w="6914">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pic>
          <p:nvPicPr>
            <p:cNvPr id="176" name="Picture 17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267" y="5328"/>
              <a:ext cx="46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176"/>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17" y="5063"/>
              <a:ext cx="26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Freeform 177"/>
            <p:cNvSpPr>
              <a:spLocks/>
            </p:cNvSpPr>
            <p:nvPr/>
          </p:nvSpPr>
          <p:spPr bwMode="auto">
            <a:xfrm>
              <a:off x="6527" y="5457"/>
              <a:ext cx="20" cy="134"/>
            </a:xfrm>
            <a:custGeom>
              <a:avLst/>
              <a:gdLst>
                <a:gd name="T0" fmla="*/ 0 w 20"/>
                <a:gd name="T1" fmla="*/ 0 h 134"/>
                <a:gd name="T2" fmla="*/ 0 w 20"/>
                <a:gd name="T3" fmla="*/ 133 h 134"/>
              </a:gdLst>
              <a:ahLst/>
              <a:cxnLst>
                <a:cxn ang="0">
                  <a:pos x="T0" y="T1"/>
                </a:cxn>
                <a:cxn ang="0">
                  <a:pos x="T2" y="T3"/>
                </a:cxn>
              </a:cxnLst>
              <a:rect l="0" t="0" r="r" b="b"/>
              <a:pathLst>
                <a:path w="20" h="134">
                  <a:moveTo>
                    <a:pt x="0" y="0"/>
                  </a:moveTo>
                  <a:lnTo>
                    <a:pt x="0" y="133"/>
                  </a:lnTo>
                </a:path>
              </a:pathLst>
            </a:custGeom>
            <a:noFill/>
            <a:ln w="4126">
              <a:solidFill>
                <a:srgbClr val="1F1F1F"/>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179" name="Group 178"/>
            <p:cNvGrpSpPr>
              <a:grpSpLocks/>
            </p:cNvGrpSpPr>
            <p:nvPr/>
          </p:nvGrpSpPr>
          <p:grpSpPr bwMode="auto">
            <a:xfrm>
              <a:off x="5691" y="5402"/>
              <a:ext cx="836" cy="93"/>
              <a:chOff x="5691" y="5402"/>
              <a:chExt cx="836" cy="93"/>
            </a:xfrm>
          </p:grpSpPr>
          <p:sp>
            <p:nvSpPr>
              <p:cNvPr id="308" name="Freeform 307"/>
              <p:cNvSpPr>
                <a:spLocks/>
              </p:cNvSpPr>
              <p:nvPr/>
            </p:nvSpPr>
            <p:spPr bwMode="auto">
              <a:xfrm>
                <a:off x="5691" y="5402"/>
                <a:ext cx="836" cy="93"/>
              </a:xfrm>
              <a:custGeom>
                <a:avLst/>
                <a:gdLst>
                  <a:gd name="T0" fmla="*/ 33 w 836"/>
                  <a:gd name="T1" fmla="*/ 0 h 93"/>
                  <a:gd name="T2" fmla="*/ 0 w 836"/>
                  <a:gd name="T3" fmla="*/ 0 h 93"/>
                  <a:gd name="T4" fmla="*/ 0 w 836"/>
                  <a:gd name="T5" fmla="*/ 92 h 93"/>
                  <a:gd name="T6" fmla="*/ 33 w 836"/>
                  <a:gd name="T7" fmla="*/ 92 h 93"/>
                  <a:gd name="T8" fmla="*/ 33 w 836"/>
                  <a:gd name="T9" fmla="*/ 0 h 93"/>
                </a:gdLst>
                <a:ahLst/>
                <a:cxnLst>
                  <a:cxn ang="0">
                    <a:pos x="T0" y="T1"/>
                  </a:cxn>
                  <a:cxn ang="0">
                    <a:pos x="T2" y="T3"/>
                  </a:cxn>
                  <a:cxn ang="0">
                    <a:pos x="T4" y="T5"/>
                  </a:cxn>
                  <a:cxn ang="0">
                    <a:pos x="T6" y="T7"/>
                  </a:cxn>
                  <a:cxn ang="0">
                    <a:pos x="T8" y="T9"/>
                  </a:cxn>
                </a:cxnLst>
                <a:rect l="0" t="0" r="r" b="b"/>
                <a:pathLst>
                  <a:path w="836" h="93">
                    <a:moveTo>
                      <a:pt x="33" y="0"/>
                    </a:moveTo>
                    <a:lnTo>
                      <a:pt x="0" y="0"/>
                    </a:lnTo>
                    <a:lnTo>
                      <a:pt x="0" y="92"/>
                    </a:lnTo>
                    <a:lnTo>
                      <a:pt x="33" y="92"/>
                    </a:lnTo>
                    <a:lnTo>
                      <a:pt x="33" y="0"/>
                    </a:lnTo>
                  </a:path>
                </a:pathLst>
              </a:custGeom>
              <a:solidFill>
                <a:srgbClr val="9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09" name="Freeform 308"/>
              <p:cNvSpPr>
                <a:spLocks/>
              </p:cNvSpPr>
              <p:nvPr/>
            </p:nvSpPr>
            <p:spPr bwMode="auto">
              <a:xfrm>
                <a:off x="5691" y="5402"/>
                <a:ext cx="836" cy="93"/>
              </a:xfrm>
              <a:custGeom>
                <a:avLst/>
                <a:gdLst>
                  <a:gd name="T0" fmla="*/ 835 w 836"/>
                  <a:gd name="T1" fmla="*/ 0 h 93"/>
                  <a:gd name="T2" fmla="*/ 214 w 836"/>
                  <a:gd name="T3" fmla="*/ 0 h 93"/>
                  <a:gd name="T4" fmla="*/ 214 w 836"/>
                  <a:gd name="T5" fmla="*/ 92 h 93"/>
                  <a:gd name="T6" fmla="*/ 835 w 836"/>
                  <a:gd name="T7" fmla="*/ 92 h 93"/>
                  <a:gd name="T8" fmla="*/ 835 w 836"/>
                  <a:gd name="T9" fmla="*/ 0 h 93"/>
                </a:gdLst>
                <a:ahLst/>
                <a:cxnLst>
                  <a:cxn ang="0">
                    <a:pos x="T0" y="T1"/>
                  </a:cxn>
                  <a:cxn ang="0">
                    <a:pos x="T2" y="T3"/>
                  </a:cxn>
                  <a:cxn ang="0">
                    <a:pos x="T4" y="T5"/>
                  </a:cxn>
                  <a:cxn ang="0">
                    <a:pos x="T6" y="T7"/>
                  </a:cxn>
                  <a:cxn ang="0">
                    <a:pos x="T8" y="T9"/>
                  </a:cxn>
                </a:cxnLst>
                <a:rect l="0" t="0" r="r" b="b"/>
                <a:pathLst>
                  <a:path w="836" h="93">
                    <a:moveTo>
                      <a:pt x="835" y="0"/>
                    </a:moveTo>
                    <a:lnTo>
                      <a:pt x="214" y="0"/>
                    </a:lnTo>
                    <a:lnTo>
                      <a:pt x="214" y="92"/>
                    </a:lnTo>
                    <a:lnTo>
                      <a:pt x="835" y="92"/>
                    </a:lnTo>
                    <a:lnTo>
                      <a:pt x="835" y="0"/>
                    </a:lnTo>
                  </a:path>
                </a:pathLst>
              </a:custGeom>
              <a:solidFill>
                <a:srgbClr val="9F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180" name="Picture 179"/>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681" y="5374"/>
              <a:ext cx="86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18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349" y="5394"/>
              <a:ext cx="3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2" name="Group 181"/>
            <p:cNvGrpSpPr>
              <a:grpSpLocks/>
            </p:cNvGrpSpPr>
            <p:nvPr/>
          </p:nvGrpSpPr>
          <p:grpSpPr bwMode="auto">
            <a:xfrm>
              <a:off x="6919" y="3797"/>
              <a:ext cx="4323" cy="1561"/>
              <a:chOff x="6919" y="3797"/>
              <a:chExt cx="4323" cy="1561"/>
            </a:xfrm>
          </p:grpSpPr>
          <p:sp>
            <p:nvSpPr>
              <p:cNvPr id="306" name="Freeform 305"/>
              <p:cNvSpPr>
                <a:spLocks/>
              </p:cNvSpPr>
              <p:nvPr/>
            </p:nvSpPr>
            <p:spPr bwMode="auto">
              <a:xfrm>
                <a:off x="6919" y="3797"/>
                <a:ext cx="4323" cy="1561"/>
              </a:xfrm>
              <a:custGeom>
                <a:avLst/>
                <a:gdLst>
                  <a:gd name="T0" fmla="*/ 360 w 4323"/>
                  <a:gd name="T1" fmla="*/ 459 h 1561"/>
                  <a:gd name="T2" fmla="*/ 240 w 4323"/>
                  <a:gd name="T3" fmla="*/ 459 h 1561"/>
                  <a:gd name="T4" fmla="*/ 240 w 4323"/>
                  <a:gd name="T5" fmla="*/ 0 h 1561"/>
                  <a:gd name="T6" fmla="*/ 120 w 4323"/>
                  <a:gd name="T7" fmla="*/ 0 h 1561"/>
                  <a:gd name="T8" fmla="*/ 120 w 4323"/>
                  <a:gd name="T9" fmla="*/ 459 h 1561"/>
                  <a:gd name="T10" fmla="*/ 0 w 4323"/>
                  <a:gd name="T11" fmla="*/ 459 h 1561"/>
                  <a:gd name="T12" fmla="*/ 180 w 4323"/>
                  <a:gd name="T13" fmla="*/ 819 h 1561"/>
                  <a:gd name="T14" fmla="*/ 330 w 4323"/>
                  <a:gd name="T15" fmla="*/ 519 h 1561"/>
                  <a:gd name="T16" fmla="*/ 360 w 4323"/>
                  <a:gd name="T17" fmla="*/ 459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3" h="1561">
                    <a:moveTo>
                      <a:pt x="360" y="459"/>
                    </a:moveTo>
                    <a:lnTo>
                      <a:pt x="240" y="459"/>
                    </a:lnTo>
                    <a:lnTo>
                      <a:pt x="240" y="0"/>
                    </a:lnTo>
                    <a:lnTo>
                      <a:pt x="120" y="0"/>
                    </a:lnTo>
                    <a:lnTo>
                      <a:pt x="120" y="459"/>
                    </a:lnTo>
                    <a:lnTo>
                      <a:pt x="0" y="459"/>
                    </a:lnTo>
                    <a:lnTo>
                      <a:pt x="180" y="819"/>
                    </a:lnTo>
                    <a:lnTo>
                      <a:pt x="330" y="519"/>
                    </a:lnTo>
                    <a:lnTo>
                      <a:pt x="360" y="45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07" name="Freeform 306"/>
              <p:cNvSpPr>
                <a:spLocks/>
              </p:cNvSpPr>
              <p:nvPr/>
            </p:nvSpPr>
            <p:spPr bwMode="auto">
              <a:xfrm>
                <a:off x="6919" y="3797"/>
                <a:ext cx="4323" cy="1561"/>
              </a:xfrm>
              <a:custGeom>
                <a:avLst/>
                <a:gdLst>
                  <a:gd name="T0" fmla="*/ 4322 w 4323"/>
                  <a:gd name="T1" fmla="*/ 1381 h 1561"/>
                  <a:gd name="T2" fmla="*/ 4202 w 4323"/>
                  <a:gd name="T3" fmla="*/ 1321 h 1561"/>
                  <a:gd name="T4" fmla="*/ 3962 w 4323"/>
                  <a:gd name="T5" fmla="*/ 1201 h 1561"/>
                  <a:gd name="T6" fmla="*/ 3962 w 4323"/>
                  <a:gd name="T7" fmla="*/ 1321 h 1561"/>
                  <a:gd name="T8" fmla="*/ 2220 w 4323"/>
                  <a:gd name="T9" fmla="*/ 1321 h 1561"/>
                  <a:gd name="T10" fmla="*/ 2220 w 4323"/>
                  <a:gd name="T11" fmla="*/ 1441 h 1561"/>
                  <a:gd name="T12" fmla="*/ 3962 w 4323"/>
                  <a:gd name="T13" fmla="*/ 1441 h 1561"/>
                  <a:gd name="T14" fmla="*/ 3962 w 4323"/>
                  <a:gd name="T15" fmla="*/ 1561 h 1561"/>
                  <a:gd name="T16" fmla="*/ 4202 w 4323"/>
                  <a:gd name="T17" fmla="*/ 1441 h 1561"/>
                  <a:gd name="T18" fmla="*/ 4322 w 4323"/>
                  <a:gd name="T19" fmla="*/ 1381 h 1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23" h="1561">
                    <a:moveTo>
                      <a:pt x="4322" y="1381"/>
                    </a:moveTo>
                    <a:lnTo>
                      <a:pt x="4202" y="1321"/>
                    </a:lnTo>
                    <a:lnTo>
                      <a:pt x="3962" y="1201"/>
                    </a:lnTo>
                    <a:lnTo>
                      <a:pt x="3962" y="1321"/>
                    </a:lnTo>
                    <a:lnTo>
                      <a:pt x="2220" y="1321"/>
                    </a:lnTo>
                    <a:lnTo>
                      <a:pt x="2220" y="1441"/>
                    </a:lnTo>
                    <a:lnTo>
                      <a:pt x="3962" y="1441"/>
                    </a:lnTo>
                    <a:lnTo>
                      <a:pt x="3962" y="1561"/>
                    </a:lnTo>
                    <a:lnTo>
                      <a:pt x="4202" y="1441"/>
                    </a:lnTo>
                    <a:lnTo>
                      <a:pt x="4322" y="138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183" name="Freeform 182"/>
            <p:cNvSpPr>
              <a:spLocks/>
            </p:cNvSpPr>
            <p:nvPr/>
          </p:nvSpPr>
          <p:spPr bwMode="auto">
            <a:xfrm>
              <a:off x="12125" y="3778"/>
              <a:ext cx="961" cy="1236"/>
            </a:xfrm>
            <a:custGeom>
              <a:avLst/>
              <a:gdLst>
                <a:gd name="T0" fmla="*/ 483 w 961"/>
                <a:gd name="T1" fmla="*/ 0 h 1236"/>
                <a:gd name="T2" fmla="*/ 391 w 961"/>
                <a:gd name="T3" fmla="*/ 7 h 1236"/>
                <a:gd name="T4" fmla="*/ 268 w 961"/>
                <a:gd name="T5" fmla="*/ 32 h 1236"/>
                <a:gd name="T6" fmla="*/ 210 w 961"/>
                <a:gd name="T7" fmla="*/ 52 h 1236"/>
                <a:gd name="T8" fmla="*/ 164 w 961"/>
                <a:gd name="T9" fmla="*/ 78 h 1236"/>
                <a:gd name="T10" fmla="*/ 64 w 961"/>
                <a:gd name="T11" fmla="*/ 112 h 1236"/>
                <a:gd name="T12" fmla="*/ 12 w 961"/>
                <a:gd name="T13" fmla="*/ 138 h 1236"/>
                <a:gd name="T14" fmla="*/ 0 w 961"/>
                <a:gd name="T15" fmla="*/ 156 h 1236"/>
                <a:gd name="T16" fmla="*/ 1 w 961"/>
                <a:gd name="T17" fmla="*/ 175 h 1236"/>
                <a:gd name="T18" fmla="*/ 24 w 961"/>
                <a:gd name="T19" fmla="*/ 204 h 1236"/>
                <a:gd name="T20" fmla="*/ 137 w 961"/>
                <a:gd name="T21" fmla="*/ 426 h 1236"/>
                <a:gd name="T22" fmla="*/ 141 w 961"/>
                <a:gd name="T23" fmla="*/ 1073 h 1236"/>
                <a:gd name="T24" fmla="*/ 153 w 961"/>
                <a:gd name="T25" fmla="*/ 1111 h 1236"/>
                <a:gd name="T26" fmla="*/ 183 w 961"/>
                <a:gd name="T27" fmla="*/ 1146 h 1236"/>
                <a:gd name="T28" fmla="*/ 246 w 961"/>
                <a:gd name="T29" fmla="*/ 1185 h 1236"/>
                <a:gd name="T30" fmla="*/ 309 w 961"/>
                <a:gd name="T31" fmla="*/ 1207 h 1236"/>
                <a:gd name="T32" fmla="*/ 372 w 961"/>
                <a:gd name="T33" fmla="*/ 1221 h 1236"/>
                <a:gd name="T34" fmla="*/ 432 w 961"/>
                <a:gd name="T35" fmla="*/ 1231 h 1236"/>
                <a:gd name="T36" fmla="*/ 497 w 961"/>
                <a:gd name="T37" fmla="*/ 1235 h 1236"/>
                <a:gd name="T38" fmla="*/ 604 w 961"/>
                <a:gd name="T39" fmla="*/ 1231 h 1236"/>
                <a:gd name="T40" fmla="*/ 665 w 961"/>
                <a:gd name="T41" fmla="*/ 1225 h 1236"/>
                <a:gd name="T42" fmla="*/ 719 w 961"/>
                <a:gd name="T43" fmla="*/ 1213 h 1236"/>
                <a:gd name="T44" fmla="*/ 774 w 961"/>
                <a:gd name="T45" fmla="*/ 1197 h 1236"/>
                <a:gd name="T46" fmla="*/ 821 w 961"/>
                <a:gd name="T47" fmla="*/ 1178 h 1236"/>
                <a:gd name="T48" fmla="*/ 854 w 961"/>
                <a:gd name="T49" fmla="*/ 1158 h 1236"/>
                <a:gd name="T50" fmla="*/ 888 w 961"/>
                <a:gd name="T51" fmla="*/ 1130 h 1236"/>
                <a:gd name="T52" fmla="*/ 911 w 961"/>
                <a:gd name="T53" fmla="*/ 1091 h 1236"/>
                <a:gd name="T54" fmla="*/ 916 w 961"/>
                <a:gd name="T55" fmla="*/ 258 h 1236"/>
                <a:gd name="T56" fmla="*/ 945 w 961"/>
                <a:gd name="T57" fmla="*/ 227 h 1236"/>
                <a:gd name="T58" fmla="*/ 960 w 961"/>
                <a:gd name="T59" fmla="*/ 188 h 1236"/>
                <a:gd name="T60" fmla="*/ 954 w 961"/>
                <a:gd name="T61" fmla="*/ 149 h 1236"/>
                <a:gd name="T62" fmla="*/ 926 w 961"/>
                <a:gd name="T63" fmla="*/ 110 h 1236"/>
                <a:gd name="T64" fmla="*/ 882 w 961"/>
                <a:gd name="T65" fmla="*/ 77 h 1236"/>
                <a:gd name="T66" fmla="*/ 825 w 961"/>
                <a:gd name="T67" fmla="*/ 49 h 1236"/>
                <a:gd name="T68" fmla="*/ 763 w 961"/>
                <a:gd name="T69" fmla="*/ 29 h 1236"/>
                <a:gd name="T70" fmla="*/ 693 w 961"/>
                <a:gd name="T71" fmla="*/ 14 h 1236"/>
                <a:gd name="T72" fmla="*/ 613 w 961"/>
                <a:gd name="T73" fmla="*/ 4 h 1236"/>
                <a:gd name="T74" fmla="*/ 526 w 961"/>
                <a:gd name="T75" fmla="*/ 0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61" h="1236">
                  <a:moveTo>
                    <a:pt x="526" y="0"/>
                  </a:moveTo>
                  <a:lnTo>
                    <a:pt x="483" y="0"/>
                  </a:lnTo>
                  <a:lnTo>
                    <a:pt x="439" y="3"/>
                  </a:lnTo>
                  <a:lnTo>
                    <a:pt x="391" y="7"/>
                  </a:lnTo>
                  <a:lnTo>
                    <a:pt x="304" y="22"/>
                  </a:lnTo>
                  <a:lnTo>
                    <a:pt x="268" y="32"/>
                  </a:lnTo>
                  <a:lnTo>
                    <a:pt x="239" y="41"/>
                  </a:lnTo>
                  <a:lnTo>
                    <a:pt x="210" y="52"/>
                  </a:lnTo>
                  <a:lnTo>
                    <a:pt x="186" y="63"/>
                  </a:lnTo>
                  <a:lnTo>
                    <a:pt x="164" y="78"/>
                  </a:lnTo>
                  <a:lnTo>
                    <a:pt x="93" y="101"/>
                  </a:lnTo>
                  <a:lnTo>
                    <a:pt x="64" y="112"/>
                  </a:lnTo>
                  <a:lnTo>
                    <a:pt x="26" y="127"/>
                  </a:lnTo>
                  <a:lnTo>
                    <a:pt x="12" y="138"/>
                  </a:lnTo>
                  <a:lnTo>
                    <a:pt x="3" y="146"/>
                  </a:lnTo>
                  <a:lnTo>
                    <a:pt x="0" y="156"/>
                  </a:lnTo>
                  <a:lnTo>
                    <a:pt x="0" y="165"/>
                  </a:lnTo>
                  <a:lnTo>
                    <a:pt x="1" y="175"/>
                  </a:lnTo>
                  <a:lnTo>
                    <a:pt x="6" y="187"/>
                  </a:lnTo>
                  <a:lnTo>
                    <a:pt x="24" y="204"/>
                  </a:lnTo>
                  <a:lnTo>
                    <a:pt x="52" y="233"/>
                  </a:lnTo>
                  <a:lnTo>
                    <a:pt x="137" y="426"/>
                  </a:lnTo>
                  <a:lnTo>
                    <a:pt x="137" y="1058"/>
                  </a:lnTo>
                  <a:lnTo>
                    <a:pt x="141" y="1073"/>
                  </a:lnTo>
                  <a:lnTo>
                    <a:pt x="145" y="1090"/>
                  </a:lnTo>
                  <a:lnTo>
                    <a:pt x="153" y="1111"/>
                  </a:lnTo>
                  <a:lnTo>
                    <a:pt x="165" y="1130"/>
                  </a:lnTo>
                  <a:lnTo>
                    <a:pt x="183" y="1146"/>
                  </a:lnTo>
                  <a:lnTo>
                    <a:pt x="221" y="1172"/>
                  </a:lnTo>
                  <a:lnTo>
                    <a:pt x="246" y="1185"/>
                  </a:lnTo>
                  <a:lnTo>
                    <a:pt x="274" y="1194"/>
                  </a:lnTo>
                  <a:lnTo>
                    <a:pt x="309" y="1207"/>
                  </a:lnTo>
                  <a:lnTo>
                    <a:pt x="335" y="1213"/>
                  </a:lnTo>
                  <a:lnTo>
                    <a:pt x="372" y="1221"/>
                  </a:lnTo>
                  <a:lnTo>
                    <a:pt x="401" y="1227"/>
                  </a:lnTo>
                  <a:lnTo>
                    <a:pt x="432" y="1231"/>
                  </a:lnTo>
                  <a:lnTo>
                    <a:pt x="457" y="1233"/>
                  </a:lnTo>
                  <a:lnTo>
                    <a:pt x="497" y="1235"/>
                  </a:lnTo>
                  <a:lnTo>
                    <a:pt x="565" y="1235"/>
                  </a:lnTo>
                  <a:lnTo>
                    <a:pt x="604" y="1231"/>
                  </a:lnTo>
                  <a:lnTo>
                    <a:pt x="630" y="1229"/>
                  </a:lnTo>
                  <a:lnTo>
                    <a:pt x="665" y="1225"/>
                  </a:lnTo>
                  <a:lnTo>
                    <a:pt x="693" y="1219"/>
                  </a:lnTo>
                  <a:lnTo>
                    <a:pt x="719" y="1213"/>
                  </a:lnTo>
                  <a:lnTo>
                    <a:pt x="744" y="1207"/>
                  </a:lnTo>
                  <a:lnTo>
                    <a:pt x="774" y="1197"/>
                  </a:lnTo>
                  <a:lnTo>
                    <a:pt x="798" y="1188"/>
                  </a:lnTo>
                  <a:lnTo>
                    <a:pt x="821" y="1178"/>
                  </a:lnTo>
                  <a:lnTo>
                    <a:pt x="839" y="1168"/>
                  </a:lnTo>
                  <a:lnTo>
                    <a:pt x="854" y="1158"/>
                  </a:lnTo>
                  <a:lnTo>
                    <a:pt x="872" y="1146"/>
                  </a:lnTo>
                  <a:lnTo>
                    <a:pt x="888" y="1130"/>
                  </a:lnTo>
                  <a:lnTo>
                    <a:pt x="902" y="1111"/>
                  </a:lnTo>
                  <a:lnTo>
                    <a:pt x="911" y="1091"/>
                  </a:lnTo>
                  <a:lnTo>
                    <a:pt x="916" y="1075"/>
                  </a:lnTo>
                  <a:lnTo>
                    <a:pt x="916" y="258"/>
                  </a:lnTo>
                  <a:lnTo>
                    <a:pt x="930" y="245"/>
                  </a:lnTo>
                  <a:lnTo>
                    <a:pt x="945" y="227"/>
                  </a:lnTo>
                  <a:lnTo>
                    <a:pt x="955" y="208"/>
                  </a:lnTo>
                  <a:lnTo>
                    <a:pt x="960" y="188"/>
                  </a:lnTo>
                  <a:lnTo>
                    <a:pt x="960" y="170"/>
                  </a:lnTo>
                  <a:lnTo>
                    <a:pt x="954" y="149"/>
                  </a:lnTo>
                  <a:lnTo>
                    <a:pt x="943" y="130"/>
                  </a:lnTo>
                  <a:lnTo>
                    <a:pt x="926" y="110"/>
                  </a:lnTo>
                  <a:lnTo>
                    <a:pt x="903" y="91"/>
                  </a:lnTo>
                  <a:lnTo>
                    <a:pt x="882" y="77"/>
                  </a:lnTo>
                  <a:lnTo>
                    <a:pt x="854" y="61"/>
                  </a:lnTo>
                  <a:lnTo>
                    <a:pt x="825" y="49"/>
                  </a:lnTo>
                  <a:lnTo>
                    <a:pt x="797" y="39"/>
                  </a:lnTo>
                  <a:lnTo>
                    <a:pt x="763" y="29"/>
                  </a:lnTo>
                  <a:lnTo>
                    <a:pt x="728" y="21"/>
                  </a:lnTo>
                  <a:lnTo>
                    <a:pt x="693" y="14"/>
                  </a:lnTo>
                  <a:lnTo>
                    <a:pt x="656" y="9"/>
                  </a:lnTo>
                  <a:lnTo>
                    <a:pt x="613" y="4"/>
                  </a:lnTo>
                  <a:lnTo>
                    <a:pt x="567" y="0"/>
                  </a:lnTo>
                  <a:lnTo>
                    <a:pt x="52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nvGrpSpPr>
            <p:cNvPr id="184" name="Group 183"/>
            <p:cNvGrpSpPr>
              <a:grpSpLocks/>
            </p:cNvGrpSpPr>
            <p:nvPr/>
          </p:nvGrpSpPr>
          <p:grpSpPr bwMode="auto">
            <a:xfrm>
              <a:off x="12202" y="3986"/>
              <a:ext cx="804" cy="992"/>
              <a:chOff x="12202" y="3986"/>
              <a:chExt cx="804" cy="992"/>
            </a:xfrm>
          </p:grpSpPr>
          <p:sp>
            <p:nvSpPr>
              <p:cNvPr id="304" name="Freeform 303"/>
              <p:cNvSpPr>
                <a:spLocks/>
              </p:cNvSpPr>
              <p:nvPr/>
            </p:nvSpPr>
            <p:spPr bwMode="auto">
              <a:xfrm>
                <a:off x="12202" y="3986"/>
                <a:ext cx="804" cy="992"/>
              </a:xfrm>
              <a:custGeom>
                <a:avLst/>
                <a:gdLst>
                  <a:gd name="T0" fmla="*/ 0 w 804"/>
                  <a:gd name="T1" fmla="*/ 0 h 992"/>
                  <a:gd name="T2" fmla="*/ 90 w 804"/>
                  <a:gd name="T3" fmla="*/ 193 h 992"/>
                  <a:gd name="T4" fmla="*/ 90 w 804"/>
                  <a:gd name="T5" fmla="*/ 839 h 992"/>
                  <a:gd name="T6" fmla="*/ 95 w 804"/>
                  <a:gd name="T7" fmla="*/ 866 h 992"/>
                  <a:gd name="T8" fmla="*/ 102 w 804"/>
                  <a:gd name="T9" fmla="*/ 880 h 992"/>
                  <a:gd name="T10" fmla="*/ 111 w 804"/>
                  <a:gd name="T11" fmla="*/ 896 h 992"/>
                  <a:gd name="T12" fmla="*/ 121 w 804"/>
                  <a:gd name="T13" fmla="*/ 904 h 992"/>
                  <a:gd name="T14" fmla="*/ 137 w 804"/>
                  <a:gd name="T15" fmla="*/ 918 h 992"/>
                  <a:gd name="T16" fmla="*/ 155 w 804"/>
                  <a:gd name="T17" fmla="*/ 928 h 992"/>
                  <a:gd name="T18" fmla="*/ 174 w 804"/>
                  <a:gd name="T19" fmla="*/ 939 h 992"/>
                  <a:gd name="T20" fmla="*/ 199 w 804"/>
                  <a:gd name="T21" fmla="*/ 948 h 992"/>
                  <a:gd name="T22" fmla="*/ 223 w 804"/>
                  <a:gd name="T23" fmla="*/ 959 h 992"/>
                  <a:gd name="T24" fmla="*/ 246 w 804"/>
                  <a:gd name="T25" fmla="*/ 966 h 992"/>
                  <a:gd name="T26" fmla="*/ 276 w 804"/>
                  <a:gd name="T27" fmla="*/ 973 h 992"/>
                  <a:gd name="T28" fmla="*/ 304 w 804"/>
                  <a:gd name="T29" fmla="*/ 979 h 992"/>
                  <a:gd name="T30" fmla="*/ 331 w 804"/>
                  <a:gd name="T31" fmla="*/ 983 h 992"/>
                  <a:gd name="T32" fmla="*/ 357 w 804"/>
                  <a:gd name="T33" fmla="*/ 987 h 992"/>
                  <a:gd name="T34" fmla="*/ 386 w 804"/>
                  <a:gd name="T35" fmla="*/ 989 h 992"/>
                  <a:gd name="T36" fmla="*/ 418 w 804"/>
                  <a:gd name="T37" fmla="*/ 991 h 992"/>
                  <a:gd name="T38" fmla="*/ 455 w 804"/>
                  <a:gd name="T39" fmla="*/ 991 h 992"/>
                  <a:gd name="T40" fmla="*/ 492 w 804"/>
                  <a:gd name="T41" fmla="*/ 989 h 992"/>
                  <a:gd name="T42" fmla="*/ 527 w 804"/>
                  <a:gd name="T43" fmla="*/ 987 h 992"/>
                  <a:gd name="T44" fmla="*/ 560 w 804"/>
                  <a:gd name="T45" fmla="*/ 983 h 992"/>
                  <a:gd name="T46" fmla="*/ 594 w 804"/>
                  <a:gd name="T47" fmla="*/ 978 h 992"/>
                  <a:gd name="T48" fmla="*/ 618 w 804"/>
                  <a:gd name="T49" fmla="*/ 973 h 992"/>
                  <a:gd name="T50" fmla="*/ 649 w 804"/>
                  <a:gd name="T51" fmla="*/ 965 h 992"/>
                  <a:gd name="T52" fmla="*/ 696 w 804"/>
                  <a:gd name="T53" fmla="*/ 948 h 992"/>
                  <a:gd name="T54" fmla="*/ 719 w 804"/>
                  <a:gd name="T55" fmla="*/ 939 h 992"/>
                  <a:gd name="T56" fmla="*/ 740 w 804"/>
                  <a:gd name="T57" fmla="*/ 928 h 992"/>
                  <a:gd name="T58" fmla="*/ 756 w 804"/>
                  <a:gd name="T59" fmla="*/ 918 h 992"/>
                  <a:gd name="T60" fmla="*/ 782 w 804"/>
                  <a:gd name="T61" fmla="*/ 894 h 992"/>
                  <a:gd name="T62" fmla="*/ 792 w 804"/>
                  <a:gd name="T63" fmla="*/ 882 h 992"/>
                  <a:gd name="T64" fmla="*/ 800 w 804"/>
                  <a:gd name="T65" fmla="*/ 863 h 992"/>
                  <a:gd name="T66" fmla="*/ 803 w 804"/>
                  <a:gd name="T67" fmla="*/ 843 h 992"/>
                  <a:gd name="T68" fmla="*/ 803 w 804"/>
                  <a:gd name="T69" fmla="*/ 150 h 992"/>
                  <a:gd name="T70" fmla="*/ 425 w 804"/>
                  <a:gd name="T71" fmla="*/ 150 h 992"/>
                  <a:gd name="T72" fmla="*/ 364 w 804"/>
                  <a:gd name="T73" fmla="*/ 147 h 992"/>
                  <a:gd name="T74" fmla="*/ 309 w 804"/>
                  <a:gd name="T75" fmla="*/ 139 h 992"/>
                  <a:gd name="T76" fmla="*/ 249 w 804"/>
                  <a:gd name="T77" fmla="*/ 129 h 992"/>
                  <a:gd name="T78" fmla="*/ 194 w 804"/>
                  <a:gd name="T79" fmla="*/ 113 h 992"/>
                  <a:gd name="T80" fmla="*/ 149 w 804"/>
                  <a:gd name="T81" fmla="*/ 97 h 992"/>
                  <a:gd name="T82" fmla="*/ 124 w 804"/>
                  <a:gd name="T83" fmla="*/ 84 h 992"/>
                  <a:gd name="T84" fmla="*/ 104 w 804"/>
                  <a:gd name="T85" fmla="*/ 70 h 992"/>
                  <a:gd name="T86" fmla="*/ 90 w 804"/>
                  <a:gd name="T87" fmla="*/ 58 h 992"/>
                  <a:gd name="T88" fmla="*/ 79 w 804"/>
                  <a:gd name="T89" fmla="*/ 42 h 992"/>
                  <a:gd name="T90" fmla="*/ 71 w 804"/>
                  <a:gd name="T91" fmla="*/ 36 h 992"/>
                  <a:gd name="T92" fmla="*/ 60 w 804"/>
                  <a:gd name="T93" fmla="*/ 27 h 992"/>
                  <a:gd name="T94" fmla="*/ 51 w 804"/>
                  <a:gd name="T95" fmla="*/ 21 h 992"/>
                  <a:gd name="T96" fmla="*/ 40 w 804"/>
                  <a:gd name="T97" fmla="*/ 15 h 992"/>
                  <a:gd name="T98" fmla="*/ 29 w 804"/>
                  <a:gd name="T99" fmla="*/ 10 h 992"/>
                  <a:gd name="T100" fmla="*/ 15 w 804"/>
                  <a:gd name="T101" fmla="*/ 5 h 992"/>
                  <a:gd name="T102" fmla="*/ 0 w 804"/>
                  <a:gd name="T103" fmla="*/ 0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04" h="992">
                    <a:moveTo>
                      <a:pt x="0" y="0"/>
                    </a:moveTo>
                    <a:lnTo>
                      <a:pt x="90" y="193"/>
                    </a:lnTo>
                    <a:lnTo>
                      <a:pt x="90" y="839"/>
                    </a:lnTo>
                    <a:lnTo>
                      <a:pt x="95" y="866"/>
                    </a:lnTo>
                    <a:lnTo>
                      <a:pt x="102" y="880"/>
                    </a:lnTo>
                    <a:lnTo>
                      <a:pt x="111" y="896"/>
                    </a:lnTo>
                    <a:lnTo>
                      <a:pt x="121" y="904"/>
                    </a:lnTo>
                    <a:lnTo>
                      <a:pt x="137" y="918"/>
                    </a:lnTo>
                    <a:lnTo>
                      <a:pt x="155" y="928"/>
                    </a:lnTo>
                    <a:lnTo>
                      <a:pt x="174" y="939"/>
                    </a:lnTo>
                    <a:lnTo>
                      <a:pt x="199" y="948"/>
                    </a:lnTo>
                    <a:lnTo>
                      <a:pt x="223" y="959"/>
                    </a:lnTo>
                    <a:lnTo>
                      <a:pt x="246" y="966"/>
                    </a:lnTo>
                    <a:lnTo>
                      <a:pt x="276" y="973"/>
                    </a:lnTo>
                    <a:lnTo>
                      <a:pt x="304" y="979"/>
                    </a:lnTo>
                    <a:lnTo>
                      <a:pt x="331" y="983"/>
                    </a:lnTo>
                    <a:lnTo>
                      <a:pt x="357" y="987"/>
                    </a:lnTo>
                    <a:lnTo>
                      <a:pt x="386" y="989"/>
                    </a:lnTo>
                    <a:lnTo>
                      <a:pt x="418" y="991"/>
                    </a:lnTo>
                    <a:lnTo>
                      <a:pt x="455" y="991"/>
                    </a:lnTo>
                    <a:lnTo>
                      <a:pt x="492" y="989"/>
                    </a:lnTo>
                    <a:lnTo>
                      <a:pt x="527" y="987"/>
                    </a:lnTo>
                    <a:lnTo>
                      <a:pt x="560" y="983"/>
                    </a:lnTo>
                    <a:lnTo>
                      <a:pt x="594" y="978"/>
                    </a:lnTo>
                    <a:lnTo>
                      <a:pt x="618" y="973"/>
                    </a:lnTo>
                    <a:lnTo>
                      <a:pt x="649" y="965"/>
                    </a:lnTo>
                    <a:lnTo>
                      <a:pt x="696" y="948"/>
                    </a:lnTo>
                    <a:lnTo>
                      <a:pt x="719" y="939"/>
                    </a:lnTo>
                    <a:lnTo>
                      <a:pt x="740" y="928"/>
                    </a:lnTo>
                    <a:lnTo>
                      <a:pt x="756" y="918"/>
                    </a:lnTo>
                    <a:lnTo>
                      <a:pt x="782" y="894"/>
                    </a:lnTo>
                    <a:lnTo>
                      <a:pt x="792" y="882"/>
                    </a:lnTo>
                    <a:lnTo>
                      <a:pt x="800" y="863"/>
                    </a:lnTo>
                    <a:lnTo>
                      <a:pt x="803" y="843"/>
                    </a:lnTo>
                    <a:lnTo>
                      <a:pt x="803" y="150"/>
                    </a:lnTo>
                    <a:lnTo>
                      <a:pt x="425" y="150"/>
                    </a:lnTo>
                    <a:lnTo>
                      <a:pt x="364" y="147"/>
                    </a:lnTo>
                    <a:lnTo>
                      <a:pt x="309" y="139"/>
                    </a:lnTo>
                    <a:lnTo>
                      <a:pt x="249" y="129"/>
                    </a:lnTo>
                    <a:lnTo>
                      <a:pt x="194" y="113"/>
                    </a:lnTo>
                    <a:lnTo>
                      <a:pt x="149" y="97"/>
                    </a:lnTo>
                    <a:lnTo>
                      <a:pt x="124" y="84"/>
                    </a:lnTo>
                    <a:lnTo>
                      <a:pt x="104" y="70"/>
                    </a:lnTo>
                    <a:lnTo>
                      <a:pt x="90" y="58"/>
                    </a:lnTo>
                    <a:lnTo>
                      <a:pt x="79" y="42"/>
                    </a:lnTo>
                    <a:lnTo>
                      <a:pt x="71" y="36"/>
                    </a:lnTo>
                    <a:lnTo>
                      <a:pt x="60" y="27"/>
                    </a:lnTo>
                    <a:lnTo>
                      <a:pt x="51" y="21"/>
                    </a:lnTo>
                    <a:lnTo>
                      <a:pt x="40" y="15"/>
                    </a:lnTo>
                    <a:lnTo>
                      <a:pt x="29" y="10"/>
                    </a:lnTo>
                    <a:lnTo>
                      <a:pt x="15" y="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05" name="Freeform 304"/>
              <p:cNvSpPr>
                <a:spLocks/>
              </p:cNvSpPr>
              <p:nvPr/>
            </p:nvSpPr>
            <p:spPr bwMode="auto">
              <a:xfrm>
                <a:off x="12202" y="3986"/>
                <a:ext cx="804" cy="992"/>
              </a:xfrm>
              <a:custGeom>
                <a:avLst/>
                <a:gdLst>
                  <a:gd name="T0" fmla="*/ 803 w 804"/>
                  <a:gd name="T1" fmla="*/ 72 h 992"/>
                  <a:gd name="T2" fmla="*/ 774 w 804"/>
                  <a:gd name="T3" fmla="*/ 88 h 992"/>
                  <a:gd name="T4" fmla="*/ 733 w 804"/>
                  <a:gd name="T5" fmla="*/ 106 h 992"/>
                  <a:gd name="T6" fmla="*/ 688 w 804"/>
                  <a:gd name="T7" fmla="*/ 119 h 992"/>
                  <a:gd name="T8" fmla="*/ 639 w 804"/>
                  <a:gd name="T9" fmla="*/ 132 h 992"/>
                  <a:gd name="T10" fmla="*/ 590 w 804"/>
                  <a:gd name="T11" fmla="*/ 141 h 992"/>
                  <a:gd name="T12" fmla="*/ 537 w 804"/>
                  <a:gd name="T13" fmla="*/ 147 h 992"/>
                  <a:gd name="T14" fmla="*/ 481 w 804"/>
                  <a:gd name="T15" fmla="*/ 150 h 992"/>
                  <a:gd name="T16" fmla="*/ 803 w 804"/>
                  <a:gd name="T17" fmla="*/ 150 h 992"/>
                  <a:gd name="T18" fmla="*/ 803 w 804"/>
                  <a:gd name="T19" fmla="*/ 72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4" h="992">
                    <a:moveTo>
                      <a:pt x="803" y="72"/>
                    </a:moveTo>
                    <a:lnTo>
                      <a:pt x="774" y="88"/>
                    </a:lnTo>
                    <a:lnTo>
                      <a:pt x="733" y="106"/>
                    </a:lnTo>
                    <a:lnTo>
                      <a:pt x="688" y="119"/>
                    </a:lnTo>
                    <a:lnTo>
                      <a:pt x="639" y="132"/>
                    </a:lnTo>
                    <a:lnTo>
                      <a:pt x="590" y="141"/>
                    </a:lnTo>
                    <a:lnTo>
                      <a:pt x="537" y="147"/>
                    </a:lnTo>
                    <a:lnTo>
                      <a:pt x="481" y="150"/>
                    </a:lnTo>
                    <a:lnTo>
                      <a:pt x="803" y="150"/>
                    </a:lnTo>
                    <a:lnTo>
                      <a:pt x="803" y="7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185" name="Freeform 184"/>
            <p:cNvSpPr>
              <a:spLocks/>
            </p:cNvSpPr>
            <p:nvPr/>
          </p:nvSpPr>
          <p:spPr bwMode="auto">
            <a:xfrm>
              <a:off x="12161" y="3799"/>
              <a:ext cx="880" cy="302"/>
            </a:xfrm>
            <a:custGeom>
              <a:avLst/>
              <a:gdLst>
                <a:gd name="T0" fmla="*/ 454 w 880"/>
                <a:gd name="T1" fmla="*/ 0 h 302"/>
                <a:gd name="T2" fmla="*/ 333 w 880"/>
                <a:gd name="T3" fmla="*/ 10 h 302"/>
                <a:gd name="T4" fmla="*/ 281 w 880"/>
                <a:gd name="T5" fmla="*/ 21 h 302"/>
                <a:gd name="T6" fmla="*/ 235 w 880"/>
                <a:gd name="T7" fmla="*/ 34 h 302"/>
                <a:gd name="T8" fmla="*/ 193 w 880"/>
                <a:gd name="T9" fmla="*/ 51 h 302"/>
                <a:gd name="T10" fmla="*/ 156 w 880"/>
                <a:gd name="T11" fmla="*/ 72 h 302"/>
                <a:gd name="T12" fmla="*/ 121 w 880"/>
                <a:gd name="T13" fmla="*/ 92 h 302"/>
                <a:gd name="T14" fmla="*/ 69 w 880"/>
                <a:gd name="T15" fmla="*/ 108 h 302"/>
                <a:gd name="T16" fmla="*/ 17 w 880"/>
                <a:gd name="T17" fmla="*/ 125 h 302"/>
                <a:gd name="T18" fmla="*/ 0 w 880"/>
                <a:gd name="T19" fmla="*/ 135 h 302"/>
                <a:gd name="T20" fmla="*/ 9 w 880"/>
                <a:gd name="T21" fmla="*/ 144 h 302"/>
                <a:gd name="T22" fmla="*/ 62 w 880"/>
                <a:gd name="T23" fmla="*/ 160 h 302"/>
                <a:gd name="T24" fmla="*/ 103 w 880"/>
                <a:gd name="T25" fmla="*/ 176 h 302"/>
                <a:gd name="T26" fmla="*/ 135 w 880"/>
                <a:gd name="T27" fmla="*/ 194 h 302"/>
                <a:gd name="T28" fmla="*/ 152 w 880"/>
                <a:gd name="T29" fmla="*/ 215 h 302"/>
                <a:gd name="T30" fmla="*/ 181 w 880"/>
                <a:gd name="T31" fmla="*/ 237 h 302"/>
                <a:gd name="T32" fmla="*/ 218 w 880"/>
                <a:gd name="T33" fmla="*/ 254 h 302"/>
                <a:gd name="T34" fmla="*/ 285 w 880"/>
                <a:gd name="T35" fmla="*/ 276 h 302"/>
                <a:gd name="T36" fmla="*/ 338 w 880"/>
                <a:gd name="T37" fmla="*/ 286 h 302"/>
                <a:gd name="T38" fmla="*/ 404 w 880"/>
                <a:gd name="T39" fmla="*/ 296 h 302"/>
                <a:gd name="T40" fmla="*/ 471 w 880"/>
                <a:gd name="T41" fmla="*/ 301 h 302"/>
                <a:gd name="T42" fmla="*/ 551 w 880"/>
                <a:gd name="T43" fmla="*/ 298 h 302"/>
                <a:gd name="T44" fmla="*/ 633 w 880"/>
                <a:gd name="T45" fmla="*/ 290 h 302"/>
                <a:gd name="T46" fmla="*/ 705 w 880"/>
                <a:gd name="T47" fmla="*/ 276 h 302"/>
                <a:gd name="T48" fmla="*/ 769 w 880"/>
                <a:gd name="T49" fmla="*/ 255 h 302"/>
                <a:gd name="T50" fmla="*/ 815 w 880"/>
                <a:gd name="T51" fmla="*/ 233 h 302"/>
                <a:gd name="T52" fmla="*/ 846 w 880"/>
                <a:gd name="T53" fmla="*/ 211 h 302"/>
                <a:gd name="T54" fmla="*/ 868 w 880"/>
                <a:gd name="T55" fmla="*/ 187 h 302"/>
                <a:gd name="T56" fmla="*/ 879 w 880"/>
                <a:gd name="T57" fmla="*/ 159 h 302"/>
                <a:gd name="T58" fmla="*/ 875 w 880"/>
                <a:gd name="T59" fmla="*/ 129 h 302"/>
                <a:gd name="T60" fmla="*/ 853 w 880"/>
                <a:gd name="T61" fmla="*/ 96 h 302"/>
                <a:gd name="T62" fmla="*/ 806 w 880"/>
                <a:gd name="T63" fmla="*/ 61 h 302"/>
                <a:gd name="T64" fmla="*/ 737 w 880"/>
                <a:gd name="T65" fmla="*/ 34 h 302"/>
                <a:gd name="T66" fmla="*/ 655 w 880"/>
                <a:gd name="T67" fmla="*/ 14 h 302"/>
                <a:gd name="T68" fmla="*/ 556 w 880"/>
                <a:gd name="T69" fmla="*/ 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0" h="302">
                  <a:moveTo>
                    <a:pt x="507" y="0"/>
                  </a:moveTo>
                  <a:lnTo>
                    <a:pt x="454" y="0"/>
                  </a:lnTo>
                  <a:lnTo>
                    <a:pt x="405" y="2"/>
                  </a:lnTo>
                  <a:lnTo>
                    <a:pt x="333" y="10"/>
                  </a:lnTo>
                  <a:lnTo>
                    <a:pt x="305" y="15"/>
                  </a:lnTo>
                  <a:lnTo>
                    <a:pt x="281" y="21"/>
                  </a:lnTo>
                  <a:lnTo>
                    <a:pt x="257" y="28"/>
                  </a:lnTo>
                  <a:lnTo>
                    <a:pt x="235" y="34"/>
                  </a:lnTo>
                  <a:lnTo>
                    <a:pt x="213" y="42"/>
                  </a:lnTo>
                  <a:lnTo>
                    <a:pt x="193" y="51"/>
                  </a:lnTo>
                  <a:lnTo>
                    <a:pt x="174" y="60"/>
                  </a:lnTo>
                  <a:lnTo>
                    <a:pt x="156" y="72"/>
                  </a:lnTo>
                  <a:lnTo>
                    <a:pt x="142" y="86"/>
                  </a:lnTo>
                  <a:lnTo>
                    <a:pt x="121" y="92"/>
                  </a:lnTo>
                  <a:lnTo>
                    <a:pt x="96" y="99"/>
                  </a:lnTo>
                  <a:lnTo>
                    <a:pt x="69" y="108"/>
                  </a:lnTo>
                  <a:lnTo>
                    <a:pt x="35" y="118"/>
                  </a:lnTo>
                  <a:lnTo>
                    <a:pt x="17" y="125"/>
                  </a:lnTo>
                  <a:lnTo>
                    <a:pt x="6" y="131"/>
                  </a:lnTo>
                  <a:lnTo>
                    <a:pt x="0" y="135"/>
                  </a:lnTo>
                  <a:lnTo>
                    <a:pt x="0" y="140"/>
                  </a:lnTo>
                  <a:lnTo>
                    <a:pt x="9" y="144"/>
                  </a:lnTo>
                  <a:lnTo>
                    <a:pt x="26" y="149"/>
                  </a:lnTo>
                  <a:lnTo>
                    <a:pt x="62" y="160"/>
                  </a:lnTo>
                  <a:lnTo>
                    <a:pt x="83" y="168"/>
                  </a:lnTo>
                  <a:lnTo>
                    <a:pt x="103" y="176"/>
                  </a:lnTo>
                  <a:lnTo>
                    <a:pt x="118" y="184"/>
                  </a:lnTo>
                  <a:lnTo>
                    <a:pt x="135" y="194"/>
                  </a:lnTo>
                  <a:lnTo>
                    <a:pt x="144" y="205"/>
                  </a:lnTo>
                  <a:lnTo>
                    <a:pt x="152" y="215"/>
                  </a:lnTo>
                  <a:lnTo>
                    <a:pt x="166" y="227"/>
                  </a:lnTo>
                  <a:lnTo>
                    <a:pt x="181" y="237"/>
                  </a:lnTo>
                  <a:lnTo>
                    <a:pt x="199" y="245"/>
                  </a:lnTo>
                  <a:lnTo>
                    <a:pt x="218" y="254"/>
                  </a:lnTo>
                  <a:lnTo>
                    <a:pt x="237" y="262"/>
                  </a:lnTo>
                  <a:lnTo>
                    <a:pt x="285" y="276"/>
                  </a:lnTo>
                  <a:lnTo>
                    <a:pt x="313" y="282"/>
                  </a:lnTo>
                  <a:lnTo>
                    <a:pt x="338" y="286"/>
                  </a:lnTo>
                  <a:lnTo>
                    <a:pt x="369" y="292"/>
                  </a:lnTo>
                  <a:lnTo>
                    <a:pt x="404" y="296"/>
                  </a:lnTo>
                  <a:lnTo>
                    <a:pt x="437" y="298"/>
                  </a:lnTo>
                  <a:lnTo>
                    <a:pt x="471" y="301"/>
                  </a:lnTo>
                  <a:lnTo>
                    <a:pt x="506" y="301"/>
                  </a:lnTo>
                  <a:lnTo>
                    <a:pt x="551" y="298"/>
                  </a:lnTo>
                  <a:lnTo>
                    <a:pt x="592" y="295"/>
                  </a:lnTo>
                  <a:lnTo>
                    <a:pt x="633" y="290"/>
                  </a:lnTo>
                  <a:lnTo>
                    <a:pt x="665" y="285"/>
                  </a:lnTo>
                  <a:lnTo>
                    <a:pt x="705" y="276"/>
                  </a:lnTo>
                  <a:lnTo>
                    <a:pt x="738" y="266"/>
                  </a:lnTo>
                  <a:lnTo>
                    <a:pt x="769" y="255"/>
                  </a:lnTo>
                  <a:lnTo>
                    <a:pt x="793" y="245"/>
                  </a:lnTo>
                  <a:lnTo>
                    <a:pt x="815" y="233"/>
                  </a:lnTo>
                  <a:lnTo>
                    <a:pt x="831" y="224"/>
                  </a:lnTo>
                  <a:lnTo>
                    <a:pt x="846" y="211"/>
                  </a:lnTo>
                  <a:lnTo>
                    <a:pt x="858" y="199"/>
                  </a:lnTo>
                  <a:lnTo>
                    <a:pt x="868" y="187"/>
                  </a:lnTo>
                  <a:lnTo>
                    <a:pt x="875" y="173"/>
                  </a:lnTo>
                  <a:lnTo>
                    <a:pt x="879" y="159"/>
                  </a:lnTo>
                  <a:lnTo>
                    <a:pt x="879" y="145"/>
                  </a:lnTo>
                  <a:lnTo>
                    <a:pt x="875" y="129"/>
                  </a:lnTo>
                  <a:lnTo>
                    <a:pt x="866" y="111"/>
                  </a:lnTo>
                  <a:lnTo>
                    <a:pt x="853" y="96"/>
                  </a:lnTo>
                  <a:lnTo>
                    <a:pt x="833" y="79"/>
                  </a:lnTo>
                  <a:lnTo>
                    <a:pt x="806" y="61"/>
                  </a:lnTo>
                  <a:lnTo>
                    <a:pt x="775" y="47"/>
                  </a:lnTo>
                  <a:lnTo>
                    <a:pt x="737" y="34"/>
                  </a:lnTo>
                  <a:lnTo>
                    <a:pt x="699" y="23"/>
                  </a:lnTo>
                  <a:lnTo>
                    <a:pt x="655" y="14"/>
                  </a:lnTo>
                  <a:lnTo>
                    <a:pt x="611" y="8"/>
                  </a:lnTo>
                  <a:lnTo>
                    <a:pt x="556" y="2"/>
                  </a:lnTo>
                  <a:lnTo>
                    <a:pt x="507"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86" name="Freeform 185"/>
            <p:cNvSpPr>
              <a:spLocks/>
            </p:cNvSpPr>
            <p:nvPr/>
          </p:nvSpPr>
          <p:spPr bwMode="auto">
            <a:xfrm>
              <a:off x="12293" y="4379"/>
              <a:ext cx="714" cy="599"/>
            </a:xfrm>
            <a:custGeom>
              <a:avLst/>
              <a:gdLst>
                <a:gd name="T0" fmla="*/ 0 w 714"/>
                <a:gd name="T1" fmla="*/ 0 h 599"/>
                <a:gd name="T2" fmla="*/ 0 w 714"/>
                <a:gd name="T3" fmla="*/ 446 h 599"/>
                <a:gd name="T4" fmla="*/ 4 w 714"/>
                <a:gd name="T5" fmla="*/ 471 h 599"/>
                <a:gd name="T6" fmla="*/ 11 w 714"/>
                <a:gd name="T7" fmla="*/ 487 h 599"/>
                <a:gd name="T8" fmla="*/ 20 w 714"/>
                <a:gd name="T9" fmla="*/ 502 h 599"/>
                <a:gd name="T10" fmla="*/ 32 w 714"/>
                <a:gd name="T11" fmla="*/ 513 h 599"/>
                <a:gd name="T12" fmla="*/ 49 w 714"/>
                <a:gd name="T13" fmla="*/ 526 h 599"/>
                <a:gd name="T14" fmla="*/ 66 w 714"/>
                <a:gd name="T15" fmla="*/ 536 h 599"/>
                <a:gd name="T16" fmla="*/ 85 w 714"/>
                <a:gd name="T17" fmla="*/ 546 h 599"/>
                <a:gd name="T18" fmla="*/ 110 w 714"/>
                <a:gd name="T19" fmla="*/ 556 h 599"/>
                <a:gd name="T20" fmla="*/ 135 w 714"/>
                <a:gd name="T21" fmla="*/ 567 h 599"/>
                <a:gd name="T22" fmla="*/ 158 w 714"/>
                <a:gd name="T23" fmla="*/ 573 h 599"/>
                <a:gd name="T24" fmla="*/ 186 w 714"/>
                <a:gd name="T25" fmla="*/ 580 h 599"/>
                <a:gd name="T26" fmla="*/ 216 w 714"/>
                <a:gd name="T27" fmla="*/ 586 h 599"/>
                <a:gd name="T28" fmla="*/ 241 w 714"/>
                <a:gd name="T29" fmla="*/ 590 h 599"/>
                <a:gd name="T30" fmla="*/ 267 w 714"/>
                <a:gd name="T31" fmla="*/ 594 h 599"/>
                <a:gd name="T32" fmla="*/ 329 w 714"/>
                <a:gd name="T33" fmla="*/ 599 h 599"/>
                <a:gd name="T34" fmla="*/ 366 w 714"/>
                <a:gd name="T35" fmla="*/ 599 h 599"/>
                <a:gd name="T36" fmla="*/ 438 w 714"/>
                <a:gd name="T37" fmla="*/ 594 h 599"/>
                <a:gd name="T38" fmla="*/ 471 w 714"/>
                <a:gd name="T39" fmla="*/ 590 h 599"/>
                <a:gd name="T40" fmla="*/ 504 w 714"/>
                <a:gd name="T41" fmla="*/ 585 h 599"/>
                <a:gd name="T42" fmla="*/ 529 w 714"/>
                <a:gd name="T43" fmla="*/ 580 h 599"/>
                <a:gd name="T44" fmla="*/ 559 w 714"/>
                <a:gd name="T45" fmla="*/ 571 h 599"/>
                <a:gd name="T46" fmla="*/ 607 w 714"/>
                <a:gd name="T47" fmla="*/ 554 h 599"/>
                <a:gd name="T48" fmla="*/ 629 w 714"/>
                <a:gd name="T49" fmla="*/ 545 h 599"/>
                <a:gd name="T50" fmla="*/ 651 w 714"/>
                <a:gd name="T51" fmla="*/ 534 h 599"/>
                <a:gd name="T52" fmla="*/ 666 w 714"/>
                <a:gd name="T53" fmla="*/ 524 h 599"/>
                <a:gd name="T54" fmla="*/ 681 w 714"/>
                <a:gd name="T55" fmla="*/ 510 h 599"/>
                <a:gd name="T56" fmla="*/ 692 w 714"/>
                <a:gd name="T57" fmla="*/ 500 h 599"/>
                <a:gd name="T58" fmla="*/ 700 w 714"/>
                <a:gd name="T59" fmla="*/ 489 h 599"/>
                <a:gd name="T60" fmla="*/ 709 w 714"/>
                <a:gd name="T61" fmla="*/ 471 h 599"/>
                <a:gd name="T62" fmla="*/ 713 w 714"/>
                <a:gd name="T63" fmla="*/ 451 h 599"/>
                <a:gd name="T64" fmla="*/ 713 w 714"/>
                <a:gd name="T65" fmla="*/ 0 h 599"/>
                <a:gd name="T66" fmla="*/ 0 w 714"/>
                <a:gd name="T67" fmla="*/ 0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4" h="599">
                  <a:moveTo>
                    <a:pt x="0" y="0"/>
                  </a:moveTo>
                  <a:lnTo>
                    <a:pt x="0" y="446"/>
                  </a:lnTo>
                  <a:lnTo>
                    <a:pt x="4" y="471"/>
                  </a:lnTo>
                  <a:lnTo>
                    <a:pt x="11" y="487"/>
                  </a:lnTo>
                  <a:lnTo>
                    <a:pt x="20" y="502"/>
                  </a:lnTo>
                  <a:lnTo>
                    <a:pt x="32" y="513"/>
                  </a:lnTo>
                  <a:lnTo>
                    <a:pt x="49" y="526"/>
                  </a:lnTo>
                  <a:lnTo>
                    <a:pt x="66" y="536"/>
                  </a:lnTo>
                  <a:lnTo>
                    <a:pt x="85" y="546"/>
                  </a:lnTo>
                  <a:lnTo>
                    <a:pt x="110" y="556"/>
                  </a:lnTo>
                  <a:lnTo>
                    <a:pt x="135" y="567"/>
                  </a:lnTo>
                  <a:lnTo>
                    <a:pt x="158" y="573"/>
                  </a:lnTo>
                  <a:lnTo>
                    <a:pt x="186" y="580"/>
                  </a:lnTo>
                  <a:lnTo>
                    <a:pt x="216" y="586"/>
                  </a:lnTo>
                  <a:lnTo>
                    <a:pt x="241" y="590"/>
                  </a:lnTo>
                  <a:lnTo>
                    <a:pt x="267" y="594"/>
                  </a:lnTo>
                  <a:lnTo>
                    <a:pt x="329" y="599"/>
                  </a:lnTo>
                  <a:lnTo>
                    <a:pt x="366" y="599"/>
                  </a:lnTo>
                  <a:lnTo>
                    <a:pt x="438" y="594"/>
                  </a:lnTo>
                  <a:lnTo>
                    <a:pt x="471" y="590"/>
                  </a:lnTo>
                  <a:lnTo>
                    <a:pt x="504" y="585"/>
                  </a:lnTo>
                  <a:lnTo>
                    <a:pt x="529" y="580"/>
                  </a:lnTo>
                  <a:lnTo>
                    <a:pt x="559" y="571"/>
                  </a:lnTo>
                  <a:lnTo>
                    <a:pt x="607" y="554"/>
                  </a:lnTo>
                  <a:lnTo>
                    <a:pt x="629" y="545"/>
                  </a:lnTo>
                  <a:lnTo>
                    <a:pt x="651" y="534"/>
                  </a:lnTo>
                  <a:lnTo>
                    <a:pt x="666" y="524"/>
                  </a:lnTo>
                  <a:lnTo>
                    <a:pt x="681" y="510"/>
                  </a:lnTo>
                  <a:lnTo>
                    <a:pt x="692" y="500"/>
                  </a:lnTo>
                  <a:lnTo>
                    <a:pt x="700" y="489"/>
                  </a:lnTo>
                  <a:lnTo>
                    <a:pt x="709" y="471"/>
                  </a:lnTo>
                  <a:lnTo>
                    <a:pt x="713" y="451"/>
                  </a:lnTo>
                  <a:lnTo>
                    <a:pt x="713" y="0"/>
                  </a:lnTo>
                  <a:lnTo>
                    <a:pt x="0" y="0"/>
                  </a:lnTo>
                  <a:close/>
                </a:path>
              </a:pathLst>
            </a:custGeom>
            <a:solidFill>
              <a:srgbClr val="009F9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87" name="Freeform 186"/>
            <p:cNvSpPr>
              <a:spLocks/>
            </p:cNvSpPr>
            <p:nvPr/>
          </p:nvSpPr>
          <p:spPr bwMode="auto">
            <a:xfrm>
              <a:off x="12293" y="4232"/>
              <a:ext cx="714" cy="284"/>
            </a:xfrm>
            <a:custGeom>
              <a:avLst/>
              <a:gdLst>
                <a:gd name="T0" fmla="*/ 356 w 714"/>
                <a:gd name="T1" fmla="*/ 0 h 284"/>
                <a:gd name="T2" fmla="*/ 261 w 714"/>
                <a:gd name="T3" fmla="*/ 5 h 284"/>
                <a:gd name="T4" fmla="*/ 176 w 714"/>
                <a:gd name="T5" fmla="*/ 19 h 284"/>
                <a:gd name="T6" fmla="*/ 104 w 714"/>
                <a:gd name="T7" fmla="*/ 41 h 284"/>
                <a:gd name="T8" fmla="*/ 48 w 714"/>
                <a:gd name="T9" fmla="*/ 70 h 284"/>
                <a:gd name="T10" fmla="*/ 12 w 714"/>
                <a:gd name="T11" fmla="*/ 104 h 284"/>
                <a:gd name="T12" fmla="*/ 0 w 714"/>
                <a:gd name="T13" fmla="*/ 141 h 284"/>
                <a:gd name="T14" fmla="*/ 12 w 714"/>
                <a:gd name="T15" fmla="*/ 179 h 284"/>
                <a:gd name="T16" fmla="*/ 48 w 714"/>
                <a:gd name="T17" fmla="*/ 213 h 284"/>
                <a:gd name="T18" fmla="*/ 104 w 714"/>
                <a:gd name="T19" fmla="*/ 242 h 284"/>
                <a:gd name="T20" fmla="*/ 176 w 714"/>
                <a:gd name="T21" fmla="*/ 264 h 284"/>
                <a:gd name="T22" fmla="*/ 261 w 714"/>
                <a:gd name="T23" fmla="*/ 278 h 284"/>
                <a:gd name="T24" fmla="*/ 356 w 714"/>
                <a:gd name="T25" fmla="*/ 283 h 284"/>
                <a:gd name="T26" fmla="*/ 451 w 714"/>
                <a:gd name="T27" fmla="*/ 278 h 284"/>
                <a:gd name="T28" fmla="*/ 536 w 714"/>
                <a:gd name="T29" fmla="*/ 264 h 284"/>
                <a:gd name="T30" fmla="*/ 608 w 714"/>
                <a:gd name="T31" fmla="*/ 242 h 284"/>
                <a:gd name="T32" fmla="*/ 664 w 714"/>
                <a:gd name="T33" fmla="*/ 213 h 284"/>
                <a:gd name="T34" fmla="*/ 700 w 714"/>
                <a:gd name="T35" fmla="*/ 179 h 284"/>
                <a:gd name="T36" fmla="*/ 713 w 714"/>
                <a:gd name="T37" fmla="*/ 141 h 284"/>
                <a:gd name="T38" fmla="*/ 700 w 714"/>
                <a:gd name="T39" fmla="*/ 104 h 284"/>
                <a:gd name="T40" fmla="*/ 664 w 714"/>
                <a:gd name="T41" fmla="*/ 70 h 284"/>
                <a:gd name="T42" fmla="*/ 608 w 714"/>
                <a:gd name="T43" fmla="*/ 41 h 284"/>
                <a:gd name="T44" fmla="*/ 536 w 714"/>
                <a:gd name="T45" fmla="*/ 19 h 284"/>
                <a:gd name="T46" fmla="*/ 451 w 714"/>
                <a:gd name="T47" fmla="*/ 5 h 284"/>
                <a:gd name="T48" fmla="*/ 356 w 714"/>
                <a:gd name="T4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4" h="284">
                  <a:moveTo>
                    <a:pt x="356" y="0"/>
                  </a:moveTo>
                  <a:lnTo>
                    <a:pt x="261" y="5"/>
                  </a:lnTo>
                  <a:lnTo>
                    <a:pt x="176" y="19"/>
                  </a:lnTo>
                  <a:lnTo>
                    <a:pt x="104" y="41"/>
                  </a:lnTo>
                  <a:lnTo>
                    <a:pt x="48" y="70"/>
                  </a:lnTo>
                  <a:lnTo>
                    <a:pt x="12" y="104"/>
                  </a:lnTo>
                  <a:lnTo>
                    <a:pt x="0" y="141"/>
                  </a:lnTo>
                  <a:lnTo>
                    <a:pt x="12" y="179"/>
                  </a:lnTo>
                  <a:lnTo>
                    <a:pt x="48" y="213"/>
                  </a:lnTo>
                  <a:lnTo>
                    <a:pt x="104" y="242"/>
                  </a:lnTo>
                  <a:lnTo>
                    <a:pt x="176" y="264"/>
                  </a:lnTo>
                  <a:lnTo>
                    <a:pt x="261" y="278"/>
                  </a:lnTo>
                  <a:lnTo>
                    <a:pt x="356" y="283"/>
                  </a:lnTo>
                  <a:lnTo>
                    <a:pt x="451" y="278"/>
                  </a:lnTo>
                  <a:lnTo>
                    <a:pt x="536" y="264"/>
                  </a:lnTo>
                  <a:lnTo>
                    <a:pt x="608" y="242"/>
                  </a:lnTo>
                  <a:lnTo>
                    <a:pt x="664" y="213"/>
                  </a:lnTo>
                  <a:lnTo>
                    <a:pt x="700" y="179"/>
                  </a:lnTo>
                  <a:lnTo>
                    <a:pt x="713" y="141"/>
                  </a:lnTo>
                  <a:lnTo>
                    <a:pt x="700" y="104"/>
                  </a:lnTo>
                  <a:lnTo>
                    <a:pt x="664" y="70"/>
                  </a:lnTo>
                  <a:lnTo>
                    <a:pt x="608" y="41"/>
                  </a:lnTo>
                  <a:lnTo>
                    <a:pt x="536" y="19"/>
                  </a:lnTo>
                  <a:lnTo>
                    <a:pt x="451" y="5"/>
                  </a:lnTo>
                  <a:lnTo>
                    <a:pt x="356" y="0"/>
                  </a:lnTo>
                  <a:close/>
                </a:path>
              </a:pathLst>
            </a:custGeom>
            <a:solidFill>
              <a:srgbClr val="8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88" name="Freeform 187"/>
            <p:cNvSpPr>
              <a:spLocks/>
            </p:cNvSpPr>
            <p:nvPr/>
          </p:nvSpPr>
          <p:spPr bwMode="auto">
            <a:xfrm>
              <a:off x="12319" y="4252"/>
              <a:ext cx="660" cy="248"/>
            </a:xfrm>
            <a:custGeom>
              <a:avLst/>
              <a:gdLst>
                <a:gd name="T0" fmla="*/ 329 w 660"/>
                <a:gd name="T1" fmla="*/ 0 h 248"/>
                <a:gd name="T2" fmla="*/ 225 w 660"/>
                <a:gd name="T3" fmla="*/ 6 h 248"/>
                <a:gd name="T4" fmla="*/ 135 w 660"/>
                <a:gd name="T5" fmla="*/ 23 h 248"/>
                <a:gd name="T6" fmla="*/ 63 w 660"/>
                <a:gd name="T7" fmla="*/ 50 h 248"/>
                <a:gd name="T8" fmla="*/ 16 w 660"/>
                <a:gd name="T9" fmla="*/ 84 h 248"/>
                <a:gd name="T10" fmla="*/ 0 w 660"/>
                <a:gd name="T11" fmla="*/ 123 h 248"/>
                <a:gd name="T12" fmla="*/ 16 w 660"/>
                <a:gd name="T13" fmla="*/ 162 h 248"/>
                <a:gd name="T14" fmla="*/ 63 w 660"/>
                <a:gd name="T15" fmla="*/ 196 h 248"/>
                <a:gd name="T16" fmla="*/ 135 w 660"/>
                <a:gd name="T17" fmla="*/ 223 h 248"/>
                <a:gd name="T18" fmla="*/ 225 w 660"/>
                <a:gd name="T19" fmla="*/ 241 h 248"/>
                <a:gd name="T20" fmla="*/ 329 w 660"/>
                <a:gd name="T21" fmla="*/ 247 h 248"/>
                <a:gd name="T22" fmla="*/ 434 w 660"/>
                <a:gd name="T23" fmla="*/ 241 h 248"/>
                <a:gd name="T24" fmla="*/ 524 w 660"/>
                <a:gd name="T25" fmla="*/ 223 h 248"/>
                <a:gd name="T26" fmla="*/ 595 w 660"/>
                <a:gd name="T27" fmla="*/ 196 h 248"/>
                <a:gd name="T28" fmla="*/ 642 w 660"/>
                <a:gd name="T29" fmla="*/ 162 h 248"/>
                <a:gd name="T30" fmla="*/ 659 w 660"/>
                <a:gd name="T31" fmla="*/ 123 h 248"/>
                <a:gd name="T32" fmla="*/ 642 w 660"/>
                <a:gd name="T33" fmla="*/ 84 h 248"/>
                <a:gd name="T34" fmla="*/ 595 w 660"/>
                <a:gd name="T35" fmla="*/ 50 h 248"/>
                <a:gd name="T36" fmla="*/ 524 w 660"/>
                <a:gd name="T37" fmla="*/ 23 h 248"/>
                <a:gd name="T38" fmla="*/ 434 w 660"/>
                <a:gd name="T39" fmla="*/ 6 h 248"/>
                <a:gd name="T40" fmla="*/ 329 w 660"/>
                <a:gd name="T4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248">
                  <a:moveTo>
                    <a:pt x="329" y="0"/>
                  </a:moveTo>
                  <a:lnTo>
                    <a:pt x="225" y="6"/>
                  </a:lnTo>
                  <a:lnTo>
                    <a:pt x="135" y="23"/>
                  </a:lnTo>
                  <a:lnTo>
                    <a:pt x="63" y="50"/>
                  </a:lnTo>
                  <a:lnTo>
                    <a:pt x="16" y="84"/>
                  </a:lnTo>
                  <a:lnTo>
                    <a:pt x="0" y="123"/>
                  </a:lnTo>
                  <a:lnTo>
                    <a:pt x="16" y="162"/>
                  </a:lnTo>
                  <a:lnTo>
                    <a:pt x="63" y="196"/>
                  </a:lnTo>
                  <a:lnTo>
                    <a:pt x="135" y="223"/>
                  </a:lnTo>
                  <a:lnTo>
                    <a:pt x="225" y="241"/>
                  </a:lnTo>
                  <a:lnTo>
                    <a:pt x="329" y="247"/>
                  </a:lnTo>
                  <a:lnTo>
                    <a:pt x="434" y="241"/>
                  </a:lnTo>
                  <a:lnTo>
                    <a:pt x="524" y="223"/>
                  </a:lnTo>
                  <a:lnTo>
                    <a:pt x="595" y="196"/>
                  </a:lnTo>
                  <a:lnTo>
                    <a:pt x="642" y="162"/>
                  </a:lnTo>
                  <a:lnTo>
                    <a:pt x="659" y="123"/>
                  </a:lnTo>
                  <a:lnTo>
                    <a:pt x="642" y="84"/>
                  </a:lnTo>
                  <a:lnTo>
                    <a:pt x="595" y="50"/>
                  </a:lnTo>
                  <a:lnTo>
                    <a:pt x="524" y="23"/>
                  </a:lnTo>
                  <a:lnTo>
                    <a:pt x="434" y="6"/>
                  </a:lnTo>
                  <a:lnTo>
                    <a:pt x="329" y="0"/>
                  </a:ln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nvGrpSpPr>
            <p:cNvPr id="189" name="Group 188"/>
            <p:cNvGrpSpPr>
              <a:grpSpLocks/>
            </p:cNvGrpSpPr>
            <p:nvPr/>
          </p:nvGrpSpPr>
          <p:grpSpPr bwMode="auto">
            <a:xfrm>
              <a:off x="8753" y="6062"/>
              <a:ext cx="2426" cy="1203"/>
              <a:chOff x="8753" y="6062"/>
              <a:chExt cx="2426" cy="1203"/>
            </a:xfrm>
          </p:grpSpPr>
          <p:sp>
            <p:nvSpPr>
              <p:cNvPr id="300" name="Freeform 299"/>
              <p:cNvSpPr>
                <a:spLocks/>
              </p:cNvSpPr>
              <p:nvPr/>
            </p:nvSpPr>
            <p:spPr bwMode="auto">
              <a:xfrm>
                <a:off x="8753" y="6062"/>
                <a:ext cx="2426" cy="1203"/>
              </a:xfrm>
              <a:custGeom>
                <a:avLst/>
                <a:gdLst>
                  <a:gd name="T0" fmla="*/ 2074 w 2426"/>
                  <a:gd name="T1" fmla="*/ 1093 h 1203"/>
                  <a:gd name="T2" fmla="*/ 2023 w 2426"/>
                  <a:gd name="T3" fmla="*/ 1202 h 1203"/>
                  <a:gd name="T4" fmla="*/ 2425 w 2426"/>
                  <a:gd name="T5" fmla="*/ 1194 h 1203"/>
                  <a:gd name="T6" fmla="*/ 2367 w 2426"/>
                  <a:gd name="T7" fmla="*/ 1119 h 1203"/>
                  <a:gd name="T8" fmla="*/ 2129 w 2426"/>
                  <a:gd name="T9" fmla="*/ 1119 h 1203"/>
                  <a:gd name="T10" fmla="*/ 2074 w 2426"/>
                  <a:gd name="T11" fmla="*/ 1093 h 1203"/>
                </a:gdLst>
                <a:ahLst/>
                <a:cxnLst>
                  <a:cxn ang="0">
                    <a:pos x="T0" y="T1"/>
                  </a:cxn>
                  <a:cxn ang="0">
                    <a:pos x="T2" y="T3"/>
                  </a:cxn>
                  <a:cxn ang="0">
                    <a:pos x="T4" y="T5"/>
                  </a:cxn>
                  <a:cxn ang="0">
                    <a:pos x="T6" y="T7"/>
                  </a:cxn>
                  <a:cxn ang="0">
                    <a:pos x="T8" y="T9"/>
                  </a:cxn>
                  <a:cxn ang="0">
                    <a:pos x="T10" y="T11"/>
                  </a:cxn>
                </a:cxnLst>
                <a:rect l="0" t="0" r="r" b="b"/>
                <a:pathLst>
                  <a:path w="2426" h="1203">
                    <a:moveTo>
                      <a:pt x="2074" y="1093"/>
                    </a:moveTo>
                    <a:lnTo>
                      <a:pt x="2023" y="1202"/>
                    </a:lnTo>
                    <a:lnTo>
                      <a:pt x="2425" y="1194"/>
                    </a:lnTo>
                    <a:lnTo>
                      <a:pt x="2367" y="1119"/>
                    </a:lnTo>
                    <a:lnTo>
                      <a:pt x="2129" y="1119"/>
                    </a:lnTo>
                    <a:lnTo>
                      <a:pt x="2074" y="10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01" name="Freeform 300"/>
              <p:cNvSpPr>
                <a:spLocks/>
              </p:cNvSpPr>
              <p:nvPr/>
            </p:nvSpPr>
            <p:spPr bwMode="auto">
              <a:xfrm>
                <a:off x="8753" y="6062"/>
                <a:ext cx="2426" cy="1203"/>
              </a:xfrm>
              <a:custGeom>
                <a:avLst/>
                <a:gdLst>
                  <a:gd name="T0" fmla="*/ 2126 w 2426"/>
                  <a:gd name="T1" fmla="*/ 985 h 1203"/>
                  <a:gd name="T2" fmla="*/ 2074 w 2426"/>
                  <a:gd name="T3" fmla="*/ 1093 h 1203"/>
                  <a:gd name="T4" fmla="*/ 2129 w 2426"/>
                  <a:gd name="T5" fmla="*/ 1119 h 1203"/>
                  <a:gd name="T6" fmla="*/ 2180 w 2426"/>
                  <a:gd name="T7" fmla="*/ 1011 h 1203"/>
                  <a:gd name="T8" fmla="*/ 2126 w 2426"/>
                  <a:gd name="T9" fmla="*/ 985 h 1203"/>
                </a:gdLst>
                <a:ahLst/>
                <a:cxnLst>
                  <a:cxn ang="0">
                    <a:pos x="T0" y="T1"/>
                  </a:cxn>
                  <a:cxn ang="0">
                    <a:pos x="T2" y="T3"/>
                  </a:cxn>
                  <a:cxn ang="0">
                    <a:pos x="T4" y="T5"/>
                  </a:cxn>
                  <a:cxn ang="0">
                    <a:pos x="T6" y="T7"/>
                  </a:cxn>
                  <a:cxn ang="0">
                    <a:pos x="T8" y="T9"/>
                  </a:cxn>
                </a:cxnLst>
                <a:rect l="0" t="0" r="r" b="b"/>
                <a:pathLst>
                  <a:path w="2426" h="1203">
                    <a:moveTo>
                      <a:pt x="2126" y="985"/>
                    </a:moveTo>
                    <a:lnTo>
                      <a:pt x="2074" y="1093"/>
                    </a:lnTo>
                    <a:lnTo>
                      <a:pt x="2129" y="1119"/>
                    </a:lnTo>
                    <a:lnTo>
                      <a:pt x="2180" y="1011"/>
                    </a:lnTo>
                    <a:lnTo>
                      <a:pt x="2126" y="9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02" name="Freeform 301"/>
              <p:cNvSpPr>
                <a:spLocks/>
              </p:cNvSpPr>
              <p:nvPr/>
            </p:nvSpPr>
            <p:spPr bwMode="auto">
              <a:xfrm>
                <a:off x="8753" y="6062"/>
                <a:ext cx="2426" cy="1203"/>
              </a:xfrm>
              <a:custGeom>
                <a:avLst/>
                <a:gdLst>
                  <a:gd name="T0" fmla="*/ 2177 w 2426"/>
                  <a:gd name="T1" fmla="*/ 877 h 1203"/>
                  <a:gd name="T2" fmla="*/ 2126 w 2426"/>
                  <a:gd name="T3" fmla="*/ 985 h 1203"/>
                  <a:gd name="T4" fmla="*/ 2180 w 2426"/>
                  <a:gd name="T5" fmla="*/ 1011 h 1203"/>
                  <a:gd name="T6" fmla="*/ 2129 w 2426"/>
                  <a:gd name="T7" fmla="*/ 1119 h 1203"/>
                  <a:gd name="T8" fmla="*/ 2367 w 2426"/>
                  <a:gd name="T9" fmla="*/ 1119 h 1203"/>
                  <a:gd name="T10" fmla="*/ 2177 w 2426"/>
                  <a:gd name="T11" fmla="*/ 877 h 1203"/>
                </a:gdLst>
                <a:ahLst/>
                <a:cxnLst>
                  <a:cxn ang="0">
                    <a:pos x="T0" y="T1"/>
                  </a:cxn>
                  <a:cxn ang="0">
                    <a:pos x="T2" y="T3"/>
                  </a:cxn>
                  <a:cxn ang="0">
                    <a:pos x="T4" y="T5"/>
                  </a:cxn>
                  <a:cxn ang="0">
                    <a:pos x="T6" y="T7"/>
                  </a:cxn>
                  <a:cxn ang="0">
                    <a:pos x="T8" y="T9"/>
                  </a:cxn>
                  <a:cxn ang="0">
                    <a:pos x="T10" y="T11"/>
                  </a:cxn>
                </a:cxnLst>
                <a:rect l="0" t="0" r="r" b="b"/>
                <a:pathLst>
                  <a:path w="2426" h="1203">
                    <a:moveTo>
                      <a:pt x="2177" y="877"/>
                    </a:moveTo>
                    <a:lnTo>
                      <a:pt x="2126" y="985"/>
                    </a:lnTo>
                    <a:lnTo>
                      <a:pt x="2180" y="1011"/>
                    </a:lnTo>
                    <a:lnTo>
                      <a:pt x="2129" y="1119"/>
                    </a:lnTo>
                    <a:lnTo>
                      <a:pt x="2367" y="1119"/>
                    </a:lnTo>
                    <a:lnTo>
                      <a:pt x="2177" y="8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303" name="Freeform 302"/>
              <p:cNvSpPr>
                <a:spLocks/>
              </p:cNvSpPr>
              <p:nvPr/>
            </p:nvSpPr>
            <p:spPr bwMode="auto">
              <a:xfrm>
                <a:off x="8753" y="6062"/>
                <a:ext cx="2426" cy="1203"/>
              </a:xfrm>
              <a:custGeom>
                <a:avLst/>
                <a:gdLst>
                  <a:gd name="T0" fmla="*/ 51 w 2426"/>
                  <a:gd name="T1" fmla="*/ 0 h 1203"/>
                  <a:gd name="T2" fmla="*/ 0 w 2426"/>
                  <a:gd name="T3" fmla="*/ 108 h 1203"/>
                  <a:gd name="T4" fmla="*/ 2074 w 2426"/>
                  <a:gd name="T5" fmla="*/ 1093 h 1203"/>
                  <a:gd name="T6" fmla="*/ 2126 w 2426"/>
                  <a:gd name="T7" fmla="*/ 985 h 1203"/>
                  <a:gd name="T8" fmla="*/ 51 w 2426"/>
                  <a:gd name="T9" fmla="*/ 0 h 1203"/>
                </a:gdLst>
                <a:ahLst/>
                <a:cxnLst>
                  <a:cxn ang="0">
                    <a:pos x="T0" y="T1"/>
                  </a:cxn>
                  <a:cxn ang="0">
                    <a:pos x="T2" y="T3"/>
                  </a:cxn>
                  <a:cxn ang="0">
                    <a:pos x="T4" y="T5"/>
                  </a:cxn>
                  <a:cxn ang="0">
                    <a:pos x="T6" y="T7"/>
                  </a:cxn>
                  <a:cxn ang="0">
                    <a:pos x="T8" y="T9"/>
                  </a:cxn>
                </a:cxnLst>
                <a:rect l="0" t="0" r="r" b="b"/>
                <a:pathLst>
                  <a:path w="2426" h="1203">
                    <a:moveTo>
                      <a:pt x="51" y="0"/>
                    </a:moveTo>
                    <a:lnTo>
                      <a:pt x="0" y="108"/>
                    </a:lnTo>
                    <a:lnTo>
                      <a:pt x="2074" y="1093"/>
                    </a:lnTo>
                    <a:lnTo>
                      <a:pt x="2126" y="985"/>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190" name="Picture 189"/>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183" y="7560"/>
              <a:ext cx="38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190"/>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557" y="7584"/>
              <a:ext cx="1640" cy="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191"/>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386" y="7618"/>
              <a:ext cx="40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19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529" y="8040"/>
              <a:ext cx="38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 name="Group 193"/>
            <p:cNvGrpSpPr>
              <a:grpSpLocks/>
            </p:cNvGrpSpPr>
            <p:nvPr/>
          </p:nvGrpSpPr>
          <p:grpSpPr bwMode="auto">
            <a:xfrm>
              <a:off x="7522" y="6097"/>
              <a:ext cx="589" cy="1400"/>
              <a:chOff x="7522" y="6097"/>
              <a:chExt cx="589" cy="1400"/>
            </a:xfrm>
          </p:grpSpPr>
          <p:sp>
            <p:nvSpPr>
              <p:cNvPr id="296" name="Freeform 295"/>
              <p:cNvSpPr>
                <a:spLocks/>
              </p:cNvSpPr>
              <p:nvPr/>
            </p:nvSpPr>
            <p:spPr bwMode="auto">
              <a:xfrm>
                <a:off x="7522" y="6097"/>
                <a:ext cx="589" cy="1400"/>
              </a:xfrm>
              <a:custGeom>
                <a:avLst/>
                <a:gdLst>
                  <a:gd name="T0" fmla="*/ 361 w 589"/>
                  <a:gd name="T1" fmla="*/ 1079 h 1400"/>
                  <a:gd name="T2" fmla="*/ 248 w 589"/>
                  <a:gd name="T3" fmla="*/ 1119 h 1400"/>
                  <a:gd name="T4" fmla="*/ 536 w 589"/>
                  <a:gd name="T5" fmla="*/ 1399 h 1400"/>
                  <a:gd name="T6" fmla="*/ 570 w 589"/>
                  <a:gd name="T7" fmla="*/ 1136 h 1400"/>
                  <a:gd name="T8" fmla="*/ 381 w 589"/>
                  <a:gd name="T9" fmla="*/ 1136 h 1400"/>
                  <a:gd name="T10" fmla="*/ 361 w 589"/>
                  <a:gd name="T11" fmla="*/ 1079 h 1400"/>
                </a:gdLst>
                <a:ahLst/>
                <a:cxnLst>
                  <a:cxn ang="0">
                    <a:pos x="T0" y="T1"/>
                  </a:cxn>
                  <a:cxn ang="0">
                    <a:pos x="T2" y="T3"/>
                  </a:cxn>
                  <a:cxn ang="0">
                    <a:pos x="T4" y="T5"/>
                  </a:cxn>
                  <a:cxn ang="0">
                    <a:pos x="T6" y="T7"/>
                  </a:cxn>
                  <a:cxn ang="0">
                    <a:pos x="T8" y="T9"/>
                  </a:cxn>
                  <a:cxn ang="0">
                    <a:pos x="T10" y="T11"/>
                  </a:cxn>
                </a:cxnLst>
                <a:rect l="0" t="0" r="r" b="b"/>
                <a:pathLst>
                  <a:path w="589" h="1400">
                    <a:moveTo>
                      <a:pt x="361" y="1079"/>
                    </a:moveTo>
                    <a:lnTo>
                      <a:pt x="248" y="1119"/>
                    </a:lnTo>
                    <a:lnTo>
                      <a:pt x="536" y="1399"/>
                    </a:lnTo>
                    <a:lnTo>
                      <a:pt x="570" y="1136"/>
                    </a:lnTo>
                    <a:lnTo>
                      <a:pt x="381" y="1136"/>
                    </a:lnTo>
                    <a:lnTo>
                      <a:pt x="361" y="10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97" name="Freeform 296"/>
              <p:cNvSpPr>
                <a:spLocks/>
              </p:cNvSpPr>
              <p:nvPr/>
            </p:nvSpPr>
            <p:spPr bwMode="auto">
              <a:xfrm>
                <a:off x="7522" y="6097"/>
                <a:ext cx="589" cy="1400"/>
              </a:xfrm>
              <a:custGeom>
                <a:avLst/>
                <a:gdLst>
                  <a:gd name="T0" fmla="*/ 475 w 589"/>
                  <a:gd name="T1" fmla="*/ 1040 h 1400"/>
                  <a:gd name="T2" fmla="*/ 361 w 589"/>
                  <a:gd name="T3" fmla="*/ 1079 h 1400"/>
                  <a:gd name="T4" fmla="*/ 381 w 589"/>
                  <a:gd name="T5" fmla="*/ 1136 h 1400"/>
                  <a:gd name="T6" fmla="*/ 494 w 589"/>
                  <a:gd name="T7" fmla="*/ 1096 h 1400"/>
                  <a:gd name="T8" fmla="*/ 475 w 589"/>
                  <a:gd name="T9" fmla="*/ 1040 h 1400"/>
                </a:gdLst>
                <a:ahLst/>
                <a:cxnLst>
                  <a:cxn ang="0">
                    <a:pos x="T0" y="T1"/>
                  </a:cxn>
                  <a:cxn ang="0">
                    <a:pos x="T2" y="T3"/>
                  </a:cxn>
                  <a:cxn ang="0">
                    <a:pos x="T4" y="T5"/>
                  </a:cxn>
                  <a:cxn ang="0">
                    <a:pos x="T6" y="T7"/>
                  </a:cxn>
                  <a:cxn ang="0">
                    <a:pos x="T8" y="T9"/>
                  </a:cxn>
                </a:cxnLst>
                <a:rect l="0" t="0" r="r" b="b"/>
                <a:pathLst>
                  <a:path w="589" h="1400">
                    <a:moveTo>
                      <a:pt x="475" y="1040"/>
                    </a:moveTo>
                    <a:lnTo>
                      <a:pt x="361" y="1079"/>
                    </a:lnTo>
                    <a:lnTo>
                      <a:pt x="381" y="1136"/>
                    </a:lnTo>
                    <a:lnTo>
                      <a:pt x="494" y="1096"/>
                    </a:lnTo>
                    <a:lnTo>
                      <a:pt x="475" y="10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98" name="Freeform 297"/>
              <p:cNvSpPr>
                <a:spLocks/>
              </p:cNvSpPr>
              <p:nvPr/>
            </p:nvSpPr>
            <p:spPr bwMode="auto">
              <a:xfrm>
                <a:off x="7522" y="6097"/>
                <a:ext cx="589" cy="1400"/>
              </a:xfrm>
              <a:custGeom>
                <a:avLst/>
                <a:gdLst>
                  <a:gd name="T0" fmla="*/ 588 w 589"/>
                  <a:gd name="T1" fmla="*/ 1000 h 1400"/>
                  <a:gd name="T2" fmla="*/ 475 w 589"/>
                  <a:gd name="T3" fmla="*/ 1040 h 1400"/>
                  <a:gd name="T4" fmla="*/ 494 w 589"/>
                  <a:gd name="T5" fmla="*/ 1096 h 1400"/>
                  <a:gd name="T6" fmla="*/ 381 w 589"/>
                  <a:gd name="T7" fmla="*/ 1136 h 1400"/>
                  <a:gd name="T8" fmla="*/ 570 w 589"/>
                  <a:gd name="T9" fmla="*/ 1136 h 1400"/>
                  <a:gd name="T10" fmla="*/ 588 w 589"/>
                  <a:gd name="T11" fmla="*/ 1000 h 1400"/>
                </a:gdLst>
                <a:ahLst/>
                <a:cxnLst>
                  <a:cxn ang="0">
                    <a:pos x="T0" y="T1"/>
                  </a:cxn>
                  <a:cxn ang="0">
                    <a:pos x="T2" y="T3"/>
                  </a:cxn>
                  <a:cxn ang="0">
                    <a:pos x="T4" y="T5"/>
                  </a:cxn>
                  <a:cxn ang="0">
                    <a:pos x="T6" y="T7"/>
                  </a:cxn>
                  <a:cxn ang="0">
                    <a:pos x="T8" y="T9"/>
                  </a:cxn>
                  <a:cxn ang="0">
                    <a:pos x="T10" y="T11"/>
                  </a:cxn>
                </a:cxnLst>
                <a:rect l="0" t="0" r="r" b="b"/>
                <a:pathLst>
                  <a:path w="589" h="1400">
                    <a:moveTo>
                      <a:pt x="588" y="1000"/>
                    </a:moveTo>
                    <a:lnTo>
                      <a:pt x="475" y="1040"/>
                    </a:lnTo>
                    <a:lnTo>
                      <a:pt x="494" y="1096"/>
                    </a:lnTo>
                    <a:lnTo>
                      <a:pt x="381" y="1136"/>
                    </a:lnTo>
                    <a:lnTo>
                      <a:pt x="570" y="1136"/>
                    </a:lnTo>
                    <a:lnTo>
                      <a:pt x="588" y="10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99" name="Freeform 298"/>
              <p:cNvSpPr>
                <a:spLocks/>
              </p:cNvSpPr>
              <p:nvPr/>
            </p:nvSpPr>
            <p:spPr bwMode="auto">
              <a:xfrm>
                <a:off x="7522" y="6097"/>
                <a:ext cx="589" cy="1400"/>
              </a:xfrm>
              <a:custGeom>
                <a:avLst/>
                <a:gdLst>
                  <a:gd name="T0" fmla="*/ 113 w 589"/>
                  <a:gd name="T1" fmla="*/ 0 h 1400"/>
                  <a:gd name="T2" fmla="*/ 0 w 589"/>
                  <a:gd name="T3" fmla="*/ 39 h 1400"/>
                  <a:gd name="T4" fmla="*/ 361 w 589"/>
                  <a:gd name="T5" fmla="*/ 1079 h 1400"/>
                  <a:gd name="T6" fmla="*/ 475 w 589"/>
                  <a:gd name="T7" fmla="*/ 1040 h 1400"/>
                  <a:gd name="T8" fmla="*/ 113 w 589"/>
                  <a:gd name="T9" fmla="*/ 0 h 1400"/>
                </a:gdLst>
                <a:ahLst/>
                <a:cxnLst>
                  <a:cxn ang="0">
                    <a:pos x="T0" y="T1"/>
                  </a:cxn>
                  <a:cxn ang="0">
                    <a:pos x="T2" y="T3"/>
                  </a:cxn>
                  <a:cxn ang="0">
                    <a:pos x="T4" y="T5"/>
                  </a:cxn>
                  <a:cxn ang="0">
                    <a:pos x="T6" y="T7"/>
                  </a:cxn>
                  <a:cxn ang="0">
                    <a:pos x="T8" y="T9"/>
                  </a:cxn>
                </a:cxnLst>
                <a:rect l="0" t="0" r="r" b="b"/>
                <a:pathLst>
                  <a:path w="589" h="1400">
                    <a:moveTo>
                      <a:pt x="113" y="0"/>
                    </a:moveTo>
                    <a:lnTo>
                      <a:pt x="0" y="39"/>
                    </a:lnTo>
                    <a:lnTo>
                      <a:pt x="361" y="1079"/>
                    </a:lnTo>
                    <a:lnTo>
                      <a:pt x="475" y="1040"/>
                    </a:lnTo>
                    <a:lnTo>
                      <a:pt x="1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195" name="Picture 194"/>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260" y="7620"/>
              <a:ext cx="1220" cy="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6" name="Group 195"/>
            <p:cNvGrpSpPr>
              <a:grpSpLocks/>
            </p:cNvGrpSpPr>
            <p:nvPr/>
          </p:nvGrpSpPr>
          <p:grpSpPr bwMode="auto">
            <a:xfrm>
              <a:off x="4578" y="6074"/>
              <a:ext cx="1243" cy="1243"/>
              <a:chOff x="4578" y="6074"/>
              <a:chExt cx="1243" cy="1243"/>
            </a:xfrm>
          </p:grpSpPr>
          <p:sp>
            <p:nvSpPr>
              <p:cNvPr id="292" name="Freeform 291"/>
              <p:cNvSpPr>
                <a:spLocks/>
              </p:cNvSpPr>
              <p:nvPr/>
            </p:nvSpPr>
            <p:spPr bwMode="auto">
              <a:xfrm>
                <a:off x="4578" y="6074"/>
                <a:ext cx="1243" cy="1243"/>
              </a:xfrm>
              <a:custGeom>
                <a:avLst/>
                <a:gdLst>
                  <a:gd name="T0" fmla="*/ 127 w 1243"/>
                  <a:gd name="T1" fmla="*/ 860 h 1243"/>
                  <a:gd name="T2" fmla="*/ 0 w 1243"/>
                  <a:gd name="T3" fmla="*/ 1242 h 1243"/>
                  <a:gd name="T4" fmla="*/ 381 w 1243"/>
                  <a:gd name="T5" fmla="*/ 1115 h 1243"/>
                  <a:gd name="T6" fmla="*/ 339 w 1243"/>
                  <a:gd name="T7" fmla="*/ 1072 h 1243"/>
                  <a:gd name="T8" fmla="*/ 254 w 1243"/>
                  <a:gd name="T9" fmla="*/ 1072 h 1243"/>
                  <a:gd name="T10" fmla="*/ 169 w 1243"/>
                  <a:gd name="T11" fmla="*/ 987 h 1243"/>
                  <a:gd name="T12" fmla="*/ 212 w 1243"/>
                  <a:gd name="T13" fmla="*/ 945 h 1243"/>
                  <a:gd name="T14" fmla="*/ 127 w 1243"/>
                  <a:gd name="T15" fmla="*/ 860 h 1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3" h="1243">
                    <a:moveTo>
                      <a:pt x="127" y="860"/>
                    </a:moveTo>
                    <a:lnTo>
                      <a:pt x="0" y="1242"/>
                    </a:lnTo>
                    <a:lnTo>
                      <a:pt x="381" y="1115"/>
                    </a:lnTo>
                    <a:lnTo>
                      <a:pt x="339" y="1072"/>
                    </a:lnTo>
                    <a:lnTo>
                      <a:pt x="254" y="1072"/>
                    </a:lnTo>
                    <a:lnTo>
                      <a:pt x="169" y="987"/>
                    </a:lnTo>
                    <a:lnTo>
                      <a:pt x="212" y="945"/>
                    </a:lnTo>
                    <a:lnTo>
                      <a:pt x="127" y="8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93" name="Freeform 292"/>
              <p:cNvSpPr>
                <a:spLocks/>
              </p:cNvSpPr>
              <p:nvPr/>
            </p:nvSpPr>
            <p:spPr bwMode="auto">
              <a:xfrm>
                <a:off x="4578" y="6074"/>
                <a:ext cx="1243" cy="1243"/>
              </a:xfrm>
              <a:custGeom>
                <a:avLst/>
                <a:gdLst>
                  <a:gd name="T0" fmla="*/ 212 w 1243"/>
                  <a:gd name="T1" fmla="*/ 945 h 1243"/>
                  <a:gd name="T2" fmla="*/ 169 w 1243"/>
                  <a:gd name="T3" fmla="*/ 987 h 1243"/>
                  <a:gd name="T4" fmla="*/ 254 w 1243"/>
                  <a:gd name="T5" fmla="*/ 1072 h 1243"/>
                  <a:gd name="T6" fmla="*/ 296 w 1243"/>
                  <a:gd name="T7" fmla="*/ 1030 h 1243"/>
                  <a:gd name="T8" fmla="*/ 212 w 1243"/>
                  <a:gd name="T9" fmla="*/ 945 h 1243"/>
                </a:gdLst>
                <a:ahLst/>
                <a:cxnLst>
                  <a:cxn ang="0">
                    <a:pos x="T0" y="T1"/>
                  </a:cxn>
                  <a:cxn ang="0">
                    <a:pos x="T2" y="T3"/>
                  </a:cxn>
                  <a:cxn ang="0">
                    <a:pos x="T4" y="T5"/>
                  </a:cxn>
                  <a:cxn ang="0">
                    <a:pos x="T6" y="T7"/>
                  </a:cxn>
                  <a:cxn ang="0">
                    <a:pos x="T8" y="T9"/>
                  </a:cxn>
                </a:cxnLst>
                <a:rect l="0" t="0" r="r" b="b"/>
                <a:pathLst>
                  <a:path w="1243" h="1243">
                    <a:moveTo>
                      <a:pt x="212" y="945"/>
                    </a:moveTo>
                    <a:lnTo>
                      <a:pt x="169" y="987"/>
                    </a:lnTo>
                    <a:lnTo>
                      <a:pt x="254" y="1072"/>
                    </a:lnTo>
                    <a:lnTo>
                      <a:pt x="296" y="1030"/>
                    </a:lnTo>
                    <a:lnTo>
                      <a:pt x="212" y="9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94" name="Freeform 293"/>
              <p:cNvSpPr>
                <a:spLocks/>
              </p:cNvSpPr>
              <p:nvPr/>
            </p:nvSpPr>
            <p:spPr bwMode="auto">
              <a:xfrm>
                <a:off x="4578" y="6074"/>
                <a:ext cx="1243" cy="1243"/>
              </a:xfrm>
              <a:custGeom>
                <a:avLst/>
                <a:gdLst>
                  <a:gd name="T0" fmla="*/ 296 w 1243"/>
                  <a:gd name="T1" fmla="*/ 1030 h 1243"/>
                  <a:gd name="T2" fmla="*/ 254 w 1243"/>
                  <a:gd name="T3" fmla="*/ 1072 h 1243"/>
                  <a:gd name="T4" fmla="*/ 339 w 1243"/>
                  <a:gd name="T5" fmla="*/ 1072 h 1243"/>
                  <a:gd name="T6" fmla="*/ 296 w 1243"/>
                  <a:gd name="T7" fmla="*/ 1030 h 1243"/>
                </a:gdLst>
                <a:ahLst/>
                <a:cxnLst>
                  <a:cxn ang="0">
                    <a:pos x="T0" y="T1"/>
                  </a:cxn>
                  <a:cxn ang="0">
                    <a:pos x="T2" y="T3"/>
                  </a:cxn>
                  <a:cxn ang="0">
                    <a:pos x="T4" y="T5"/>
                  </a:cxn>
                  <a:cxn ang="0">
                    <a:pos x="T6" y="T7"/>
                  </a:cxn>
                </a:cxnLst>
                <a:rect l="0" t="0" r="r" b="b"/>
                <a:pathLst>
                  <a:path w="1243" h="1243">
                    <a:moveTo>
                      <a:pt x="296" y="1030"/>
                    </a:moveTo>
                    <a:lnTo>
                      <a:pt x="254" y="1072"/>
                    </a:lnTo>
                    <a:lnTo>
                      <a:pt x="339" y="1072"/>
                    </a:lnTo>
                    <a:lnTo>
                      <a:pt x="296" y="10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95" name="Freeform 294"/>
              <p:cNvSpPr>
                <a:spLocks/>
              </p:cNvSpPr>
              <p:nvPr/>
            </p:nvSpPr>
            <p:spPr bwMode="auto">
              <a:xfrm>
                <a:off x="4578" y="6074"/>
                <a:ext cx="1243" cy="1243"/>
              </a:xfrm>
              <a:custGeom>
                <a:avLst/>
                <a:gdLst>
                  <a:gd name="T0" fmla="*/ 1157 w 1243"/>
                  <a:gd name="T1" fmla="*/ 0 h 1243"/>
                  <a:gd name="T2" fmla="*/ 212 w 1243"/>
                  <a:gd name="T3" fmla="*/ 945 h 1243"/>
                  <a:gd name="T4" fmla="*/ 296 w 1243"/>
                  <a:gd name="T5" fmla="*/ 1030 h 1243"/>
                  <a:gd name="T6" fmla="*/ 1242 w 1243"/>
                  <a:gd name="T7" fmla="*/ 84 h 1243"/>
                  <a:gd name="T8" fmla="*/ 1157 w 1243"/>
                  <a:gd name="T9" fmla="*/ 0 h 1243"/>
                </a:gdLst>
                <a:ahLst/>
                <a:cxnLst>
                  <a:cxn ang="0">
                    <a:pos x="T0" y="T1"/>
                  </a:cxn>
                  <a:cxn ang="0">
                    <a:pos x="T2" y="T3"/>
                  </a:cxn>
                  <a:cxn ang="0">
                    <a:pos x="T4" y="T5"/>
                  </a:cxn>
                  <a:cxn ang="0">
                    <a:pos x="T6" y="T7"/>
                  </a:cxn>
                  <a:cxn ang="0">
                    <a:pos x="T8" y="T9"/>
                  </a:cxn>
                </a:cxnLst>
                <a:rect l="0" t="0" r="r" b="b"/>
                <a:pathLst>
                  <a:path w="1243" h="1243">
                    <a:moveTo>
                      <a:pt x="1157" y="0"/>
                    </a:moveTo>
                    <a:lnTo>
                      <a:pt x="212" y="945"/>
                    </a:lnTo>
                    <a:lnTo>
                      <a:pt x="296" y="1030"/>
                    </a:lnTo>
                    <a:lnTo>
                      <a:pt x="1242" y="84"/>
                    </a:lnTo>
                    <a:lnTo>
                      <a:pt x="11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197" name="Freeform 196"/>
            <p:cNvSpPr>
              <a:spLocks/>
            </p:cNvSpPr>
            <p:nvPr/>
          </p:nvSpPr>
          <p:spPr bwMode="auto">
            <a:xfrm>
              <a:off x="1162" y="4785"/>
              <a:ext cx="628" cy="181"/>
            </a:xfrm>
            <a:custGeom>
              <a:avLst/>
              <a:gdLst>
                <a:gd name="T0" fmla="*/ 313 w 628"/>
                <a:gd name="T1" fmla="*/ 0 h 181"/>
                <a:gd name="T2" fmla="*/ 214 w 628"/>
                <a:gd name="T3" fmla="*/ 4 h 181"/>
                <a:gd name="T4" fmla="*/ 128 w 628"/>
                <a:gd name="T5" fmla="*/ 17 h 181"/>
                <a:gd name="T6" fmla="*/ 60 w 628"/>
                <a:gd name="T7" fmla="*/ 37 h 181"/>
                <a:gd name="T8" fmla="*/ 15 w 628"/>
                <a:gd name="T9" fmla="*/ 61 h 181"/>
                <a:gd name="T10" fmla="*/ 0 w 628"/>
                <a:gd name="T11" fmla="*/ 90 h 181"/>
                <a:gd name="T12" fmla="*/ 15 w 628"/>
                <a:gd name="T13" fmla="*/ 118 h 181"/>
                <a:gd name="T14" fmla="*/ 60 w 628"/>
                <a:gd name="T15" fmla="*/ 143 h 181"/>
                <a:gd name="T16" fmla="*/ 128 w 628"/>
                <a:gd name="T17" fmla="*/ 163 h 181"/>
                <a:gd name="T18" fmla="*/ 214 w 628"/>
                <a:gd name="T19" fmla="*/ 176 h 181"/>
                <a:gd name="T20" fmla="*/ 313 w 628"/>
                <a:gd name="T21" fmla="*/ 180 h 181"/>
                <a:gd name="T22" fmla="*/ 413 w 628"/>
                <a:gd name="T23" fmla="*/ 176 h 181"/>
                <a:gd name="T24" fmla="*/ 499 w 628"/>
                <a:gd name="T25" fmla="*/ 163 h 181"/>
                <a:gd name="T26" fmla="*/ 567 w 628"/>
                <a:gd name="T27" fmla="*/ 143 h 181"/>
                <a:gd name="T28" fmla="*/ 611 w 628"/>
                <a:gd name="T29" fmla="*/ 118 h 181"/>
                <a:gd name="T30" fmla="*/ 627 w 628"/>
                <a:gd name="T31" fmla="*/ 90 h 181"/>
                <a:gd name="T32" fmla="*/ 611 w 628"/>
                <a:gd name="T33" fmla="*/ 61 h 181"/>
                <a:gd name="T34" fmla="*/ 567 w 628"/>
                <a:gd name="T35" fmla="*/ 37 h 181"/>
                <a:gd name="T36" fmla="*/ 499 w 628"/>
                <a:gd name="T37" fmla="*/ 17 h 181"/>
                <a:gd name="T38" fmla="*/ 413 w 628"/>
                <a:gd name="T39" fmla="*/ 4 h 181"/>
                <a:gd name="T40" fmla="*/ 313 w 628"/>
                <a:gd name="T4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8" h="181">
                  <a:moveTo>
                    <a:pt x="313" y="0"/>
                  </a:moveTo>
                  <a:lnTo>
                    <a:pt x="214" y="4"/>
                  </a:lnTo>
                  <a:lnTo>
                    <a:pt x="128" y="17"/>
                  </a:lnTo>
                  <a:lnTo>
                    <a:pt x="60" y="37"/>
                  </a:lnTo>
                  <a:lnTo>
                    <a:pt x="15" y="61"/>
                  </a:lnTo>
                  <a:lnTo>
                    <a:pt x="0" y="90"/>
                  </a:lnTo>
                  <a:lnTo>
                    <a:pt x="15" y="118"/>
                  </a:lnTo>
                  <a:lnTo>
                    <a:pt x="60" y="143"/>
                  </a:lnTo>
                  <a:lnTo>
                    <a:pt x="128" y="163"/>
                  </a:lnTo>
                  <a:lnTo>
                    <a:pt x="214" y="176"/>
                  </a:lnTo>
                  <a:lnTo>
                    <a:pt x="313" y="180"/>
                  </a:lnTo>
                  <a:lnTo>
                    <a:pt x="413" y="176"/>
                  </a:lnTo>
                  <a:lnTo>
                    <a:pt x="499" y="163"/>
                  </a:lnTo>
                  <a:lnTo>
                    <a:pt x="567" y="143"/>
                  </a:lnTo>
                  <a:lnTo>
                    <a:pt x="611" y="118"/>
                  </a:lnTo>
                  <a:lnTo>
                    <a:pt x="627" y="90"/>
                  </a:lnTo>
                  <a:lnTo>
                    <a:pt x="611" y="61"/>
                  </a:lnTo>
                  <a:lnTo>
                    <a:pt x="567" y="37"/>
                  </a:lnTo>
                  <a:lnTo>
                    <a:pt x="499" y="17"/>
                  </a:lnTo>
                  <a:lnTo>
                    <a:pt x="413" y="4"/>
                  </a:lnTo>
                  <a:lnTo>
                    <a:pt x="313" y="0"/>
                  </a:lnTo>
                  <a:close/>
                </a:path>
              </a:pathLst>
            </a:custGeom>
            <a:solidFill>
              <a:srgbClr val="1F0F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198" name="Freeform 197"/>
            <p:cNvSpPr>
              <a:spLocks/>
            </p:cNvSpPr>
            <p:nvPr/>
          </p:nvSpPr>
          <p:spPr bwMode="auto">
            <a:xfrm>
              <a:off x="1162" y="4785"/>
              <a:ext cx="628" cy="181"/>
            </a:xfrm>
            <a:custGeom>
              <a:avLst/>
              <a:gdLst>
                <a:gd name="T0" fmla="*/ 313 w 628"/>
                <a:gd name="T1" fmla="*/ 0 h 181"/>
                <a:gd name="T2" fmla="*/ 214 w 628"/>
                <a:gd name="T3" fmla="*/ 4 h 181"/>
                <a:gd name="T4" fmla="*/ 128 w 628"/>
                <a:gd name="T5" fmla="*/ 17 h 181"/>
                <a:gd name="T6" fmla="*/ 60 w 628"/>
                <a:gd name="T7" fmla="*/ 37 h 181"/>
                <a:gd name="T8" fmla="*/ 15 w 628"/>
                <a:gd name="T9" fmla="*/ 61 h 181"/>
                <a:gd name="T10" fmla="*/ 0 w 628"/>
                <a:gd name="T11" fmla="*/ 90 h 181"/>
                <a:gd name="T12" fmla="*/ 0 w 628"/>
                <a:gd name="T13" fmla="*/ 90 h 181"/>
                <a:gd name="T14" fmla="*/ 15 w 628"/>
                <a:gd name="T15" fmla="*/ 118 h 181"/>
                <a:gd name="T16" fmla="*/ 60 w 628"/>
                <a:gd name="T17" fmla="*/ 143 h 181"/>
                <a:gd name="T18" fmla="*/ 128 w 628"/>
                <a:gd name="T19" fmla="*/ 163 h 181"/>
                <a:gd name="T20" fmla="*/ 214 w 628"/>
                <a:gd name="T21" fmla="*/ 176 h 181"/>
                <a:gd name="T22" fmla="*/ 313 w 628"/>
                <a:gd name="T23" fmla="*/ 180 h 181"/>
                <a:gd name="T24" fmla="*/ 413 w 628"/>
                <a:gd name="T25" fmla="*/ 176 h 181"/>
                <a:gd name="T26" fmla="*/ 499 w 628"/>
                <a:gd name="T27" fmla="*/ 163 h 181"/>
                <a:gd name="T28" fmla="*/ 567 w 628"/>
                <a:gd name="T29" fmla="*/ 143 h 181"/>
                <a:gd name="T30" fmla="*/ 611 w 628"/>
                <a:gd name="T31" fmla="*/ 118 h 181"/>
                <a:gd name="T32" fmla="*/ 611 w 628"/>
                <a:gd name="T33" fmla="*/ 118 h 181"/>
                <a:gd name="T34" fmla="*/ 627 w 628"/>
                <a:gd name="T35" fmla="*/ 90 h 181"/>
                <a:gd name="T36" fmla="*/ 611 w 628"/>
                <a:gd name="T37" fmla="*/ 61 h 181"/>
                <a:gd name="T38" fmla="*/ 567 w 628"/>
                <a:gd name="T39" fmla="*/ 37 h 181"/>
                <a:gd name="T40" fmla="*/ 499 w 628"/>
                <a:gd name="T41" fmla="*/ 17 h 181"/>
                <a:gd name="T42" fmla="*/ 413 w 628"/>
                <a:gd name="T43" fmla="*/ 4 h 181"/>
                <a:gd name="T44" fmla="*/ 313 w 628"/>
                <a:gd name="T4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8" h="181">
                  <a:moveTo>
                    <a:pt x="313" y="0"/>
                  </a:moveTo>
                  <a:lnTo>
                    <a:pt x="214" y="4"/>
                  </a:lnTo>
                  <a:lnTo>
                    <a:pt x="128" y="17"/>
                  </a:lnTo>
                  <a:lnTo>
                    <a:pt x="60" y="37"/>
                  </a:lnTo>
                  <a:lnTo>
                    <a:pt x="15" y="61"/>
                  </a:lnTo>
                  <a:lnTo>
                    <a:pt x="0" y="90"/>
                  </a:lnTo>
                  <a:lnTo>
                    <a:pt x="0" y="90"/>
                  </a:lnTo>
                  <a:lnTo>
                    <a:pt x="15" y="118"/>
                  </a:lnTo>
                  <a:lnTo>
                    <a:pt x="60" y="143"/>
                  </a:lnTo>
                  <a:lnTo>
                    <a:pt x="128" y="163"/>
                  </a:lnTo>
                  <a:lnTo>
                    <a:pt x="214" y="176"/>
                  </a:lnTo>
                  <a:lnTo>
                    <a:pt x="313" y="180"/>
                  </a:lnTo>
                  <a:lnTo>
                    <a:pt x="413" y="176"/>
                  </a:lnTo>
                  <a:lnTo>
                    <a:pt x="499" y="163"/>
                  </a:lnTo>
                  <a:lnTo>
                    <a:pt x="567" y="143"/>
                  </a:lnTo>
                  <a:lnTo>
                    <a:pt x="611" y="118"/>
                  </a:lnTo>
                  <a:lnTo>
                    <a:pt x="611" y="118"/>
                  </a:lnTo>
                  <a:lnTo>
                    <a:pt x="627" y="90"/>
                  </a:lnTo>
                  <a:lnTo>
                    <a:pt x="611" y="61"/>
                  </a:lnTo>
                  <a:lnTo>
                    <a:pt x="567" y="37"/>
                  </a:lnTo>
                  <a:lnTo>
                    <a:pt x="499" y="17"/>
                  </a:lnTo>
                  <a:lnTo>
                    <a:pt x="413" y="4"/>
                  </a:lnTo>
                  <a:lnTo>
                    <a:pt x="313" y="0"/>
                  </a:lnTo>
                </a:path>
              </a:pathLst>
            </a:custGeom>
            <a:noFill/>
            <a:ln w="10360">
              <a:solidFill>
                <a:srgbClr val="1F0F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199" name="Group 198"/>
            <p:cNvGrpSpPr>
              <a:grpSpLocks/>
            </p:cNvGrpSpPr>
            <p:nvPr/>
          </p:nvGrpSpPr>
          <p:grpSpPr bwMode="auto">
            <a:xfrm>
              <a:off x="1162" y="4880"/>
              <a:ext cx="628" cy="1381"/>
              <a:chOff x="1162" y="4880"/>
              <a:chExt cx="628" cy="1381"/>
            </a:xfrm>
          </p:grpSpPr>
          <p:sp>
            <p:nvSpPr>
              <p:cNvPr id="290" name="Freeform 289"/>
              <p:cNvSpPr>
                <a:spLocks/>
              </p:cNvSpPr>
              <p:nvPr/>
            </p:nvSpPr>
            <p:spPr bwMode="auto">
              <a:xfrm>
                <a:off x="1162" y="4880"/>
                <a:ext cx="628" cy="1381"/>
              </a:xfrm>
              <a:custGeom>
                <a:avLst/>
                <a:gdLst>
                  <a:gd name="T0" fmla="*/ 0 w 628"/>
                  <a:gd name="T1" fmla="*/ 0 h 1381"/>
                  <a:gd name="T2" fmla="*/ 1 w 628"/>
                  <a:gd name="T3" fmla="*/ 1277 h 1381"/>
                  <a:gd name="T4" fmla="*/ 1 w 628"/>
                  <a:gd name="T5" fmla="*/ 1293 h 1381"/>
                  <a:gd name="T6" fmla="*/ 7 w 628"/>
                  <a:gd name="T7" fmla="*/ 1310 h 1381"/>
                  <a:gd name="T8" fmla="*/ 24 w 628"/>
                  <a:gd name="T9" fmla="*/ 1325 h 1381"/>
                  <a:gd name="T10" fmla="*/ 45 w 628"/>
                  <a:gd name="T11" fmla="*/ 1338 h 1381"/>
                  <a:gd name="T12" fmla="*/ 71 w 628"/>
                  <a:gd name="T13" fmla="*/ 1348 h 1381"/>
                  <a:gd name="T14" fmla="*/ 130 w 628"/>
                  <a:gd name="T15" fmla="*/ 1363 h 1381"/>
                  <a:gd name="T16" fmla="*/ 196 w 628"/>
                  <a:gd name="T17" fmla="*/ 1373 h 1381"/>
                  <a:gd name="T18" fmla="*/ 232 w 628"/>
                  <a:gd name="T19" fmla="*/ 1377 h 1381"/>
                  <a:gd name="T20" fmla="*/ 275 w 628"/>
                  <a:gd name="T21" fmla="*/ 1380 h 1381"/>
                  <a:gd name="T22" fmla="*/ 315 w 628"/>
                  <a:gd name="T23" fmla="*/ 1380 h 1381"/>
                  <a:gd name="T24" fmla="*/ 355 w 628"/>
                  <a:gd name="T25" fmla="*/ 1379 h 1381"/>
                  <a:gd name="T26" fmla="*/ 394 w 628"/>
                  <a:gd name="T27" fmla="*/ 1377 h 1381"/>
                  <a:gd name="T28" fmla="*/ 437 w 628"/>
                  <a:gd name="T29" fmla="*/ 1373 h 1381"/>
                  <a:gd name="T30" fmla="*/ 477 w 628"/>
                  <a:gd name="T31" fmla="*/ 1367 h 1381"/>
                  <a:gd name="T32" fmla="*/ 517 w 628"/>
                  <a:gd name="T33" fmla="*/ 1359 h 1381"/>
                  <a:gd name="T34" fmla="*/ 548 w 628"/>
                  <a:gd name="T35" fmla="*/ 1351 h 1381"/>
                  <a:gd name="T36" fmla="*/ 573 w 628"/>
                  <a:gd name="T37" fmla="*/ 1342 h 1381"/>
                  <a:gd name="T38" fmla="*/ 595 w 628"/>
                  <a:gd name="T39" fmla="*/ 1330 h 1381"/>
                  <a:gd name="T40" fmla="*/ 610 w 628"/>
                  <a:gd name="T41" fmla="*/ 1320 h 1381"/>
                  <a:gd name="T42" fmla="*/ 621 w 628"/>
                  <a:gd name="T43" fmla="*/ 1306 h 1381"/>
                  <a:gd name="T44" fmla="*/ 627 w 628"/>
                  <a:gd name="T45" fmla="*/ 1291 h 1381"/>
                  <a:gd name="T46" fmla="*/ 627 w 628"/>
                  <a:gd name="T47" fmla="*/ 84 h 1381"/>
                  <a:gd name="T48" fmla="*/ 291 w 628"/>
                  <a:gd name="T49" fmla="*/ 84 h 1381"/>
                  <a:gd name="T50" fmla="*/ 270 w 628"/>
                  <a:gd name="T51" fmla="*/ 84 h 1381"/>
                  <a:gd name="T52" fmla="*/ 251 w 628"/>
                  <a:gd name="T53" fmla="*/ 84 h 1381"/>
                  <a:gd name="T54" fmla="*/ 223 w 628"/>
                  <a:gd name="T55" fmla="*/ 81 h 1381"/>
                  <a:gd name="T56" fmla="*/ 192 w 628"/>
                  <a:gd name="T57" fmla="*/ 79 h 1381"/>
                  <a:gd name="T58" fmla="*/ 162 w 628"/>
                  <a:gd name="T59" fmla="*/ 74 h 1381"/>
                  <a:gd name="T60" fmla="*/ 139 w 628"/>
                  <a:gd name="T61" fmla="*/ 69 h 1381"/>
                  <a:gd name="T62" fmla="*/ 91 w 628"/>
                  <a:gd name="T63" fmla="*/ 59 h 1381"/>
                  <a:gd name="T64" fmla="*/ 73 w 628"/>
                  <a:gd name="T65" fmla="*/ 53 h 1381"/>
                  <a:gd name="T66" fmla="*/ 54 w 628"/>
                  <a:gd name="T67" fmla="*/ 45 h 1381"/>
                  <a:gd name="T68" fmla="*/ 35 w 628"/>
                  <a:gd name="T69" fmla="*/ 38 h 1381"/>
                  <a:gd name="T70" fmla="*/ 19 w 628"/>
                  <a:gd name="T71" fmla="*/ 26 h 1381"/>
                  <a:gd name="T72" fmla="*/ 6 w 628"/>
                  <a:gd name="T73" fmla="*/ 15 h 1381"/>
                  <a:gd name="T74" fmla="*/ 0 w 628"/>
                  <a:gd name="T75"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8" h="1381">
                    <a:moveTo>
                      <a:pt x="0" y="0"/>
                    </a:moveTo>
                    <a:lnTo>
                      <a:pt x="1" y="1277"/>
                    </a:lnTo>
                    <a:lnTo>
                      <a:pt x="1" y="1293"/>
                    </a:lnTo>
                    <a:lnTo>
                      <a:pt x="7" y="1310"/>
                    </a:lnTo>
                    <a:lnTo>
                      <a:pt x="24" y="1325"/>
                    </a:lnTo>
                    <a:lnTo>
                      <a:pt x="45" y="1338"/>
                    </a:lnTo>
                    <a:lnTo>
                      <a:pt x="71" y="1348"/>
                    </a:lnTo>
                    <a:lnTo>
                      <a:pt x="130" y="1363"/>
                    </a:lnTo>
                    <a:lnTo>
                      <a:pt x="196" y="1373"/>
                    </a:lnTo>
                    <a:lnTo>
                      <a:pt x="232" y="1377"/>
                    </a:lnTo>
                    <a:lnTo>
                      <a:pt x="275" y="1380"/>
                    </a:lnTo>
                    <a:lnTo>
                      <a:pt x="315" y="1380"/>
                    </a:lnTo>
                    <a:lnTo>
                      <a:pt x="355" y="1379"/>
                    </a:lnTo>
                    <a:lnTo>
                      <a:pt x="394" y="1377"/>
                    </a:lnTo>
                    <a:lnTo>
                      <a:pt x="437" y="1373"/>
                    </a:lnTo>
                    <a:lnTo>
                      <a:pt x="477" y="1367"/>
                    </a:lnTo>
                    <a:lnTo>
                      <a:pt x="517" y="1359"/>
                    </a:lnTo>
                    <a:lnTo>
                      <a:pt x="548" y="1351"/>
                    </a:lnTo>
                    <a:lnTo>
                      <a:pt x="573" y="1342"/>
                    </a:lnTo>
                    <a:lnTo>
                      <a:pt x="595" y="1330"/>
                    </a:lnTo>
                    <a:lnTo>
                      <a:pt x="610" y="1320"/>
                    </a:lnTo>
                    <a:lnTo>
                      <a:pt x="621" y="1306"/>
                    </a:lnTo>
                    <a:lnTo>
                      <a:pt x="627" y="1291"/>
                    </a:lnTo>
                    <a:lnTo>
                      <a:pt x="627" y="84"/>
                    </a:lnTo>
                    <a:lnTo>
                      <a:pt x="291" y="84"/>
                    </a:lnTo>
                    <a:lnTo>
                      <a:pt x="270" y="84"/>
                    </a:lnTo>
                    <a:lnTo>
                      <a:pt x="251" y="84"/>
                    </a:lnTo>
                    <a:lnTo>
                      <a:pt x="223" y="81"/>
                    </a:lnTo>
                    <a:lnTo>
                      <a:pt x="192" y="79"/>
                    </a:lnTo>
                    <a:lnTo>
                      <a:pt x="162" y="74"/>
                    </a:lnTo>
                    <a:lnTo>
                      <a:pt x="139" y="69"/>
                    </a:lnTo>
                    <a:lnTo>
                      <a:pt x="91" y="59"/>
                    </a:lnTo>
                    <a:lnTo>
                      <a:pt x="73" y="53"/>
                    </a:lnTo>
                    <a:lnTo>
                      <a:pt x="54" y="45"/>
                    </a:lnTo>
                    <a:lnTo>
                      <a:pt x="35" y="38"/>
                    </a:lnTo>
                    <a:lnTo>
                      <a:pt x="19" y="26"/>
                    </a:lnTo>
                    <a:lnTo>
                      <a:pt x="6" y="15"/>
                    </a:lnTo>
                    <a:lnTo>
                      <a:pt x="0"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91" name="Freeform 290"/>
              <p:cNvSpPr>
                <a:spLocks/>
              </p:cNvSpPr>
              <p:nvPr/>
            </p:nvSpPr>
            <p:spPr bwMode="auto">
              <a:xfrm>
                <a:off x="1162" y="4880"/>
                <a:ext cx="628" cy="1381"/>
              </a:xfrm>
              <a:custGeom>
                <a:avLst/>
                <a:gdLst>
                  <a:gd name="T0" fmla="*/ 627 w 628"/>
                  <a:gd name="T1" fmla="*/ 0 h 1381"/>
                  <a:gd name="T2" fmla="*/ 622 w 628"/>
                  <a:gd name="T3" fmla="*/ 12 h 1381"/>
                  <a:gd name="T4" fmla="*/ 615 w 628"/>
                  <a:gd name="T5" fmla="*/ 23 h 1381"/>
                  <a:gd name="T6" fmla="*/ 604 w 628"/>
                  <a:gd name="T7" fmla="*/ 31 h 1381"/>
                  <a:gd name="T8" fmla="*/ 585 w 628"/>
                  <a:gd name="T9" fmla="*/ 41 h 1381"/>
                  <a:gd name="T10" fmla="*/ 561 w 628"/>
                  <a:gd name="T11" fmla="*/ 50 h 1381"/>
                  <a:gd name="T12" fmla="*/ 535 w 628"/>
                  <a:gd name="T13" fmla="*/ 59 h 1381"/>
                  <a:gd name="T14" fmla="*/ 505 w 628"/>
                  <a:gd name="T15" fmla="*/ 67 h 1381"/>
                  <a:gd name="T16" fmla="*/ 473 w 628"/>
                  <a:gd name="T17" fmla="*/ 73 h 1381"/>
                  <a:gd name="T18" fmla="*/ 394 w 628"/>
                  <a:gd name="T19" fmla="*/ 81 h 1381"/>
                  <a:gd name="T20" fmla="*/ 361 w 628"/>
                  <a:gd name="T21" fmla="*/ 84 h 1381"/>
                  <a:gd name="T22" fmla="*/ 336 w 628"/>
                  <a:gd name="T23" fmla="*/ 84 h 1381"/>
                  <a:gd name="T24" fmla="*/ 627 w 628"/>
                  <a:gd name="T25" fmla="*/ 84 h 1381"/>
                  <a:gd name="T26" fmla="*/ 627 w 628"/>
                  <a:gd name="T2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8" h="1381">
                    <a:moveTo>
                      <a:pt x="627" y="0"/>
                    </a:moveTo>
                    <a:lnTo>
                      <a:pt x="622" y="12"/>
                    </a:lnTo>
                    <a:lnTo>
                      <a:pt x="615" y="23"/>
                    </a:lnTo>
                    <a:lnTo>
                      <a:pt x="604" y="31"/>
                    </a:lnTo>
                    <a:lnTo>
                      <a:pt x="585" y="41"/>
                    </a:lnTo>
                    <a:lnTo>
                      <a:pt x="561" y="50"/>
                    </a:lnTo>
                    <a:lnTo>
                      <a:pt x="535" y="59"/>
                    </a:lnTo>
                    <a:lnTo>
                      <a:pt x="505" y="67"/>
                    </a:lnTo>
                    <a:lnTo>
                      <a:pt x="473" y="73"/>
                    </a:lnTo>
                    <a:lnTo>
                      <a:pt x="394" y="81"/>
                    </a:lnTo>
                    <a:lnTo>
                      <a:pt x="361" y="84"/>
                    </a:lnTo>
                    <a:lnTo>
                      <a:pt x="336" y="84"/>
                    </a:lnTo>
                    <a:lnTo>
                      <a:pt x="627" y="84"/>
                    </a:lnTo>
                    <a:lnTo>
                      <a:pt x="627" y="0"/>
                    </a:lnTo>
                    <a:close/>
                  </a:path>
                </a:pathLst>
              </a:custGeom>
              <a:solidFill>
                <a:srgbClr val="804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200" name="Freeform 199"/>
            <p:cNvSpPr>
              <a:spLocks/>
            </p:cNvSpPr>
            <p:nvPr/>
          </p:nvSpPr>
          <p:spPr bwMode="auto">
            <a:xfrm>
              <a:off x="1162" y="4880"/>
              <a:ext cx="628" cy="1381"/>
            </a:xfrm>
            <a:custGeom>
              <a:avLst/>
              <a:gdLst>
                <a:gd name="T0" fmla="*/ 0 w 628"/>
                <a:gd name="T1" fmla="*/ 0 h 1381"/>
                <a:gd name="T2" fmla="*/ 6 w 628"/>
                <a:gd name="T3" fmla="*/ 15 h 1381"/>
                <a:gd name="T4" fmla="*/ 19 w 628"/>
                <a:gd name="T5" fmla="*/ 26 h 1381"/>
                <a:gd name="T6" fmla="*/ 35 w 628"/>
                <a:gd name="T7" fmla="*/ 38 h 1381"/>
                <a:gd name="T8" fmla="*/ 54 w 628"/>
                <a:gd name="T9" fmla="*/ 45 h 1381"/>
                <a:gd name="T10" fmla="*/ 73 w 628"/>
                <a:gd name="T11" fmla="*/ 53 h 1381"/>
                <a:gd name="T12" fmla="*/ 91 w 628"/>
                <a:gd name="T13" fmla="*/ 59 h 1381"/>
                <a:gd name="T14" fmla="*/ 139 w 628"/>
                <a:gd name="T15" fmla="*/ 69 h 1381"/>
                <a:gd name="T16" fmla="*/ 162 w 628"/>
                <a:gd name="T17" fmla="*/ 74 h 1381"/>
                <a:gd name="T18" fmla="*/ 192 w 628"/>
                <a:gd name="T19" fmla="*/ 79 h 1381"/>
                <a:gd name="T20" fmla="*/ 223 w 628"/>
                <a:gd name="T21" fmla="*/ 81 h 1381"/>
                <a:gd name="T22" fmla="*/ 251 w 628"/>
                <a:gd name="T23" fmla="*/ 84 h 1381"/>
                <a:gd name="T24" fmla="*/ 270 w 628"/>
                <a:gd name="T25" fmla="*/ 84 h 1381"/>
                <a:gd name="T26" fmla="*/ 291 w 628"/>
                <a:gd name="T27" fmla="*/ 84 h 1381"/>
                <a:gd name="T28" fmla="*/ 627 w 628"/>
                <a:gd name="T29" fmla="*/ 84 h 1381"/>
                <a:gd name="T30" fmla="*/ 627 w 628"/>
                <a:gd name="T31" fmla="*/ 1291 h 1381"/>
                <a:gd name="T32" fmla="*/ 621 w 628"/>
                <a:gd name="T33" fmla="*/ 1306 h 1381"/>
                <a:gd name="T34" fmla="*/ 610 w 628"/>
                <a:gd name="T35" fmla="*/ 1320 h 1381"/>
                <a:gd name="T36" fmla="*/ 610 w 628"/>
                <a:gd name="T37" fmla="*/ 1320 h 1381"/>
                <a:gd name="T38" fmla="*/ 595 w 628"/>
                <a:gd name="T39" fmla="*/ 1330 h 1381"/>
                <a:gd name="T40" fmla="*/ 573 w 628"/>
                <a:gd name="T41" fmla="*/ 1342 h 1381"/>
                <a:gd name="T42" fmla="*/ 548 w 628"/>
                <a:gd name="T43" fmla="*/ 1351 h 1381"/>
                <a:gd name="T44" fmla="*/ 517 w 628"/>
                <a:gd name="T45" fmla="*/ 1359 h 1381"/>
                <a:gd name="T46" fmla="*/ 477 w 628"/>
                <a:gd name="T47" fmla="*/ 1367 h 1381"/>
                <a:gd name="T48" fmla="*/ 437 w 628"/>
                <a:gd name="T49" fmla="*/ 1373 h 1381"/>
                <a:gd name="T50" fmla="*/ 394 w 628"/>
                <a:gd name="T51" fmla="*/ 1377 h 1381"/>
                <a:gd name="T52" fmla="*/ 355 w 628"/>
                <a:gd name="T53" fmla="*/ 1379 h 1381"/>
                <a:gd name="T54" fmla="*/ 315 w 628"/>
                <a:gd name="T55" fmla="*/ 1380 h 1381"/>
                <a:gd name="T56" fmla="*/ 275 w 628"/>
                <a:gd name="T57" fmla="*/ 1380 h 1381"/>
                <a:gd name="T58" fmla="*/ 232 w 628"/>
                <a:gd name="T59" fmla="*/ 1377 h 1381"/>
                <a:gd name="T60" fmla="*/ 196 w 628"/>
                <a:gd name="T61" fmla="*/ 1373 h 1381"/>
                <a:gd name="T62" fmla="*/ 196 w 628"/>
                <a:gd name="T63" fmla="*/ 1373 h 1381"/>
                <a:gd name="T64" fmla="*/ 196 w 628"/>
                <a:gd name="T65" fmla="*/ 1373 h 1381"/>
                <a:gd name="T66" fmla="*/ 130 w 628"/>
                <a:gd name="T67" fmla="*/ 1363 h 1381"/>
                <a:gd name="T68" fmla="*/ 130 w 628"/>
                <a:gd name="T69" fmla="*/ 1363 h 1381"/>
                <a:gd name="T70" fmla="*/ 130 w 628"/>
                <a:gd name="T71" fmla="*/ 1363 h 1381"/>
                <a:gd name="T72" fmla="*/ 130 w 628"/>
                <a:gd name="T73" fmla="*/ 1363 h 1381"/>
                <a:gd name="T74" fmla="*/ 130 w 628"/>
                <a:gd name="T75" fmla="*/ 1363 h 1381"/>
                <a:gd name="T76" fmla="*/ 72 w 628"/>
                <a:gd name="T77" fmla="*/ 1348 h 1381"/>
                <a:gd name="T78" fmla="*/ 72 w 628"/>
                <a:gd name="T79" fmla="*/ 1348 h 1381"/>
                <a:gd name="T80" fmla="*/ 71 w 628"/>
                <a:gd name="T81" fmla="*/ 1348 h 1381"/>
                <a:gd name="T82" fmla="*/ 45 w 628"/>
                <a:gd name="T83" fmla="*/ 1338 h 1381"/>
                <a:gd name="T84" fmla="*/ 24 w 628"/>
                <a:gd name="T85" fmla="*/ 1325 h 1381"/>
                <a:gd name="T86" fmla="*/ 7 w 628"/>
                <a:gd name="T87" fmla="*/ 1310 h 1381"/>
                <a:gd name="T88" fmla="*/ 1 w 628"/>
                <a:gd name="T89" fmla="*/ 1293 h 1381"/>
                <a:gd name="T90" fmla="*/ 1 w 628"/>
                <a:gd name="T91" fmla="*/ 1277 h 1381"/>
                <a:gd name="T92" fmla="*/ 0 w 628"/>
                <a:gd name="T93"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8" h="1381">
                  <a:moveTo>
                    <a:pt x="0" y="0"/>
                  </a:moveTo>
                  <a:lnTo>
                    <a:pt x="6" y="15"/>
                  </a:lnTo>
                  <a:lnTo>
                    <a:pt x="19" y="26"/>
                  </a:lnTo>
                  <a:lnTo>
                    <a:pt x="35" y="38"/>
                  </a:lnTo>
                  <a:lnTo>
                    <a:pt x="54" y="45"/>
                  </a:lnTo>
                  <a:lnTo>
                    <a:pt x="73" y="53"/>
                  </a:lnTo>
                  <a:lnTo>
                    <a:pt x="91" y="59"/>
                  </a:lnTo>
                  <a:lnTo>
                    <a:pt x="139" y="69"/>
                  </a:lnTo>
                  <a:lnTo>
                    <a:pt x="162" y="74"/>
                  </a:lnTo>
                  <a:lnTo>
                    <a:pt x="192" y="79"/>
                  </a:lnTo>
                  <a:lnTo>
                    <a:pt x="223" y="81"/>
                  </a:lnTo>
                  <a:lnTo>
                    <a:pt x="251" y="84"/>
                  </a:lnTo>
                  <a:lnTo>
                    <a:pt x="270" y="84"/>
                  </a:lnTo>
                  <a:lnTo>
                    <a:pt x="291" y="84"/>
                  </a:lnTo>
                  <a:lnTo>
                    <a:pt x="627" y="84"/>
                  </a:lnTo>
                  <a:lnTo>
                    <a:pt x="627" y="1291"/>
                  </a:lnTo>
                  <a:lnTo>
                    <a:pt x="621" y="1306"/>
                  </a:lnTo>
                  <a:lnTo>
                    <a:pt x="610" y="1320"/>
                  </a:lnTo>
                  <a:lnTo>
                    <a:pt x="610" y="1320"/>
                  </a:lnTo>
                  <a:lnTo>
                    <a:pt x="595" y="1330"/>
                  </a:lnTo>
                  <a:lnTo>
                    <a:pt x="573" y="1342"/>
                  </a:lnTo>
                  <a:lnTo>
                    <a:pt x="548" y="1351"/>
                  </a:lnTo>
                  <a:lnTo>
                    <a:pt x="517" y="1359"/>
                  </a:lnTo>
                  <a:lnTo>
                    <a:pt x="477" y="1367"/>
                  </a:lnTo>
                  <a:lnTo>
                    <a:pt x="437" y="1373"/>
                  </a:lnTo>
                  <a:lnTo>
                    <a:pt x="394" y="1377"/>
                  </a:lnTo>
                  <a:lnTo>
                    <a:pt x="355" y="1379"/>
                  </a:lnTo>
                  <a:lnTo>
                    <a:pt x="315" y="1380"/>
                  </a:lnTo>
                  <a:lnTo>
                    <a:pt x="275" y="1380"/>
                  </a:lnTo>
                  <a:lnTo>
                    <a:pt x="232" y="1377"/>
                  </a:lnTo>
                  <a:lnTo>
                    <a:pt x="196" y="1373"/>
                  </a:lnTo>
                  <a:lnTo>
                    <a:pt x="196" y="1373"/>
                  </a:lnTo>
                  <a:lnTo>
                    <a:pt x="196" y="1373"/>
                  </a:lnTo>
                  <a:lnTo>
                    <a:pt x="130" y="1363"/>
                  </a:lnTo>
                  <a:lnTo>
                    <a:pt x="130" y="1363"/>
                  </a:lnTo>
                  <a:lnTo>
                    <a:pt x="130" y="1363"/>
                  </a:lnTo>
                  <a:lnTo>
                    <a:pt x="130" y="1363"/>
                  </a:lnTo>
                  <a:lnTo>
                    <a:pt x="130" y="1363"/>
                  </a:lnTo>
                  <a:lnTo>
                    <a:pt x="72" y="1348"/>
                  </a:lnTo>
                  <a:lnTo>
                    <a:pt x="72" y="1348"/>
                  </a:lnTo>
                  <a:lnTo>
                    <a:pt x="71" y="1348"/>
                  </a:lnTo>
                  <a:lnTo>
                    <a:pt x="45" y="1338"/>
                  </a:lnTo>
                  <a:lnTo>
                    <a:pt x="24" y="1325"/>
                  </a:lnTo>
                  <a:lnTo>
                    <a:pt x="7" y="1310"/>
                  </a:lnTo>
                  <a:lnTo>
                    <a:pt x="1" y="1293"/>
                  </a:lnTo>
                  <a:lnTo>
                    <a:pt x="1" y="1277"/>
                  </a:lnTo>
                  <a:lnTo>
                    <a:pt x="0" y="0"/>
                  </a:lnTo>
                </a:path>
              </a:pathLst>
            </a:custGeom>
            <a:noFill/>
            <a:ln w="9796">
              <a:solidFill>
                <a:srgbClr val="1F0F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pic>
          <p:nvPicPr>
            <p:cNvPr id="201" name="Picture 200"/>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491" y="4872"/>
              <a:ext cx="30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 name="Freeform 201"/>
            <p:cNvSpPr>
              <a:spLocks/>
            </p:cNvSpPr>
            <p:nvPr/>
          </p:nvSpPr>
          <p:spPr bwMode="auto">
            <a:xfrm>
              <a:off x="1110" y="4713"/>
              <a:ext cx="741" cy="94"/>
            </a:xfrm>
            <a:custGeom>
              <a:avLst/>
              <a:gdLst>
                <a:gd name="T0" fmla="*/ 370 w 741"/>
                <a:gd name="T1" fmla="*/ 0 h 94"/>
                <a:gd name="T2" fmla="*/ 253 w 741"/>
                <a:gd name="T3" fmla="*/ 2 h 94"/>
                <a:gd name="T4" fmla="*/ 151 w 741"/>
                <a:gd name="T5" fmla="*/ 9 h 94"/>
                <a:gd name="T6" fmla="*/ 71 w 741"/>
                <a:gd name="T7" fmla="*/ 19 h 94"/>
                <a:gd name="T8" fmla="*/ 18 w 741"/>
                <a:gd name="T9" fmla="*/ 32 h 94"/>
                <a:gd name="T10" fmla="*/ 0 w 741"/>
                <a:gd name="T11" fmla="*/ 46 h 94"/>
                <a:gd name="T12" fmla="*/ 18 w 741"/>
                <a:gd name="T13" fmla="*/ 61 h 94"/>
                <a:gd name="T14" fmla="*/ 71 w 741"/>
                <a:gd name="T15" fmla="*/ 74 h 94"/>
                <a:gd name="T16" fmla="*/ 151 w 741"/>
                <a:gd name="T17" fmla="*/ 84 h 94"/>
                <a:gd name="T18" fmla="*/ 253 w 741"/>
                <a:gd name="T19" fmla="*/ 91 h 94"/>
                <a:gd name="T20" fmla="*/ 370 w 741"/>
                <a:gd name="T21" fmla="*/ 93 h 94"/>
                <a:gd name="T22" fmla="*/ 487 w 741"/>
                <a:gd name="T23" fmla="*/ 91 h 94"/>
                <a:gd name="T24" fmla="*/ 588 w 741"/>
                <a:gd name="T25" fmla="*/ 84 h 94"/>
                <a:gd name="T26" fmla="*/ 668 w 741"/>
                <a:gd name="T27" fmla="*/ 74 h 94"/>
                <a:gd name="T28" fmla="*/ 721 w 741"/>
                <a:gd name="T29" fmla="*/ 61 h 94"/>
                <a:gd name="T30" fmla="*/ 740 w 741"/>
                <a:gd name="T31" fmla="*/ 46 h 94"/>
                <a:gd name="T32" fmla="*/ 721 w 741"/>
                <a:gd name="T33" fmla="*/ 32 h 94"/>
                <a:gd name="T34" fmla="*/ 668 w 741"/>
                <a:gd name="T35" fmla="*/ 19 h 94"/>
                <a:gd name="T36" fmla="*/ 588 w 741"/>
                <a:gd name="T37" fmla="*/ 9 h 94"/>
                <a:gd name="T38" fmla="*/ 487 w 741"/>
                <a:gd name="T39" fmla="*/ 2 h 94"/>
                <a:gd name="T40" fmla="*/ 370 w 741"/>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1" h="94">
                  <a:moveTo>
                    <a:pt x="370" y="0"/>
                  </a:moveTo>
                  <a:lnTo>
                    <a:pt x="253" y="2"/>
                  </a:lnTo>
                  <a:lnTo>
                    <a:pt x="151" y="9"/>
                  </a:lnTo>
                  <a:lnTo>
                    <a:pt x="71" y="19"/>
                  </a:lnTo>
                  <a:lnTo>
                    <a:pt x="18" y="32"/>
                  </a:lnTo>
                  <a:lnTo>
                    <a:pt x="0" y="46"/>
                  </a:lnTo>
                  <a:lnTo>
                    <a:pt x="18" y="61"/>
                  </a:lnTo>
                  <a:lnTo>
                    <a:pt x="71" y="74"/>
                  </a:lnTo>
                  <a:lnTo>
                    <a:pt x="151" y="84"/>
                  </a:lnTo>
                  <a:lnTo>
                    <a:pt x="253" y="91"/>
                  </a:lnTo>
                  <a:lnTo>
                    <a:pt x="370" y="93"/>
                  </a:lnTo>
                  <a:lnTo>
                    <a:pt x="487" y="91"/>
                  </a:lnTo>
                  <a:lnTo>
                    <a:pt x="588" y="84"/>
                  </a:lnTo>
                  <a:lnTo>
                    <a:pt x="668" y="74"/>
                  </a:lnTo>
                  <a:lnTo>
                    <a:pt x="721" y="61"/>
                  </a:lnTo>
                  <a:lnTo>
                    <a:pt x="740" y="46"/>
                  </a:lnTo>
                  <a:lnTo>
                    <a:pt x="721" y="32"/>
                  </a:lnTo>
                  <a:lnTo>
                    <a:pt x="668" y="19"/>
                  </a:lnTo>
                  <a:lnTo>
                    <a:pt x="588" y="9"/>
                  </a:lnTo>
                  <a:lnTo>
                    <a:pt x="487" y="2"/>
                  </a:lnTo>
                  <a:lnTo>
                    <a:pt x="3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03" name="Freeform 202"/>
            <p:cNvSpPr>
              <a:spLocks/>
            </p:cNvSpPr>
            <p:nvPr/>
          </p:nvSpPr>
          <p:spPr bwMode="auto">
            <a:xfrm>
              <a:off x="1110" y="4713"/>
              <a:ext cx="741" cy="94"/>
            </a:xfrm>
            <a:custGeom>
              <a:avLst/>
              <a:gdLst>
                <a:gd name="T0" fmla="*/ 370 w 741"/>
                <a:gd name="T1" fmla="*/ 0 h 94"/>
                <a:gd name="T2" fmla="*/ 253 w 741"/>
                <a:gd name="T3" fmla="*/ 2 h 94"/>
                <a:gd name="T4" fmla="*/ 151 w 741"/>
                <a:gd name="T5" fmla="*/ 9 h 94"/>
                <a:gd name="T6" fmla="*/ 71 w 741"/>
                <a:gd name="T7" fmla="*/ 19 h 94"/>
                <a:gd name="T8" fmla="*/ 18 w 741"/>
                <a:gd name="T9" fmla="*/ 32 h 94"/>
                <a:gd name="T10" fmla="*/ 0 w 741"/>
                <a:gd name="T11" fmla="*/ 46 h 94"/>
                <a:gd name="T12" fmla="*/ 0 w 741"/>
                <a:gd name="T13" fmla="*/ 46 h 94"/>
                <a:gd name="T14" fmla="*/ 18 w 741"/>
                <a:gd name="T15" fmla="*/ 61 h 94"/>
                <a:gd name="T16" fmla="*/ 71 w 741"/>
                <a:gd name="T17" fmla="*/ 74 h 94"/>
                <a:gd name="T18" fmla="*/ 151 w 741"/>
                <a:gd name="T19" fmla="*/ 84 h 94"/>
                <a:gd name="T20" fmla="*/ 253 w 741"/>
                <a:gd name="T21" fmla="*/ 91 h 94"/>
                <a:gd name="T22" fmla="*/ 370 w 741"/>
                <a:gd name="T23" fmla="*/ 93 h 94"/>
                <a:gd name="T24" fmla="*/ 487 w 741"/>
                <a:gd name="T25" fmla="*/ 91 h 94"/>
                <a:gd name="T26" fmla="*/ 588 w 741"/>
                <a:gd name="T27" fmla="*/ 84 h 94"/>
                <a:gd name="T28" fmla="*/ 668 w 741"/>
                <a:gd name="T29" fmla="*/ 74 h 94"/>
                <a:gd name="T30" fmla="*/ 721 w 741"/>
                <a:gd name="T31" fmla="*/ 61 h 94"/>
                <a:gd name="T32" fmla="*/ 740 w 741"/>
                <a:gd name="T33" fmla="*/ 46 h 94"/>
                <a:gd name="T34" fmla="*/ 740 w 741"/>
                <a:gd name="T35" fmla="*/ 46 h 94"/>
                <a:gd name="T36" fmla="*/ 721 w 741"/>
                <a:gd name="T37" fmla="*/ 32 h 94"/>
                <a:gd name="T38" fmla="*/ 668 w 741"/>
                <a:gd name="T39" fmla="*/ 19 h 94"/>
                <a:gd name="T40" fmla="*/ 588 w 741"/>
                <a:gd name="T41" fmla="*/ 9 h 94"/>
                <a:gd name="T42" fmla="*/ 487 w 741"/>
                <a:gd name="T43" fmla="*/ 2 h 94"/>
                <a:gd name="T44" fmla="*/ 370 w 741"/>
                <a:gd name="T4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1" h="94">
                  <a:moveTo>
                    <a:pt x="370" y="0"/>
                  </a:moveTo>
                  <a:lnTo>
                    <a:pt x="253" y="2"/>
                  </a:lnTo>
                  <a:lnTo>
                    <a:pt x="151" y="9"/>
                  </a:lnTo>
                  <a:lnTo>
                    <a:pt x="71" y="19"/>
                  </a:lnTo>
                  <a:lnTo>
                    <a:pt x="18" y="32"/>
                  </a:lnTo>
                  <a:lnTo>
                    <a:pt x="0" y="46"/>
                  </a:lnTo>
                  <a:lnTo>
                    <a:pt x="0" y="46"/>
                  </a:lnTo>
                  <a:lnTo>
                    <a:pt x="18" y="61"/>
                  </a:lnTo>
                  <a:lnTo>
                    <a:pt x="71" y="74"/>
                  </a:lnTo>
                  <a:lnTo>
                    <a:pt x="151" y="84"/>
                  </a:lnTo>
                  <a:lnTo>
                    <a:pt x="253" y="91"/>
                  </a:lnTo>
                  <a:lnTo>
                    <a:pt x="370" y="93"/>
                  </a:lnTo>
                  <a:lnTo>
                    <a:pt x="487" y="91"/>
                  </a:lnTo>
                  <a:lnTo>
                    <a:pt x="588" y="84"/>
                  </a:lnTo>
                  <a:lnTo>
                    <a:pt x="668" y="74"/>
                  </a:lnTo>
                  <a:lnTo>
                    <a:pt x="721" y="61"/>
                  </a:lnTo>
                  <a:lnTo>
                    <a:pt x="740" y="46"/>
                  </a:lnTo>
                  <a:lnTo>
                    <a:pt x="740" y="46"/>
                  </a:lnTo>
                  <a:lnTo>
                    <a:pt x="721" y="32"/>
                  </a:lnTo>
                  <a:lnTo>
                    <a:pt x="668" y="19"/>
                  </a:lnTo>
                  <a:lnTo>
                    <a:pt x="588" y="9"/>
                  </a:lnTo>
                  <a:lnTo>
                    <a:pt x="487" y="2"/>
                  </a:lnTo>
                  <a:lnTo>
                    <a:pt x="370" y="0"/>
                  </a:lnTo>
                </a:path>
              </a:pathLst>
            </a:custGeom>
            <a:noFill/>
            <a:ln w="10406">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204" name="Group 203"/>
            <p:cNvGrpSpPr>
              <a:grpSpLocks/>
            </p:cNvGrpSpPr>
            <p:nvPr/>
          </p:nvGrpSpPr>
          <p:grpSpPr bwMode="auto">
            <a:xfrm>
              <a:off x="1111" y="4763"/>
              <a:ext cx="738" cy="271"/>
              <a:chOff x="1111" y="4763"/>
              <a:chExt cx="738" cy="271"/>
            </a:xfrm>
          </p:grpSpPr>
          <p:sp>
            <p:nvSpPr>
              <p:cNvPr id="288" name="Freeform 287"/>
              <p:cNvSpPr>
                <a:spLocks/>
              </p:cNvSpPr>
              <p:nvPr/>
            </p:nvSpPr>
            <p:spPr bwMode="auto">
              <a:xfrm>
                <a:off x="1111" y="4763"/>
                <a:ext cx="738" cy="271"/>
              </a:xfrm>
              <a:custGeom>
                <a:avLst/>
                <a:gdLst>
                  <a:gd name="T0" fmla="*/ 0 w 738"/>
                  <a:gd name="T1" fmla="*/ 0 h 271"/>
                  <a:gd name="T2" fmla="*/ 0 w 738"/>
                  <a:gd name="T3" fmla="*/ 167 h 271"/>
                  <a:gd name="T4" fmla="*/ 0 w 738"/>
                  <a:gd name="T5" fmla="*/ 183 h 271"/>
                  <a:gd name="T6" fmla="*/ 8 w 738"/>
                  <a:gd name="T7" fmla="*/ 200 h 271"/>
                  <a:gd name="T8" fmla="*/ 27 w 738"/>
                  <a:gd name="T9" fmla="*/ 215 h 271"/>
                  <a:gd name="T10" fmla="*/ 52 w 738"/>
                  <a:gd name="T11" fmla="*/ 229 h 271"/>
                  <a:gd name="T12" fmla="*/ 83 w 738"/>
                  <a:gd name="T13" fmla="*/ 239 h 271"/>
                  <a:gd name="T14" fmla="*/ 121 w 738"/>
                  <a:gd name="T15" fmla="*/ 247 h 271"/>
                  <a:gd name="T16" fmla="*/ 152 w 738"/>
                  <a:gd name="T17" fmla="*/ 254 h 271"/>
                  <a:gd name="T18" fmla="*/ 230 w 738"/>
                  <a:gd name="T19" fmla="*/ 264 h 271"/>
                  <a:gd name="T20" fmla="*/ 273 w 738"/>
                  <a:gd name="T21" fmla="*/ 268 h 271"/>
                  <a:gd name="T22" fmla="*/ 323 w 738"/>
                  <a:gd name="T23" fmla="*/ 270 h 271"/>
                  <a:gd name="T24" fmla="*/ 370 w 738"/>
                  <a:gd name="T25" fmla="*/ 270 h 271"/>
                  <a:gd name="T26" fmla="*/ 417 w 738"/>
                  <a:gd name="T27" fmla="*/ 270 h 271"/>
                  <a:gd name="T28" fmla="*/ 463 w 738"/>
                  <a:gd name="T29" fmla="*/ 268 h 271"/>
                  <a:gd name="T30" fmla="*/ 513 w 738"/>
                  <a:gd name="T31" fmla="*/ 264 h 271"/>
                  <a:gd name="T32" fmla="*/ 560 w 738"/>
                  <a:gd name="T33" fmla="*/ 258 h 271"/>
                  <a:gd name="T34" fmla="*/ 607 w 738"/>
                  <a:gd name="T35" fmla="*/ 250 h 271"/>
                  <a:gd name="T36" fmla="*/ 643 w 738"/>
                  <a:gd name="T37" fmla="*/ 241 h 271"/>
                  <a:gd name="T38" fmla="*/ 674 w 738"/>
                  <a:gd name="T39" fmla="*/ 232 h 271"/>
                  <a:gd name="T40" fmla="*/ 699 w 738"/>
                  <a:gd name="T41" fmla="*/ 220 h 271"/>
                  <a:gd name="T42" fmla="*/ 716 w 738"/>
                  <a:gd name="T43" fmla="*/ 210 h 271"/>
                  <a:gd name="T44" fmla="*/ 730 w 738"/>
                  <a:gd name="T45" fmla="*/ 196 h 271"/>
                  <a:gd name="T46" fmla="*/ 737 w 738"/>
                  <a:gd name="T47" fmla="*/ 181 h 271"/>
                  <a:gd name="T48" fmla="*/ 737 w 738"/>
                  <a:gd name="T49" fmla="*/ 43 h 271"/>
                  <a:gd name="T50" fmla="*/ 311 w 738"/>
                  <a:gd name="T51" fmla="*/ 43 h 271"/>
                  <a:gd name="T52" fmla="*/ 244 w 738"/>
                  <a:gd name="T53" fmla="*/ 40 h 271"/>
                  <a:gd name="T54" fmla="*/ 209 w 738"/>
                  <a:gd name="T55" fmla="*/ 39 h 271"/>
                  <a:gd name="T56" fmla="*/ 172 w 738"/>
                  <a:gd name="T57" fmla="*/ 36 h 271"/>
                  <a:gd name="T58" fmla="*/ 135 w 738"/>
                  <a:gd name="T59" fmla="*/ 32 h 271"/>
                  <a:gd name="T60" fmla="*/ 73 w 738"/>
                  <a:gd name="T61" fmla="*/ 25 h 271"/>
                  <a:gd name="T62" fmla="*/ 47 w 738"/>
                  <a:gd name="T63" fmla="*/ 19 h 271"/>
                  <a:gd name="T64" fmla="*/ 24 w 738"/>
                  <a:gd name="T65" fmla="*/ 13 h 271"/>
                  <a:gd name="T66" fmla="*/ 8 w 738"/>
                  <a:gd name="T67" fmla="*/ 5 h 271"/>
                  <a:gd name="T68" fmla="*/ 0 w 738"/>
                  <a:gd name="T69"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8" h="271">
                    <a:moveTo>
                      <a:pt x="0" y="0"/>
                    </a:moveTo>
                    <a:lnTo>
                      <a:pt x="0" y="167"/>
                    </a:lnTo>
                    <a:lnTo>
                      <a:pt x="0" y="183"/>
                    </a:lnTo>
                    <a:lnTo>
                      <a:pt x="8" y="200"/>
                    </a:lnTo>
                    <a:lnTo>
                      <a:pt x="27" y="215"/>
                    </a:lnTo>
                    <a:lnTo>
                      <a:pt x="52" y="229"/>
                    </a:lnTo>
                    <a:lnTo>
                      <a:pt x="83" y="239"/>
                    </a:lnTo>
                    <a:lnTo>
                      <a:pt x="121" y="247"/>
                    </a:lnTo>
                    <a:lnTo>
                      <a:pt x="152" y="254"/>
                    </a:lnTo>
                    <a:lnTo>
                      <a:pt x="230" y="264"/>
                    </a:lnTo>
                    <a:lnTo>
                      <a:pt x="273" y="268"/>
                    </a:lnTo>
                    <a:lnTo>
                      <a:pt x="323" y="270"/>
                    </a:lnTo>
                    <a:lnTo>
                      <a:pt x="370" y="270"/>
                    </a:lnTo>
                    <a:lnTo>
                      <a:pt x="417" y="270"/>
                    </a:lnTo>
                    <a:lnTo>
                      <a:pt x="463" y="268"/>
                    </a:lnTo>
                    <a:lnTo>
                      <a:pt x="513" y="264"/>
                    </a:lnTo>
                    <a:lnTo>
                      <a:pt x="560" y="258"/>
                    </a:lnTo>
                    <a:lnTo>
                      <a:pt x="607" y="250"/>
                    </a:lnTo>
                    <a:lnTo>
                      <a:pt x="643" y="241"/>
                    </a:lnTo>
                    <a:lnTo>
                      <a:pt x="674" y="232"/>
                    </a:lnTo>
                    <a:lnTo>
                      <a:pt x="699" y="220"/>
                    </a:lnTo>
                    <a:lnTo>
                      <a:pt x="716" y="210"/>
                    </a:lnTo>
                    <a:lnTo>
                      <a:pt x="730" y="196"/>
                    </a:lnTo>
                    <a:lnTo>
                      <a:pt x="737" y="181"/>
                    </a:lnTo>
                    <a:lnTo>
                      <a:pt x="737" y="43"/>
                    </a:lnTo>
                    <a:lnTo>
                      <a:pt x="311" y="43"/>
                    </a:lnTo>
                    <a:lnTo>
                      <a:pt x="244" y="40"/>
                    </a:lnTo>
                    <a:lnTo>
                      <a:pt x="209" y="39"/>
                    </a:lnTo>
                    <a:lnTo>
                      <a:pt x="172" y="36"/>
                    </a:lnTo>
                    <a:lnTo>
                      <a:pt x="135" y="32"/>
                    </a:lnTo>
                    <a:lnTo>
                      <a:pt x="73" y="25"/>
                    </a:lnTo>
                    <a:lnTo>
                      <a:pt x="47" y="19"/>
                    </a:lnTo>
                    <a:lnTo>
                      <a:pt x="24" y="13"/>
                    </a:lnTo>
                    <a:lnTo>
                      <a:pt x="8" y="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89" name="Freeform 288"/>
              <p:cNvSpPr>
                <a:spLocks/>
              </p:cNvSpPr>
              <p:nvPr/>
            </p:nvSpPr>
            <p:spPr bwMode="auto">
              <a:xfrm>
                <a:off x="1111" y="4763"/>
                <a:ext cx="738" cy="271"/>
              </a:xfrm>
              <a:custGeom>
                <a:avLst/>
                <a:gdLst>
                  <a:gd name="T0" fmla="*/ 737 w 738"/>
                  <a:gd name="T1" fmla="*/ 0 h 271"/>
                  <a:gd name="T2" fmla="*/ 727 w 738"/>
                  <a:gd name="T3" fmla="*/ 10 h 271"/>
                  <a:gd name="T4" fmla="*/ 709 w 738"/>
                  <a:gd name="T5" fmla="*/ 17 h 271"/>
                  <a:gd name="T6" fmla="*/ 683 w 738"/>
                  <a:gd name="T7" fmla="*/ 22 h 271"/>
                  <a:gd name="T8" fmla="*/ 655 w 738"/>
                  <a:gd name="T9" fmla="*/ 27 h 271"/>
                  <a:gd name="T10" fmla="*/ 627 w 738"/>
                  <a:gd name="T11" fmla="*/ 30 h 271"/>
                  <a:gd name="T12" fmla="*/ 599 w 738"/>
                  <a:gd name="T13" fmla="*/ 33 h 271"/>
                  <a:gd name="T14" fmla="*/ 570 w 738"/>
                  <a:gd name="T15" fmla="*/ 35 h 271"/>
                  <a:gd name="T16" fmla="*/ 514 w 738"/>
                  <a:gd name="T17" fmla="*/ 40 h 271"/>
                  <a:gd name="T18" fmla="*/ 484 w 738"/>
                  <a:gd name="T19" fmla="*/ 40 h 271"/>
                  <a:gd name="T20" fmla="*/ 457 w 738"/>
                  <a:gd name="T21" fmla="*/ 41 h 271"/>
                  <a:gd name="T22" fmla="*/ 429 w 738"/>
                  <a:gd name="T23" fmla="*/ 43 h 271"/>
                  <a:gd name="T24" fmla="*/ 737 w 738"/>
                  <a:gd name="T25" fmla="*/ 43 h 271"/>
                  <a:gd name="T26" fmla="*/ 737 w 738"/>
                  <a:gd name="T2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271">
                    <a:moveTo>
                      <a:pt x="737" y="0"/>
                    </a:moveTo>
                    <a:lnTo>
                      <a:pt x="727" y="10"/>
                    </a:lnTo>
                    <a:lnTo>
                      <a:pt x="709" y="17"/>
                    </a:lnTo>
                    <a:lnTo>
                      <a:pt x="683" y="22"/>
                    </a:lnTo>
                    <a:lnTo>
                      <a:pt x="655" y="27"/>
                    </a:lnTo>
                    <a:lnTo>
                      <a:pt x="627" y="30"/>
                    </a:lnTo>
                    <a:lnTo>
                      <a:pt x="599" y="33"/>
                    </a:lnTo>
                    <a:lnTo>
                      <a:pt x="570" y="35"/>
                    </a:lnTo>
                    <a:lnTo>
                      <a:pt x="514" y="40"/>
                    </a:lnTo>
                    <a:lnTo>
                      <a:pt x="484" y="40"/>
                    </a:lnTo>
                    <a:lnTo>
                      <a:pt x="457" y="41"/>
                    </a:lnTo>
                    <a:lnTo>
                      <a:pt x="429" y="43"/>
                    </a:lnTo>
                    <a:lnTo>
                      <a:pt x="737" y="43"/>
                    </a:lnTo>
                    <a:lnTo>
                      <a:pt x="73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grpSp>
          <p:nvGrpSpPr>
            <p:cNvPr id="205" name="Group 204"/>
            <p:cNvGrpSpPr>
              <a:grpSpLocks/>
            </p:cNvGrpSpPr>
            <p:nvPr/>
          </p:nvGrpSpPr>
          <p:grpSpPr bwMode="auto">
            <a:xfrm>
              <a:off x="-63" y="3366"/>
              <a:ext cx="3877" cy="1321"/>
              <a:chOff x="-63" y="3366"/>
              <a:chExt cx="3877" cy="1321"/>
            </a:xfrm>
          </p:grpSpPr>
          <p:sp>
            <p:nvSpPr>
              <p:cNvPr id="286" name="Freeform 285"/>
              <p:cNvSpPr>
                <a:spLocks/>
              </p:cNvSpPr>
              <p:nvPr/>
            </p:nvSpPr>
            <p:spPr bwMode="auto">
              <a:xfrm>
                <a:off x="-63" y="3366"/>
                <a:ext cx="3877" cy="1321"/>
              </a:xfrm>
              <a:custGeom>
                <a:avLst/>
                <a:gdLst>
                  <a:gd name="T0" fmla="*/ 1435 w 3877"/>
                  <a:gd name="T1" fmla="*/ 1438 h 1321"/>
                  <a:gd name="T2" fmla="*/ 1485 w 3877"/>
                  <a:gd name="T3" fmla="*/ 1440 h 1321"/>
                  <a:gd name="T4" fmla="*/ 1911 w 3877"/>
                  <a:gd name="T5" fmla="*/ 1440 h 1321"/>
                  <a:gd name="T6" fmla="*/ 1911 w 3877"/>
                  <a:gd name="T7" fmla="*/ 1578 h 1321"/>
                  <a:gd name="T8" fmla="*/ 1904 w 3877"/>
                  <a:gd name="T9" fmla="*/ 1593 h 1321"/>
                  <a:gd name="T10" fmla="*/ 1904 w 3877"/>
                  <a:gd name="T11" fmla="*/ 1593 h 1321"/>
                  <a:gd name="T12" fmla="*/ 1891 w 3877"/>
                  <a:gd name="T13" fmla="*/ 1607 h 1321"/>
                  <a:gd name="T14" fmla="*/ 1874 w 3877"/>
                  <a:gd name="T15" fmla="*/ 1618 h 1321"/>
                  <a:gd name="T16" fmla="*/ 1848 w 3877"/>
                  <a:gd name="T17" fmla="*/ 1630 h 1321"/>
                  <a:gd name="T18" fmla="*/ 1818 w 3877"/>
                  <a:gd name="T19" fmla="*/ 1639 h 1321"/>
                  <a:gd name="T20" fmla="*/ 1781 w 3877"/>
                  <a:gd name="T21" fmla="*/ 1648 h 1321"/>
                  <a:gd name="T22" fmla="*/ 1734 w 3877"/>
                  <a:gd name="T23" fmla="*/ 1655 h 1321"/>
                  <a:gd name="T24" fmla="*/ 1687 w 3877"/>
                  <a:gd name="T25" fmla="*/ 1662 h 1321"/>
                  <a:gd name="T26" fmla="*/ 1638 w 3877"/>
                  <a:gd name="T27" fmla="*/ 1665 h 1321"/>
                  <a:gd name="T28" fmla="*/ 1591 w 3877"/>
                  <a:gd name="T29" fmla="*/ 1667 h 1321"/>
                  <a:gd name="T30" fmla="*/ 1544 w 3877"/>
                  <a:gd name="T31" fmla="*/ 1667 h 1321"/>
                  <a:gd name="T32" fmla="*/ 1497 w 3877"/>
                  <a:gd name="T33" fmla="*/ 1667 h 1321"/>
                  <a:gd name="T34" fmla="*/ 1447 w 3877"/>
                  <a:gd name="T35" fmla="*/ 1665 h 1321"/>
                  <a:gd name="T36" fmla="*/ 1404 w 3877"/>
                  <a:gd name="T37" fmla="*/ 1662 h 1321"/>
                  <a:gd name="T38" fmla="*/ 1404 w 3877"/>
                  <a:gd name="T39" fmla="*/ 1662 h 1321"/>
                  <a:gd name="T40" fmla="*/ 1404 w 3877"/>
                  <a:gd name="T41" fmla="*/ 1662 h 1321"/>
                  <a:gd name="T42" fmla="*/ 1327 w 3877"/>
                  <a:gd name="T43" fmla="*/ 1652 h 1321"/>
                  <a:gd name="T44" fmla="*/ 1327 w 3877"/>
                  <a:gd name="T45" fmla="*/ 1652 h 1321"/>
                  <a:gd name="T46" fmla="*/ 1327 w 3877"/>
                  <a:gd name="T47" fmla="*/ 1652 h 1321"/>
                  <a:gd name="T48" fmla="*/ 1295 w 3877"/>
                  <a:gd name="T49" fmla="*/ 1645 h 1321"/>
                  <a:gd name="T50" fmla="*/ 1258 w 3877"/>
                  <a:gd name="T51" fmla="*/ 1636 h 1321"/>
                  <a:gd name="T52" fmla="*/ 1226 w 3877"/>
                  <a:gd name="T53" fmla="*/ 1626 h 1321"/>
                  <a:gd name="T54" fmla="*/ 1201 w 3877"/>
                  <a:gd name="T55" fmla="*/ 1613 h 1321"/>
                  <a:gd name="T56" fmla="*/ 1182 w 3877"/>
                  <a:gd name="T57" fmla="*/ 1598 h 1321"/>
                  <a:gd name="T58" fmla="*/ 1175 w 3877"/>
                  <a:gd name="T59" fmla="*/ 1581 h 1321"/>
                  <a:gd name="T60" fmla="*/ 1175 w 3877"/>
                  <a:gd name="T61" fmla="*/ 1564 h 1321"/>
                  <a:gd name="T62" fmla="*/ 1174 w 3877"/>
                  <a:gd name="T63" fmla="*/ 1397 h 1321"/>
                  <a:gd name="T64" fmla="*/ 1174 w 3877"/>
                  <a:gd name="T65" fmla="*/ 1397 h 1321"/>
                  <a:gd name="T66" fmla="*/ 1182 w 3877"/>
                  <a:gd name="T67" fmla="*/ 1403 h 1321"/>
                  <a:gd name="T68" fmla="*/ 1198 w 3877"/>
                  <a:gd name="T69" fmla="*/ 1410 h 1321"/>
                  <a:gd name="T70" fmla="*/ 1221 w 3877"/>
                  <a:gd name="T71" fmla="*/ 1417 h 1321"/>
                  <a:gd name="T72" fmla="*/ 1248 w 3877"/>
                  <a:gd name="T73" fmla="*/ 1422 h 1321"/>
                  <a:gd name="T74" fmla="*/ 1248 w 3877"/>
                  <a:gd name="T75" fmla="*/ 1422 h 1321"/>
                  <a:gd name="T76" fmla="*/ 1248 w 3877"/>
                  <a:gd name="T77" fmla="*/ 1422 h 1321"/>
                  <a:gd name="T78" fmla="*/ 1276 w 3877"/>
                  <a:gd name="T79" fmla="*/ 1426 h 1321"/>
                  <a:gd name="T80" fmla="*/ 1309 w 3877"/>
                  <a:gd name="T81" fmla="*/ 1430 h 1321"/>
                  <a:gd name="T82" fmla="*/ 1309 w 3877"/>
                  <a:gd name="T83" fmla="*/ 1430 h 1321"/>
                  <a:gd name="T84" fmla="*/ 1309 w 3877"/>
                  <a:gd name="T85" fmla="*/ 1430 h 1321"/>
                  <a:gd name="T86" fmla="*/ 1346 w 3877"/>
                  <a:gd name="T87" fmla="*/ 1433 h 1321"/>
                  <a:gd name="T88" fmla="*/ 1383 w 3877"/>
                  <a:gd name="T89" fmla="*/ 1436 h 1321"/>
                  <a:gd name="T90" fmla="*/ 1383 w 3877"/>
                  <a:gd name="T91" fmla="*/ 1436 h 1321"/>
                  <a:gd name="T92" fmla="*/ 1383 w 3877"/>
                  <a:gd name="T93" fmla="*/ 1436 h 1321"/>
                  <a:gd name="T94" fmla="*/ 1419 w 3877"/>
                  <a:gd name="T95" fmla="*/ 1438 h 1321"/>
                  <a:gd name="T96" fmla="*/ 1435 w 3877"/>
                  <a:gd name="T97" fmla="*/ 1438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77" h="1321">
                    <a:moveTo>
                      <a:pt x="1435" y="1438"/>
                    </a:moveTo>
                    <a:lnTo>
                      <a:pt x="1485" y="1440"/>
                    </a:lnTo>
                    <a:lnTo>
                      <a:pt x="1911" y="1440"/>
                    </a:lnTo>
                    <a:lnTo>
                      <a:pt x="1911" y="1578"/>
                    </a:lnTo>
                    <a:lnTo>
                      <a:pt x="1904" y="1593"/>
                    </a:lnTo>
                    <a:lnTo>
                      <a:pt x="1904" y="1593"/>
                    </a:lnTo>
                    <a:lnTo>
                      <a:pt x="1891" y="1607"/>
                    </a:lnTo>
                    <a:lnTo>
                      <a:pt x="1874" y="1618"/>
                    </a:lnTo>
                    <a:lnTo>
                      <a:pt x="1848" y="1630"/>
                    </a:lnTo>
                    <a:lnTo>
                      <a:pt x="1818" y="1639"/>
                    </a:lnTo>
                    <a:lnTo>
                      <a:pt x="1781" y="1648"/>
                    </a:lnTo>
                    <a:lnTo>
                      <a:pt x="1734" y="1655"/>
                    </a:lnTo>
                    <a:lnTo>
                      <a:pt x="1687" y="1662"/>
                    </a:lnTo>
                    <a:lnTo>
                      <a:pt x="1638" y="1665"/>
                    </a:lnTo>
                    <a:lnTo>
                      <a:pt x="1591" y="1667"/>
                    </a:lnTo>
                    <a:lnTo>
                      <a:pt x="1544" y="1667"/>
                    </a:lnTo>
                    <a:lnTo>
                      <a:pt x="1497" y="1667"/>
                    </a:lnTo>
                    <a:lnTo>
                      <a:pt x="1447" y="1665"/>
                    </a:lnTo>
                    <a:lnTo>
                      <a:pt x="1404" y="1662"/>
                    </a:lnTo>
                    <a:lnTo>
                      <a:pt x="1404" y="1662"/>
                    </a:lnTo>
                    <a:lnTo>
                      <a:pt x="1404" y="1662"/>
                    </a:lnTo>
                    <a:lnTo>
                      <a:pt x="1327" y="1652"/>
                    </a:lnTo>
                    <a:lnTo>
                      <a:pt x="1327" y="1652"/>
                    </a:lnTo>
                    <a:lnTo>
                      <a:pt x="1327" y="1652"/>
                    </a:lnTo>
                    <a:lnTo>
                      <a:pt x="1295" y="1645"/>
                    </a:lnTo>
                    <a:lnTo>
                      <a:pt x="1258" y="1636"/>
                    </a:lnTo>
                    <a:lnTo>
                      <a:pt x="1226" y="1626"/>
                    </a:lnTo>
                    <a:lnTo>
                      <a:pt x="1201" y="1613"/>
                    </a:lnTo>
                    <a:lnTo>
                      <a:pt x="1182" y="1598"/>
                    </a:lnTo>
                    <a:lnTo>
                      <a:pt x="1175" y="1581"/>
                    </a:lnTo>
                    <a:lnTo>
                      <a:pt x="1175" y="1564"/>
                    </a:lnTo>
                    <a:lnTo>
                      <a:pt x="1174" y="1397"/>
                    </a:lnTo>
                    <a:lnTo>
                      <a:pt x="1174" y="1397"/>
                    </a:lnTo>
                    <a:lnTo>
                      <a:pt x="1182" y="1403"/>
                    </a:lnTo>
                    <a:lnTo>
                      <a:pt x="1198" y="1410"/>
                    </a:lnTo>
                    <a:lnTo>
                      <a:pt x="1221" y="1417"/>
                    </a:lnTo>
                    <a:lnTo>
                      <a:pt x="1248" y="1422"/>
                    </a:lnTo>
                    <a:lnTo>
                      <a:pt x="1248" y="1422"/>
                    </a:lnTo>
                    <a:lnTo>
                      <a:pt x="1248" y="1422"/>
                    </a:lnTo>
                    <a:lnTo>
                      <a:pt x="1276" y="1426"/>
                    </a:lnTo>
                    <a:lnTo>
                      <a:pt x="1309" y="1430"/>
                    </a:lnTo>
                    <a:lnTo>
                      <a:pt x="1309" y="1430"/>
                    </a:lnTo>
                    <a:lnTo>
                      <a:pt x="1309" y="1430"/>
                    </a:lnTo>
                    <a:lnTo>
                      <a:pt x="1346" y="1433"/>
                    </a:lnTo>
                    <a:lnTo>
                      <a:pt x="1383" y="1436"/>
                    </a:lnTo>
                    <a:lnTo>
                      <a:pt x="1383" y="1436"/>
                    </a:lnTo>
                    <a:lnTo>
                      <a:pt x="1383" y="1436"/>
                    </a:lnTo>
                    <a:lnTo>
                      <a:pt x="1419" y="1438"/>
                    </a:lnTo>
                    <a:lnTo>
                      <a:pt x="1435" y="1438"/>
                    </a:lnTo>
                  </a:path>
                </a:pathLst>
              </a:custGeom>
              <a:noFill/>
              <a:ln w="10043">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87" name="Freeform 286"/>
              <p:cNvSpPr>
                <a:spLocks/>
              </p:cNvSpPr>
              <p:nvPr/>
            </p:nvSpPr>
            <p:spPr bwMode="auto">
              <a:xfrm>
                <a:off x="-63" y="3366"/>
                <a:ext cx="3877" cy="1321"/>
              </a:xfrm>
              <a:custGeom>
                <a:avLst/>
                <a:gdLst>
                  <a:gd name="T0" fmla="*/ 1911 w 3877"/>
                  <a:gd name="T1" fmla="*/ 1398 h 1321"/>
                  <a:gd name="T2" fmla="*/ 1901 w 3877"/>
                  <a:gd name="T3" fmla="*/ 1407 h 1321"/>
                  <a:gd name="T4" fmla="*/ 1883 w 3877"/>
                  <a:gd name="T5" fmla="*/ 1414 h 1321"/>
                  <a:gd name="T6" fmla="*/ 1857 w 3877"/>
                  <a:gd name="T7" fmla="*/ 1420 h 1321"/>
                  <a:gd name="T8" fmla="*/ 1830 w 3877"/>
                  <a:gd name="T9" fmla="*/ 1425 h 1321"/>
                  <a:gd name="T10" fmla="*/ 1802 w 3877"/>
                  <a:gd name="T11" fmla="*/ 1427 h 1321"/>
                  <a:gd name="T12" fmla="*/ 1773 w 3877"/>
                  <a:gd name="T13" fmla="*/ 1431 h 1321"/>
                  <a:gd name="T14" fmla="*/ 1744 w 3877"/>
                  <a:gd name="T15" fmla="*/ 1432 h 1321"/>
                  <a:gd name="T16" fmla="*/ 1689 w 3877"/>
                  <a:gd name="T17" fmla="*/ 1438 h 1321"/>
                  <a:gd name="T18" fmla="*/ 1658 w 3877"/>
                  <a:gd name="T19" fmla="*/ 1438 h 1321"/>
                  <a:gd name="T20" fmla="*/ 1631 w 3877"/>
                  <a:gd name="T21" fmla="*/ 1438 h 1321"/>
                  <a:gd name="T22" fmla="*/ 1603 w 3877"/>
                  <a:gd name="T23" fmla="*/ 1440 h 1321"/>
                  <a:gd name="T24" fmla="*/ 1911 w 3877"/>
                  <a:gd name="T25" fmla="*/ 1440 h 1321"/>
                  <a:gd name="T26" fmla="*/ 1911 w 3877"/>
                  <a:gd name="T27" fmla="*/ 1398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77" h="1321">
                    <a:moveTo>
                      <a:pt x="1911" y="1398"/>
                    </a:moveTo>
                    <a:lnTo>
                      <a:pt x="1901" y="1407"/>
                    </a:lnTo>
                    <a:lnTo>
                      <a:pt x="1883" y="1414"/>
                    </a:lnTo>
                    <a:lnTo>
                      <a:pt x="1857" y="1420"/>
                    </a:lnTo>
                    <a:lnTo>
                      <a:pt x="1830" y="1425"/>
                    </a:lnTo>
                    <a:lnTo>
                      <a:pt x="1802" y="1427"/>
                    </a:lnTo>
                    <a:lnTo>
                      <a:pt x="1773" y="1431"/>
                    </a:lnTo>
                    <a:lnTo>
                      <a:pt x="1744" y="1432"/>
                    </a:lnTo>
                    <a:lnTo>
                      <a:pt x="1689" y="1438"/>
                    </a:lnTo>
                    <a:lnTo>
                      <a:pt x="1658" y="1438"/>
                    </a:lnTo>
                    <a:lnTo>
                      <a:pt x="1631" y="1438"/>
                    </a:lnTo>
                    <a:lnTo>
                      <a:pt x="1603" y="1440"/>
                    </a:lnTo>
                    <a:lnTo>
                      <a:pt x="1911" y="1440"/>
                    </a:lnTo>
                    <a:lnTo>
                      <a:pt x="1911" y="1398"/>
                    </a:lnTo>
                  </a:path>
                </a:pathLst>
              </a:custGeom>
              <a:noFill/>
              <a:ln w="10043">
                <a:solidFill>
                  <a:srgbClr val="80808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pic>
          <p:nvPicPr>
            <p:cNvPr id="206" name="Picture 205"/>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117" y="4781"/>
              <a:ext cx="22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7" name="Group 206"/>
            <p:cNvGrpSpPr>
              <a:grpSpLocks/>
            </p:cNvGrpSpPr>
            <p:nvPr/>
          </p:nvGrpSpPr>
          <p:grpSpPr bwMode="auto">
            <a:xfrm>
              <a:off x="1378" y="4827"/>
              <a:ext cx="98" cy="201"/>
              <a:chOff x="1378" y="4827"/>
              <a:chExt cx="98" cy="201"/>
            </a:xfrm>
          </p:grpSpPr>
          <p:sp>
            <p:nvSpPr>
              <p:cNvPr id="283" name="Freeform 282"/>
              <p:cNvSpPr>
                <a:spLocks/>
              </p:cNvSpPr>
              <p:nvPr/>
            </p:nvSpPr>
            <p:spPr bwMode="auto">
              <a:xfrm>
                <a:off x="1378" y="4827"/>
                <a:ext cx="98" cy="201"/>
              </a:xfrm>
              <a:custGeom>
                <a:avLst/>
                <a:gdLst>
                  <a:gd name="T0" fmla="*/ 0 w 98"/>
                  <a:gd name="T1" fmla="*/ 0 h 201"/>
                  <a:gd name="T2" fmla="*/ 0 w 98"/>
                  <a:gd name="T3" fmla="*/ 195 h 201"/>
                </a:gdLst>
                <a:ahLst/>
                <a:cxnLst>
                  <a:cxn ang="0">
                    <a:pos x="T0" y="T1"/>
                  </a:cxn>
                  <a:cxn ang="0">
                    <a:pos x="T2" y="T3"/>
                  </a:cxn>
                </a:cxnLst>
                <a:rect l="0" t="0" r="r" b="b"/>
                <a:pathLst>
                  <a:path w="98" h="201">
                    <a:moveTo>
                      <a:pt x="0" y="0"/>
                    </a:moveTo>
                    <a:lnTo>
                      <a:pt x="0" y="195"/>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84" name="Freeform 283"/>
              <p:cNvSpPr>
                <a:spLocks/>
              </p:cNvSpPr>
              <p:nvPr/>
            </p:nvSpPr>
            <p:spPr bwMode="auto">
              <a:xfrm>
                <a:off x="1378" y="4827"/>
                <a:ext cx="98" cy="201"/>
              </a:xfrm>
              <a:custGeom>
                <a:avLst/>
                <a:gdLst>
                  <a:gd name="T0" fmla="*/ 46 w 98"/>
                  <a:gd name="T1" fmla="*/ 2 h 201"/>
                  <a:gd name="T2" fmla="*/ 46 w 98"/>
                  <a:gd name="T3" fmla="*/ 199 h 201"/>
                </a:gdLst>
                <a:ahLst/>
                <a:cxnLst>
                  <a:cxn ang="0">
                    <a:pos x="T0" y="T1"/>
                  </a:cxn>
                  <a:cxn ang="0">
                    <a:pos x="T2" y="T3"/>
                  </a:cxn>
                </a:cxnLst>
                <a:rect l="0" t="0" r="r" b="b"/>
                <a:pathLst>
                  <a:path w="98" h="201">
                    <a:moveTo>
                      <a:pt x="46" y="2"/>
                    </a:moveTo>
                    <a:lnTo>
                      <a:pt x="46" y="199"/>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85" name="Freeform 284"/>
              <p:cNvSpPr>
                <a:spLocks/>
              </p:cNvSpPr>
              <p:nvPr/>
            </p:nvSpPr>
            <p:spPr bwMode="auto">
              <a:xfrm>
                <a:off x="1378" y="4827"/>
                <a:ext cx="98" cy="201"/>
              </a:xfrm>
              <a:custGeom>
                <a:avLst/>
                <a:gdLst>
                  <a:gd name="T0" fmla="*/ 97 w 98"/>
                  <a:gd name="T1" fmla="*/ 1 h 201"/>
                  <a:gd name="T2" fmla="*/ 97 w 98"/>
                  <a:gd name="T3" fmla="*/ 200 h 201"/>
                </a:gdLst>
                <a:ahLst/>
                <a:cxnLst>
                  <a:cxn ang="0">
                    <a:pos x="T0" y="T1"/>
                  </a:cxn>
                  <a:cxn ang="0">
                    <a:pos x="T2" y="T3"/>
                  </a:cxn>
                </a:cxnLst>
                <a:rect l="0" t="0" r="r" b="b"/>
                <a:pathLst>
                  <a:path w="98" h="201">
                    <a:moveTo>
                      <a:pt x="97" y="1"/>
                    </a:moveTo>
                    <a:lnTo>
                      <a:pt x="97" y="200"/>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208" name="Freeform 207"/>
            <p:cNvSpPr>
              <a:spLocks/>
            </p:cNvSpPr>
            <p:nvPr/>
          </p:nvSpPr>
          <p:spPr bwMode="auto">
            <a:xfrm>
              <a:off x="1836" y="4787"/>
              <a:ext cx="20" cy="164"/>
            </a:xfrm>
            <a:custGeom>
              <a:avLst/>
              <a:gdLst>
                <a:gd name="T0" fmla="*/ 0 w 20"/>
                <a:gd name="T1" fmla="*/ 0 h 164"/>
                <a:gd name="T2" fmla="*/ 0 w 20"/>
                <a:gd name="T3" fmla="*/ 163 h 164"/>
              </a:gdLst>
              <a:ahLst/>
              <a:cxnLst>
                <a:cxn ang="0">
                  <a:pos x="T0" y="T1"/>
                </a:cxn>
                <a:cxn ang="0">
                  <a:pos x="T2" y="T3"/>
                </a:cxn>
              </a:cxnLst>
              <a:rect l="0" t="0" r="r" b="b"/>
              <a:pathLst>
                <a:path w="20" h="164">
                  <a:moveTo>
                    <a:pt x="0" y="0"/>
                  </a:moveTo>
                  <a:lnTo>
                    <a:pt x="0" y="163"/>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09" name="Freeform 208"/>
            <p:cNvSpPr>
              <a:spLocks/>
            </p:cNvSpPr>
            <p:nvPr/>
          </p:nvSpPr>
          <p:spPr bwMode="auto">
            <a:xfrm>
              <a:off x="1824" y="4793"/>
              <a:ext cx="20" cy="168"/>
            </a:xfrm>
            <a:custGeom>
              <a:avLst/>
              <a:gdLst>
                <a:gd name="T0" fmla="*/ 0 w 20"/>
                <a:gd name="T1" fmla="*/ 0 h 168"/>
                <a:gd name="T2" fmla="*/ 0 w 20"/>
                <a:gd name="T3" fmla="*/ 167 h 168"/>
              </a:gdLst>
              <a:ahLst/>
              <a:cxnLst>
                <a:cxn ang="0">
                  <a:pos x="T0" y="T1"/>
                </a:cxn>
                <a:cxn ang="0">
                  <a:pos x="T2" y="T3"/>
                </a:cxn>
              </a:cxnLst>
              <a:rect l="0" t="0" r="r" b="b"/>
              <a:pathLst>
                <a:path w="20" h="168">
                  <a:moveTo>
                    <a:pt x="0" y="0"/>
                  </a:moveTo>
                  <a:lnTo>
                    <a:pt x="0" y="167"/>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210" name="Group 209"/>
            <p:cNvGrpSpPr>
              <a:grpSpLocks/>
            </p:cNvGrpSpPr>
            <p:nvPr/>
          </p:nvGrpSpPr>
          <p:grpSpPr bwMode="auto">
            <a:xfrm>
              <a:off x="1794" y="4801"/>
              <a:ext cx="20" cy="182"/>
              <a:chOff x="1794" y="4801"/>
              <a:chExt cx="20" cy="182"/>
            </a:xfrm>
          </p:grpSpPr>
          <p:sp>
            <p:nvSpPr>
              <p:cNvPr id="281" name="Freeform 280"/>
              <p:cNvSpPr>
                <a:spLocks/>
              </p:cNvSpPr>
              <p:nvPr/>
            </p:nvSpPr>
            <p:spPr bwMode="auto">
              <a:xfrm>
                <a:off x="1794" y="4801"/>
                <a:ext cx="20" cy="182"/>
              </a:xfrm>
              <a:custGeom>
                <a:avLst/>
                <a:gdLst>
                  <a:gd name="T0" fmla="*/ 15 w 20"/>
                  <a:gd name="T1" fmla="*/ 0 h 182"/>
                  <a:gd name="T2" fmla="*/ 15 w 20"/>
                  <a:gd name="T3" fmla="*/ 174 h 182"/>
                </a:gdLst>
                <a:ahLst/>
                <a:cxnLst>
                  <a:cxn ang="0">
                    <a:pos x="T0" y="T1"/>
                  </a:cxn>
                  <a:cxn ang="0">
                    <a:pos x="T2" y="T3"/>
                  </a:cxn>
                </a:cxnLst>
                <a:rect l="0" t="0" r="r" b="b"/>
                <a:pathLst>
                  <a:path w="20" h="182">
                    <a:moveTo>
                      <a:pt x="15" y="0"/>
                    </a:moveTo>
                    <a:lnTo>
                      <a:pt x="15" y="174"/>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82" name="Freeform 281"/>
              <p:cNvSpPr>
                <a:spLocks/>
              </p:cNvSpPr>
              <p:nvPr/>
            </p:nvSpPr>
            <p:spPr bwMode="auto">
              <a:xfrm>
                <a:off x="1794" y="4801"/>
                <a:ext cx="20" cy="182"/>
              </a:xfrm>
              <a:custGeom>
                <a:avLst/>
                <a:gdLst>
                  <a:gd name="T0" fmla="*/ 0 w 20"/>
                  <a:gd name="T1" fmla="*/ 2 h 182"/>
                  <a:gd name="T2" fmla="*/ 0 w 20"/>
                  <a:gd name="T3" fmla="*/ 181 h 182"/>
                </a:gdLst>
                <a:ahLst/>
                <a:cxnLst>
                  <a:cxn ang="0">
                    <a:pos x="T0" y="T1"/>
                  </a:cxn>
                  <a:cxn ang="0">
                    <a:pos x="T2" y="T3"/>
                  </a:cxn>
                </a:cxnLst>
                <a:rect l="0" t="0" r="r" b="b"/>
                <a:pathLst>
                  <a:path w="20" h="182">
                    <a:moveTo>
                      <a:pt x="0" y="2"/>
                    </a:moveTo>
                    <a:lnTo>
                      <a:pt x="0" y="181"/>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grpSp>
          <p:nvGrpSpPr>
            <p:cNvPr id="211" name="Group 210"/>
            <p:cNvGrpSpPr>
              <a:grpSpLocks/>
            </p:cNvGrpSpPr>
            <p:nvPr/>
          </p:nvGrpSpPr>
          <p:grpSpPr bwMode="auto">
            <a:xfrm>
              <a:off x="1758" y="4807"/>
              <a:ext cx="20" cy="190"/>
              <a:chOff x="1758" y="4807"/>
              <a:chExt cx="20" cy="190"/>
            </a:xfrm>
          </p:grpSpPr>
          <p:sp>
            <p:nvSpPr>
              <p:cNvPr id="279" name="Freeform 278"/>
              <p:cNvSpPr>
                <a:spLocks/>
              </p:cNvSpPr>
              <p:nvPr/>
            </p:nvSpPr>
            <p:spPr bwMode="auto">
              <a:xfrm>
                <a:off x="1758" y="4807"/>
                <a:ext cx="20" cy="190"/>
              </a:xfrm>
              <a:custGeom>
                <a:avLst/>
                <a:gdLst>
                  <a:gd name="T0" fmla="*/ 18 w 20"/>
                  <a:gd name="T1" fmla="*/ 0 h 190"/>
                  <a:gd name="T2" fmla="*/ 18 w 20"/>
                  <a:gd name="T3" fmla="*/ 183 h 190"/>
                </a:gdLst>
                <a:ahLst/>
                <a:cxnLst>
                  <a:cxn ang="0">
                    <a:pos x="T0" y="T1"/>
                  </a:cxn>
                  <a:cxn ang="0">
                    <a:pos x="T2" y="T3"/>
                  </a:cxn>
                </a:cxnLst>
                <a:rect l="0" t="0" r="r" b="b"/>
                <a:pathLst>
                  <a:path w="20" h="190">
                    <a:moveTo>
                      <a:pt x="18" y="0"/>
                    </a:moveTo>
                    <a:lnTo>
                      <a:pt x="18" y="183"/>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80" name="Freeform 279"/>
              <p:cNvSpPr>
                <a:spLocks/>
              </p:cNvSpPr>
              <p:nvPr/>
            </p:nvSpPr>
            <p:spPr bwMode="auto">
              <a:xfrm>
                <a:off x="1758" y="4807"/>
                <a:ext cx="20" cy="190"/>
              </a:xfrm>
              <a:custGeom>
                <a:avLst/>
                <a:gdLst>
                  <a:gd name="T0" fmla="*/ 0 w 20"/>
                  <a:gd name="T1" fmla="*/ 4 h 190"/>
                  <a:gd name="T2" fmla="*/ 0 w 20"/>
                  <a:gd name="T3" fmla="*/ 189 h 190"/>
                </a:gdLst>
                <a:ahLst/>
                <a:cxnLst>
                  <a:cxn ang="0">
                    <a:pos x="T0" y="T1"/>
                  </a:cxn>
                  <a:cxn ang="0">
                    <a:pos x="T2" y="T3"/>
                  </a:cxn>
                </a:cxnLst>
                <a:rect l="0" t="0" r="r" b="b"/>
                <a:pathLst>
                  <a:path w="20" h="190">
                    <a:moveTo>
                      <a:pt x="0" y="4"/>
                    </a:moveTo>
                    <a:lnTo>
                      <a:pt x="0" y="189"/>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212" name="Freeform 211"/>
            <p:cNvSpPr>
              <a:spLocks/>
            </p:cNvSpPr>
            <p:nvPr/>
          </p:nvSpPr>
          <p:spPr bwMode="auto">
            <a:xfrm>
              <a:off x="1735" y="4816"/>
              <a:ext cx="20" cy="187"/>
            </a:xfrm>
            <a:custGeom>
              <a:avLst/>
              <a:gdLst>
                <a:gd name="T0" fmla="*/ 0 w 20"/>
                <a:gd name="T1" fmla="*/ 0 h 187"/>
                <a:gd name="T2" fmla="*/ 0 w 20"/>
                <a:gd name="T3" fmla="*/ 186 h 187"/>
              </a:gdLst>
              <a:ahLst/>
              <a:cxnLst>
                <a:cxn ang="0">
                  <a:pos x="T0" y="T1"/>
                </a:cxn>
                <a:cxn ang="0">
                  <a:pos x="T2" y="T3"/>
                </a:cxn>
              </a:cxnLst>
              <a:rect l="0" t="0" r="r" b="b"/>
              <a:pathLst>
                <a:path w="20" h="187">
                  <a:moveTo>
                    <a:pt x="0" y="0"/>
                  </a:moveTo>
                  <a:lnTo>
                    <a:pt x="0" y="186"/>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213" name="Group 212"/>
            <p:cNvGrpSpPr>
              <a:grpSpLocks/>
            </p:cNvGrpSpPr>
            <p:nvPr/>
          </p:nvGrpSpPr>
          <p:grpSpPr bwMode="auto">
            <a:xfrm>
              <a:off x="1680" y="4817"/>
              <a:ext cx="28" cy="197"/>
              <a:chOff x="1680" y="4817"/>
              <a:chExt cx="28" cy="197"/>
            </a:xfrm>
          </p:grpSpPr>
          <p:sp>
            <p:nvSpPr>
              <p:cNvPr id="277" name="Freeform 276"/>
              <p:cNvSpPr>
                <a:spLocks/>
              </p:cNvSpPr>
              <p:nvPr/>
            </p:nvSpPr>
            <p:spPr bwMode="auto">
              <a:xfrm>
                <a:off x="1680" y="4817"/>
                <a:ext cx="28" cy="197"/>
              </a:xfrm>
              <a:custGeom>
                <a:avLst/>
                <a:gdLst>
                  <a:gd name="T0" fmla="*/ 27 w 28"/>
                  <a:gd name="T1" fmla="*/ 0 h 197"/>
                  <a:gd name="T2" fmla="*/ 27 w 28"/>
                  <a:gd name="T3" fmla="*/ 191 h 197"/>
                </a:gdLst>
                <a:ahLst/>
                <a:cxnLst>
                  <a:cxn ang="0">
                    <a:pos x="T0" y="T1"/>
                  </a:cxn>
                  <a:cxn ang="0">
                    <a:pos x="T2" y="T3"/>
                  </a:cxn>
                </a:cxnLst>
                <a:rect l="0" t="0" r="r" b="b"/>
                <a:pathLst>
                  <a:path w="28" h="197">
                    <a:moveTo>
                      <a:pt x="27" y="0"/>
                    </a:moveTo>
                    <a:lnTo>
                      <a:pt x="27" y="191"/>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78" name="Freeform 277"/>
              <p:cNvSpPr>
                <a:spLocks/>
              </p:cNvSpPr>
              <p:nvPr/>
            </p:nvSpPr>
            <p:spPr bwMode="auto">
              <a:xfrm>
                <a:off x="1680" y="4817"/>
                <a:ext cx="28" cy="197"/>
              </a:xfrm>
              <a:custGeom>
                <a:avLst/>
                <a:gdLst>
                  <a:gd name="T0" fmla="*/ 0 w 28"/>
                  <a:gd name="T1" fmla="*/ 3 h 197"/>
                  <a:gd name="T2" fmla="*/ 0 w 28"/>
                  <a:gd name="T3" fmla="*/ 196 h 197"/>
                </a:gdLst>
                <a:ahLst/>
                <a:cxnLst>
                  <a:cxn ang="0">
                    <a:pos x="T0" y="T1"/>
                  </a:cxn>
                  <a:cxn ang="0">
                    <a:pos x="T2" y="T3"/>
                  </a:cxn>
                </a:cxnLst>
                <a:rect l="0" t="0" r="r" b="b"/>
                <a:pathLst>
                  <a:path w="28" h="197">
                    <a:moveTo>
                      <a:pt x="0" y="3"/>
                    </a:moveTo>
                    <a:lnTo>
                      <a:pt x="0" y="196"/>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214" name="Freeform 213"/>
            <p:cNvSpPr>
              <a:spLocks/>
            </p:cNvSpPr>
            <p:nvPr/>
          </p:nvSpPr>
          <p:spPr bwMode="auto">
            <a:xfrm>
              <a:off x="1648" y="4823"/>
              <a:ext cx="20" cy="193"/>
            </a:xfrm>
            <a:custGeom>
              <a:avLst/>
              <a:gdLst>
                <a:gd name="T0" fmla="*/ 0 w 20"/>
                <a:gd name="T1" fmla="*/ 0 h 193"/>
                <a:gd name="T2" fmla="*/ 0 w 20"/>
                <a:gd name="T3" fmla="*/ 192 h 193"/>
              </a:gdLst>
              <a:ahLst/>
              <a:cxnLst>
                <a:cxn ang="0">
                  <a:pos x="T0" y="T1"/>
                </a:cxn>
                <a:cxn ang="0">
                  <a:pos x="T2" y="T3"/>
                </a:cxn>
              </a:cxnLst>
              <a:rect l="0" t="0" r="r" b="b"/>
              <a:pathLst>
                <a:path w="20" h="193">
                  <a:moveTo>
                    <a:pt x="0" y="0"/>
                  </a:moveTo>
                  <a:lnTo>
                    <a:pt x="0" y="192"/>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215" name="Group 214"/>
            <p:cNvGrpSpPr>
              <a:grpSpLocks/>
            </p:cNvGrpSpPr>
            <p:nvPr/>
          </p:nvGrpSpPr>
          <p:grpSpPr bwMode="auto">
            <a:xfrm>
              <a:off x="1531" y="4825"/>
              <a:ext cx="84" cy="202"/>
              <a:chOff x="1531" y="4825"/>
              <a:chExt cx="84" cy="202"/>
            </a:xfrm>
          </p:grpSpPr>
          <p:sp>
            <p:nvSpPr>
              <p:cNvPr id="274" name="Freeform 273"/>
              <p:cNvSpPr>
                <a:spLocks/>
              </p:cNvSpPr>
              <p:nvPr/>
            </p:nvSpPr>
            <p:spPr bwMode="auto">
              <a:xfrm>
                <a:off x="1531" y="4825"/>
                <a:ext cx="84" cy="202"/>
              </a:xfrm>
              <a:custGeom>
                <a:avLst/>
                <a:gdLst>
                  <a:gd name="T0" fmla="*/ 83 w 84"/>
                  <a:gd name="T1" fmla="*/ 0 h 202"/>
                  <a:gd name="T2" fmla="*/ 83 w 84"/>
                  <a:gd name="T3" fmla="*/ 194 h 202"/>
                </a:gdLst>
                <a:ahLst/>
                <a:cxnLst>
                  <a:cxn ang="0">
                    <a:pos x="T0" y="T1"/>
                  </a:cxn>
                  <a:cxn ang="0">
                    <a:pos x="T2" y="T3"/>
                  </a:cxn>
                </a:cxnLst>
                <a:rect l="0" t="0" r="r" b="b"/>
                <a:pathLst>
                  <a:path w="84" h="202">
                    <a:moveTo>
                      <a:pt x="83" y="0"/>
                    </a:moveTo>
                    <a:lnTo>
                      <a:pt x="83" y="194"/>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75" name="Freeform 274"/>
              <p:cNvSpPr>
                <a:spLocks/>
              </p:cNvSpPr>
              <p:nvPr/>
            </p:nvSpPr>
            <p:spPr bwMode="auto">
              <a:xfrm>
                <a:off x="1531" y="4825"/>
                <a:ext cx="84" cy="202"/>
              </a:xfrm>
              <a:custGeom>
                <a:avLst/>
                <a:gdLst>
                  <a:gd name="T0" fmla="*/ 46 w 84"/>
                  <a:gd name="T1" fmla="*/ 2 h 202"/>
                  <a:gd name="T2" fmla="*/ 46 w 84"/>
                  <a:gd name="T3" fmla="*/ 197 h 202"/>
                </a:gdLst>
                <a:ahLst/>
                <a:cxnLst>
                  <a:cxn ang="0">
                    <a:pos x="T0" y="T1"/>
                  </a:cxn>
                  <a:cxn ang="0">
                    <a:pos x="T2" y="T3"/>
                  </a:cxn>
                </a:cxnLst>
                <a:rect l="0" t="0" r="r" b="b"/>
                <a:pathLst>
                  <a:path w="84" h="202">
                    <a:moveTo>
                      <a:pt x="46" y="2"/>
                    </a:moveTo>
                    <a:lnTo>
                      <a:pt x="46" y="197"/>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76" name="Freeform 275"/>
              <p:cNvSpPr>
                <a:spLocks/>
              </p:cNvSpPr>
              <p:nvPr/>
            </p:nvSpPr>
            <p:spPr bwMode="auto">
              <a:xfrm>
                <a:off x="1531" y="4825"/>
                <a:ext cx="84" cy="202"/>
              </a:xfrm>
              <a:custGeom>
                <a:avLst/>
                <a:gdLst>
                  <a:gd name="T0" fmla="*/ 0 w 84"/>
                  <a:gd name="T1" fmla="*/ 4 h 202"/>
                  <a:gd name="T2" fmla="*/ 0 w 84"/>
                  <a:gd name="T3" fmla="*/ 201 h 202"/>
                </a:gdLst>
                <a:ahLst/>
                <a:cxnLst>
                  <a:cxn ang="0">
                    <a:pos x="T0" y="T1"/>
                  </a:cxn>
                  <a:cxn ang="0">
                    <a:pos x="T2" y="T3"/>
                  </a:cxn>
                </a:cxnLst>
                <a:rect l="0" t="0" r="r" b="b"/>
                <a:pathLst>
                  <a:path w="84" h="202">
                    <a:moveTo>
                      <a:pt x="0" y="4"/>
                    </a:moveTo>
                    <a:lnTo>
                      <a:pt x="0" y="201"/>
                    </a:lnTo>
                  </a:path>
                </a:pathLst>
              </a:custGeom>
              <a:noFill/>
              <a:ln w="4834">
                <a:solidFill>
                  <a:srgbClr val="C0C0C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grpSp>
          <p:nvGrpSpPr>
            <p:cNvPr id="216" name="Group 215"/>
            <p:cNvGrpSpPr>
              <a:grpSpLocks/>
            </p:cNvGrpSpPr>
            <p:nvPr/>
          </p:nvGrpSpPr>
          <p:grpSpPr bwMode="auto">
            <a:xfrm>
              <a:off x="1162" y="5091"/>
              <a:ext cx="628" cy="1084"/>
              <a:chOff x="1162" y="5091"/>
              <a:chExt cx="628" cy="1084"/>
            </a:xfrm>
          </p:grpSpPr>
          <p:sp>
            <p:nvSpPr>
              <p:cNvPr id="272" name="Freeform 271"/>
              <p:cNvSpPr>
                <a:spLocks/>
              </p:cNvSpPr>
              <p:nvPr/>
            </p:nvSpPr>
            <p:spPr bwMode="auto">
              <a:xfrm>
                <a:off x="1162" y="5091"/>
                <a:ext cx="628" cy="1084"/>
              </a:xfrm>
              <a:custGeom>
                <a:avLst/>
                <a:gdLst>
                  <a:gd name="T0" fmla="*/ 0 w 628"/>
                  <a:gd name="T1" fmla="*/ 0 h 1084"/>
                  <a:gd name="T2" fmla="*/ 1 w 628"/>
                  <a:gd name="T3" fmla="*/ 981 h 1084"/>
                  <a:gd name="T4" fmla="*/ 1 w 628"/>
                  <a:gd name="T5" fmla="*/ 997 h 1084"/>
                  <a:gd name="T6" fmla="*/ 7 w 628"/>
                  <a:gd name="T7" fmla="*/ 1014 h 1084"/>
                  <a:gd name="T8" fmla="*/ 24 w 628"/>
                  <a:gd name="T9" fmla="*/ 1029 h 1084"/>
                  <a:gd name="T10" fmla="*/ 45 w 628"/>
                  <a:gd name="T11" fmla="*/ 1042 h 1084"/>
                  <a:gd name="T12" fmla="*/ 71 w 628"/>
                  <a:gd name="T13" fmla="*/ 1052 h 1084"/>
                  <a:gd name="T14" fmla="*/ 103 w 628"/>
                  <a:gd name="T15" fmla="*/ 1060 h 1084"/>
                  <a:gd name="T16" fmla="*/ 130 w 628"/>
                  <a:gd name="T17" fmla="*/ 1067 h 1084"/>
                  <a:gd name="T18" fmla="*/ 162 w 628"/>
                  <a:gd name="T19" fmla="*/ 1072 h 1084"/>
                  <a:gd name="T20" fmla="*/ 196 w 628"/>
                  <a:gd name="T21" fmla="*/ 1077 h 1084"/>
                  <a:gd name="T22" fmla="*/ 232 w 628"/>
                  <a:gd name="T23" fmla="*/ 1080 h 1084"/>
                  <a:gd name="T24" fmla="*/ 275 w 628"/>
                  <a:gd name="T25" fmla="*/ 1083 h 1084"/>
                  <a:gd name="T26" fmla="*/ 315 w 628"/>
                  <a:gd name="T27" fmla="*/ 1083 h 1084"/>
                  <a:gd name="T28" fmla="*/ 355 w 628"/>
                  <a:gd name="T29" fmla="*/ 1082 h 1084"/>
                  <a:gd name="T30" fmla="*/ 394 w 628"/>
                  <a:gd name="T31" fmla="*/ 1080 h 1084"/>
                  <a:gd name="T32" fmla="*/ 437 w 628"/>
                  <a:gd name="T33" fmla="*/ 1077 h 1084"/>
                  <a:gd name="T34" fmla="*/ 477 w 628"/>
                  <a:gd name="T35" fmla="*/ 1071 h 1084"/>
                  <a:gd name="T36" fmla="*/ 517 w 628"/>
                  <a:gd name="T37" fmla="*/ 1063 h 1084"/>
                  <a:gd name="T38" fmla="*/ 548 w 628"/>
                  <a:gd name="T39" fmla="*/ 1054 h 1084"/>
                  <a:gd name="T40" fmla="*/ 573 w 628"/>
                  <a:gd name="T41" fmla="*/ 1045 h 1084"/>
                  <a:gd name="T42" fmla="*/ 595 w 628"/>
                  <a:gd name="T43" fmla="*/ 1034 h 1084"/>
                  <a:gd name="T44" fmla="*/ 610 w 628"/>
                  <a:gd name="T45" fmla="*/ 1024 h 1084"/>
                  <a:gd name="T46" fmla="*/ 621 w 628"/>
                  <a:gd name="T47" fmla="*/ 1009 h 1084"/>
                  <a:gd name="T48" fmla="*/ 627 w 628"/>
                  <a:gd name="T49" fmla="*/ 994 h 1084"/>
                  <a:gd name="T50" fmla="*/ 626 w 628"/>
                  <a:gd name="T51" fmla="*/ 93 h 1084"/>
                  <a:gd name="T52" fmla="*/ 293 w 628"/>
                  <a:gd name="T53" fmla="*/ 93 h 1084"/>
                  <a:gd name="T54" fmla="*/ 263 w 628"/>
                  <a:gd name="T55" fmla="*/ 91 h 1084"/>
                  <a:gd name="T56" fmla="*/ 231 w 628"/>
                  <a:gd name="T57" fmla="*/ 89 h 1084"/>
                  <a:gd name="T58" fmla="*/ 197 w 628"/>
                  <a:gd name="T59" fmla="*/ 86 h 1084"/>
                  <a:gd name="T60" fmla="*/ 167 w 628"/>
                  <a:gd name="T61" fmla="*/ 82 h 1084"/>
                  <a:gd name="T62" fmla="*/ 134 w 628"/>
                  <a:gd name="T63" fmla="*/ 75 h 1084"/>
                  <a:gd name="T64" fmla="*/ 104 w 628"/>
                  <a:gd name="T65" fmla="*/ 69 h 1084"/>
                  <a:gd name="T66" fmla="*/ 71 w 628"/>
                  <a:gd name="T67" fmla="*/ 58 h 1084"/>
                  <a:gd name="T68" fmla="*/ 52 w 628"/>
                  <a:gd name="T69" fmla="*/ 50 h 1084"/>
                  <a:gd name="T70" fmla="*/ 31 w 628"/>
                  <a:gd name="T71" fmla="*/ 39 h 1084"/>
                  <a:gd name="T72" fmla="*/ 17 w 628"/>
                  <a:gd name="T73" fmla="*/ 28 h 1084"/>
                  <a:gd name="T74" fmla="*/ 7 w 628"/>
                  <a:gd name="T75" fmla="*/ 17 h 1084"/>
                  <a:gd name="T76" fmla="*/ 0 w 628"/>
                  <a:gd name="T77"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8" h="1084">
                    <a:moveTo>
                      <a:pt x="0" y="0"/>
                    </a:moveTo>
                    <a:lnTo>
                      <a:pt x="1" y="981"/>
                    </a:lnTo>
                    <a:lnTo>
                      <a:pt x="1" y="997"/>
                    </a:lnTo>
                    <a:lnTo>
                      <a:pt x="7" y="1014"/>
                    </a:lnTo>
                    <a:lnTo>
                      <a:pt x="24" y="1029"/>
                    </a:lnTo>
                    <a:lnTo>
                      <a:pt x="45" y="1042"/>
                    </a:lnTo>
                    <a:lnTo>
                      <a:pt x="71" y="1052"/>
                    </a:lnTo>
                    <a:lnTo>
                      <a:pt x="103" y="1060"/>
                    </a:lnTo>
                    <a:lnTo>
                      <a:pt x="130" y="1067"/>
                    </a:lnTo>
                    <a:lnTo>
                      <a:pt x="162" y="1072"/>
                    </a:lnTo>
                    <a:lnTo>
                      <a:pt x="196" y="1077"/>
                    </a:lnTo>
                    <a:lnTo>
                      <a:pt x="232" y="1080"/>
                    </a:lnTo>
                    <a:lnTo>
                      <a:pt x="275" y="1083"/>
                    </a:lnTo>
                    <a:lnTo>
                      <a:pt x="315" y="1083"/>
                    </a:lnTo>
                    <a:lnTo>
                      <a:pt x="355" y="1082"/>
                    </a:lnTo>
                    <a:lnTo>
                      <a:pt x="394" y="1080"/>
                    </a:lnTo>
                    <a:lnTo>
                      <a:pt x="437" y="1077"/>
                    </a:lnTo>
                    <a:lnTo>
                      <a:pt x="477" y="1071"/>
                    </a:lnTo>
                    <a:lnTo>
                      <a:pt x="517" y="1063"/>
                    </a:lnTo>
                    <a:lnTo>
                      <a:pt x="548" y="1054"/>
                    </a:lnTo>
                    <a:lnTo>
                      <a:pt x="573" y="1045"/>
                    </a:lnTo>
                    <a:lnTo>
                      <a:pt x="595" y="1034"/>
                    </a:lnTo>
                    <a:lnTo>
                      <a:pt x="610" y="1024"/>
                    </a:lnTo>
                    <a:lnTo>
                      <a:pt x="621" y="1009"/>
                    </a:lnTo>
                    <a:lnTo>
                      <a:pt x="627" y="994"/>
                    </a:lnTo>
                    <a:lnTo>
                      <a:pt x="626" y="93"/>
                    </a:lnTo>
                    <a:lnTo>
                      <a:pt x="293" y="93"/>
                    </a:lnTo>
                    <a:lnTo>
                      <a:pt x="263" y="91"/>
                    </a:lnTo>
                    <a:lnTo>
                      <a:pt x="231" y="89"/>
                    </a:lnTo>
                    <a:lnTo>
                      <a:pt x="197" y="86"/>
                    </a:lnTo>
                    <a:lnTo>
                      <a:pt x="167" y="82"/>
                    </a:lnTo>
                    <a:lnTo>
                      <a:pt x="134" y="75"/>
                    </a:lnTo>
                    <a:lnTo>
                      <a:pt x="104" y="69"/>
                    </a:lnTo>
                    <a:lnTo>
                      <a:pt x="71" y="58"/>
                    </a:lnTo>
                    <a:lnTo>
                      <a:pt x="52" y="50"/>
                    </a:lnTo>
                    <a:lnTo>
                      <a:pt x="31" y="39"/>
                    </a:lnTo>
                    <a:lnTo>
                      <a:pt x="17" y="28"/>
                    </a:lnTo>
                    <a:lnTo>
                      <a:pt x="7" y="17"/>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73" name="Freeform 272"/>
              <p:cNvSpPr>
                <a:spLocks/>
              </p:cNvSpPr>
              <p:nvPr/>
            </p:nvSpPr>
            <p:spPr bwMode="auto">
              <a:xfrm>
                <a:off x="1162" y="5091"/>
                <a:ext cx="628" cy="1084"/>
              </a:xfrm>
              <a:custGeom>
                <a:avLst/>
                <a:gdLst>
                  <a:gd name="T0" fmla="*/ 626 w 628"/>
                  <a:gd name="T1" fmla="*/ 2 h 1084"/>
                  <a:gd name="T2" fmla="*/ 624 w 628"/>
                  <a:gd name="T3" fmla="*/ 15 h 1084"/>
                  <a:gd name="T4" fmla="*/ 617 w 628"/>
                  <a:gd name="T5" fmla="*/ 28 h 1084"/>
                  <a:gd name="T6" fmla="*/ 603 w 628"/>
                  <a:gd name="T7" fmla="*/ 40 h 1084"/>
                  <a:gd name="T8" fmla="*/ 584 w 628"/>
                  <a:gd name="T9" fmla="*/ 50 h 1084"/>
                  <a:gd name="T10" fmla="*/ 566 w 628"/>
                  <a:gd name="T11" fmla="*/ 58 h 1084"/>
                  <a:gd name="T12" fmla="*/ 549 w 628"/>
                  <a:gd name="T13" fmla="*/ 64 h 1084"/>
                  <a:gd name="T14" fmla="*/ 525 w 628"/>
                  <a:gd name="T15" fmla="*/ 70 h 1084"/>
                  <a:gd name="T16" fmla="*/ 500 w 628"/>
                  <a:gd name="T17" fmla="*/ 76 h 1084"/>
                  <a:gd name="T18" fmla="*/ 456 w 628"/>
                  <a:gd name="T19" fmla="*/ 84 h 1084"/>
                  <a:gd name="T20" fmla="*/ 427 w 628"/>
                  <a:gd name="T21" fmla="*/ 88 h 1084"/>
                  <a:gd name="T22" fmla="*/ 399 w 628"/>
                  <a:gd name="T23" fmla="*/ 91 h 1084"/>
                  <a:gd name="T24" fmla="*/ 372 w 628"/>
                  <a:gd name="T25" fmla="*/ 92 h 1084"/>
                  <a:gd name="T26" fmla="*/ 347 w 628"/>
                  <a:gd name="T27" fmla="*/ 93 h 1084"/>
                  <a:gd name="T28" fmla="*/ 626 w 628"/>
                  <a:gd name="T29" fmla="*/ 93 h 1084"/>
                  <a:gd name="T30" fmla="*/ 626 w 628"/>
                  <a:gd name="T31" fmla="*/ 2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8" h="1084">
                    <a:moveTo>
                      <a:pt x="626" y="2"/>
                    </a:moveTo>
                    <a:lnTo>
                      <a:pt x="624" y="15"/>
                    </a:lnTo>
                    <a:lnTo>
                      <a:pt x="617" y="28"/>
                    </a:lnTo>
                    <a:lnTo>
                      <a:pt x="603" y="40"/>
                    </a:lnTo>
                    <a:lnTo>
                      <a:pt x="584" y="50"/>
                    </a:lnTo>
                    <a:lnTo>
                      <a:pt x="566" y="58"/>
                    </a:lnTo>
                    <a:lnTo>
                      <a:pt x="549" y="64"/>
                    </a:lnTo>
                    <a:lnTo>
                      <a:pt x="525" y="70"/>
                    </a:lnTo>
                    <a:lnTo>
                      <a:pt x="500" y="76"/>
                    </a:lnTo>
                    <a:lnTo>
                      <a:pt x="456" y="84"/>
                    </a:lnTo>
                    <a:lnTo>
                      <a:pt x="427" y="88"/>
                    </a:lnTo>
                    <a:lnTo>
                      <a:pt x="399" y="91"/>
                    </a:lnTo>
                    <a:lnTo>
                      <a:pt x="372" y="92"/>
                    </a:lnTo>
                    <a:lnTo>
                      <a:pt x="347" y="93"/>
                    </a:lnTo>
                    <a:lnTo>
                      <a:pt x="626" y="93"/>
                    </a:lnTo>
                    <a:lnTo>
                      <a:pt x="62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217" name="Freeform 216"/>
            <p:cNvSpPr>
              <a:spLocks/>
            </p:cNvSpPr>
            <p:nvPr/>
          </p:nvSpPr>
          <p:spPr bwMode="auto">
            <a:xfrm>
              <a:off x="1162" y="5091"/>
              <a:ext cx="628" cy="1084"/>
            </a:xfrm>
            <a:custGeom>
              <a:avLst/>
              <a:gdLst>
                <a:gd name="T0" fmla="*/ 0 w 628"/>
                <a:gd name="T1" fmla="*/ 0 h 1084"/>
                <a:gd name="T2" fmla="*/ 7 w 628"/>
                <a:gd name="T3" fmla="*/ 17 h 1084"/>
                <a:gd name="T4" fmla="*/ 17 w 628"/>
                <a:gd name="T5" fmla="*/ 28 h 1084"/>
                <a:gd name="T6" fmla="*/ 31 w 628"/>
                <a:gd name="T7" fmla="*/ 39 h 1084"/>
                <a:gd name="T8" fmla="*/ 52 w 628"/>
                <a:gd name="T9" fmla="*/ 50 h 1084"/>
                <a:gd name="T10" fmla="*/ 71 w 628"/>
                <a:gd name="T11" fmla="*/ 58 h 1084"/>
                <a:gd name="T12" fmla="*/ 104 w 628"/>
                <a:gd name="T13" fmla="*/ 69 h 1084"/>
                <a:gd name="T14" fmla="*/ 134 w 628"/>
                <a:gd name="T15" fmla="*/ 75 h 1084"/>
                <a:gd name="T16" fmla="*/ 167 w 628"/>
                <a:gd name="T17" fmla="*/ 82 h 1084"/>
                <a:gd name="T18" fmla="*/ 197 w 628"/>
                <a:gd name="T19" fmla="*/ 86 h 1084"/>
                <a:gd name="T20" fmla="*/ 231 w 628"/>
                <a:gd name="T21" fmla="*/ 89 h 1084"/>
                <a:gd name="T22" fmla="*/ 263 w 628"/>
                <a:gd name="T23" fmla="*/ 91 h 1084"/>
                <a:gd name="T24" fmla="*/ 293 w 628"/>
                <a:gd name="T25" fmla="*/ 93 h 1084"/>
                <a:gd name="T26" fmla="*/ 626 w 628"/>
                <a:gd name="T27" fmla="*/ 93 h 1084"/>
                <a:gd name="T28" fmla="*/ 627 w 628"/>
                <a:gd name="T29" fmla="*/ 994 h 1084"/>
                <a:gd name="T30" fmla="*/ 621 w 628"/>
                <a:gd name="T31" fmla="*/ 1009 h 1084"/>
                <a:gd name="T32" fmla="*/ 610 w 628"/>
                <a:gd name="T33" fmla="*/ 1024 h 1084"/>
                <a:gd name="T34" fmla="*/ 610 w 628"/>
                <a:gd name="T35" fmla="*/ 1024 h 1084"/>
                <a:gd name="T36" fmla="*/ 595 w 628"/>
                <a:gd name="T37" fmla="*/ 1034 h 1084"/>
                <a:gd name="T38" fmla="*/ 573 w 628"/>
                <a:gd name="T39" fmla="*/ 1045 h 1084"/>
                <a:gd name="T40" fmla="*/ 548 w 628"/>
                <a:gd name="T41" fmla="*/ 1054 h 1084"/>
                <a:gd name="T42" fmla="*/ 517 w 628"/>
                <a:gd name="T43" fmla="*/ 1063 h 1084"/>
                <a:gd name="T44" fmla="*/ 477 w 628"/>
                <a:gd name="T45" fmla="*/ 1071 h 1084"/>
                <a:gd name="T46" fmla="*/ 437 w 628"/>
                <a:gd name="T47" fmla="*/ 1077 h 1084"/>
                <a:gd name="T48" fmla="*/ 394 w 628"/>
                <a:gd name="T49" fmla="*/ 1080 h 1084"/>
                <a:gd name="T50" fmla="*/ 355 w 628"/>
                <a:gd name="T51" fmla="*/ 1082 h 1084"/>
                <a:gd name="T52" fmla="*/ 315 w 628"/>
                <a:gd name="T53" fmla="*/ 1083 h 1084"/>
                <a:gd name="T54" fmla="*/ 275 w 628"/>
                <a:gd name="T55" fmla="*/ 1083 h 1084"/>
                <a:gd name="T56" fmla="*/ 232 w 628"/>
                <a:gd name="T57" fmla="*/ 1080 h 1084"/>
                <a:gd name="T58" fmla="*/ 196 w 628"/>
                <a:gd name="T59" fmla="*/ 1077 h 1084"/>
                <a:gd name="T60" fmla="*/ 162 w 628"/>
                <a:gd name="T61" fmla="*/ 1072 h 1084"/>
                <a:gd name="T62" fmla="*/ 130 w 628"/>
                <a:gd name="T63" fmla="*/ 1067 h 1084"/>
                <a:gd name="T64" fmla="*/ 103 w 628"/>
                <a:gd name="T65" fmla="*/ 1060 h 1084"/>
                <a:gd name="T66" fmla="*/ 71 w 628"/>
                <a:gd name="T67" fmla="*/ 1052 h 1084"/>
                <a:gd name="T68" fmla="*/ 45 w 628"/>
                <a:gd name="T69" fmla="*/ 1042 h 1084"/>
                <a:gd name="T70" fmla="*/ 24 w 628"/>
                <a:gd name="T71" fmla="*/ 1029 h 1084"/>
                <a:gd name="T72" fmla="*/ 7 w 628"/>
                <a:gd name="T73" fmla="*/ 1014 h 1084"/>
                <a:gd name="T74" fmla="*/ 1 w 628"/>
                <a:gd name="T75" fmla="*/ 997 h 1084"/>
                <a:gd name="T76" fmla="*/ 1 w 628"/>
                <a:gd name="T77" fmla="*/ 981 h 1084"/>
                <a:gd name="T78" fmla="*/ 0 w 628"/>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8" h="1084">
                  <a:moveTo>
                    <a:pt x="0" y="0"/>
                  </a:moveTo>
                  <a:lnTo>
                    <a:pt x="7" y="17"/>
                  </a:lnTo>
                  <a:lnTo>
                    <a:pt x="17" y="28"/>
                  </a:lnTo>
                  <a:lnTo>
                    <a:pt x="31" y="39"/>
                  </a:lnTo>
                  <a:lnTo>
                    <a:pt x="52" y="50"/>
                  </a:lnTo>
                  <a:lnTo>
                    <a:pt x="71" y="58"/>
                  </a:lnTo>
                  <a:lnTo>
                    <a:pt x="104" y="69"/>
                  </a:lnTo>
                  <a:lnTo>
                    <a:pt x="134" y="75"/>
                  </a:lnTo>
                  <a:lnTo>
                    <a:pt x="167" y="82"/>
                  </a:lnTo>
                  <a:lnTo>
                    <a:pt x="197" y="86"/>
                  </a:lnTo>
                  <a:lnTo>
                    <a:pt x="231" y="89"/>
                  </a:lnTo>
                  <a:lnTo>
                    <a:pt x="263" y="91"/>
                  </a:lnTo>
                  <a:lnTo>
                    <a:pt x="293" y="93"/>
                  </a:lnTo>
                  <a:lnTo>
                    <a:pt x="626" y="93"/>
                  </a:lnTo>
                  <a:lnTo>
                    <a:pt x="627" y="994"/>
                  </a:lnTo>
                  <a:lnTo>
                    <a:pt x="621" y="1009"/>
                  </a:lnTo>
                  <a:lnTo>
                    <a:pt x="610" y="1024"/>
                  </a:lnTo>
                  <a:lnTo>
                    <a:pt x="610" y="1024"/>
                  </a:lnTo>
                  <a:lnTo>
                    <a:pt x="595" y="1034"/>
                  </a:lnTo>
                  <a:lnTo>
                    <a:pt x="573" y="1045"/>
                  </a:lnTo>
                  <a:lnTo>
                    <a:pt x="548" y="1054"/>
                  </a:lnTo>
                  <a:lnTo>
                    <a:pt x="517" y="1063"/>
                  </a:lnTo>
                  <a:lnTo>
                    <a:pt x="477" y="1071"/>
                  </a:lnTo>
                  <a:lnTo>
                    <a:pt x="437" y="1077"/>
                  </a:lnTo>
                  <a:lnTo>
                    <a:pt x="394" y="1080"/>
                  </a:lnTo>
                  <a:lnTo>
                    <a:pt x="355" y="1082"/>
                  </a:lnTo>
                  <a:lnTo>
                    <a:pt x="315" y="1083"/>
                  </a:lnTo>
                  <a:lnTo>
                    <a:pt x="275" y="1083"/>
                  </a:lnTo>
                  <a:lnTo>
                    <a:pt x="232" y="1080"/>
                  </a:lnTo>
                  <a:lnTo>
                    <a:pt x="196" y="1077"/>
                  </a:lnTo>
                  <a:lnTo>
                    <a:pt x="162" y="1072"/>
                  </a:lnTo>
                  <a:lnTo>
                    <a:pt x="130" y="1067"/>
                  </a:lnTo>
                  <a:lnTo>
                    <a:pt x="103" y="1060"/>
                  </a:lnTo>
                  <a:lnTo>
                    <a:pt x="71" y="1052"/>
                  </a:lnTo>
                  <a:lnTo>
                    <a:pt x="45" y="1042"/>
                  </a:lnTo>
                  <a:lnTo>
                    <a:pt x="24" y="1029"/>
                  </a:lnTo>
                  <a:lnTo>
                    <a:pt x="7" y="1014"/>
                  </a:lnTo>
                  <a:lnTo>
                    <a:pt x="1" y="997"/>
                  </a:lnTo>
                  <a:lnTo>
                    <a:pt x="1" y="981"/>
                  </a:lnTo>
                  <a:lnTo>
                    <a:pt x="0" y="0"/>
                  </a:lnTo>
                </a:path>
              </a:pathLst>
            </a:custGeom>
            <a:noFill/>
            <a:ln w="9856">
              <a:solidFill>
                <a:srgbClr val="1F0F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pic>
          <p:nvPicPr>
            <p:cNvPr id="218" name="Picture 217"/>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502" y="5086"/>
              <a:ext cx="30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9" name="Group 218"/>
            <p:cNvGrpSpPr>
              <a:grpSpLocks/>
            </p:cNvGrpSpPr>
            <p:nvPr/>
          </p:nvGrpSpPr>
          <p:grpSpPr bwMode="auto">
            <a:xfrm>
              <a:off x="1162" y="5086"/>
              <a:ext cx="627" cy="279"/>
              <a:chOff x="1162" y="5086"/>
              <a:chExt cx="627" cy="279"/>
            </a:xfrm>
          </p:grpSpPr>
          <p:sp>
            <p:nvSpPr>
              <p:cNvPr id="270" name="Freeform 269"/>
              <p:cNvSpPr>
                <a:spLocks/>
              </p:cNvSpPr>
              <p:nvPr/>
            </p:nvSpPr>
            <p:spPr bwMode="auto">
              <a:xfrm>
                <a:off x="1162" y="5086"/>
                <a:ext cx="627" cy="279"/>
              </a:xfrm>
              <a:custGeom>
                <a:avLst/>
                <a:gdLst>
                  <a:gd name="T0" fmla="*/ 0 w 627"/>
                  <a:gd name="T1" fmla="*/ 0 h 279"/>
                  <a:gd name="T2" fmla="*/ 1 w 627"/>
                  <a:gd name="T3" fmla="*/ 183 h 279"/>
                  <a:gd name="T4" fmla="*/ 1 w 627"/>
                  <a:gd name="T5" fmla="*/ 193 h 279"/>
                  <a:gd name="T6" fmla="*/ 7 w 627"/>
                  <a:gd name="T7" fmla="*/ 207 h 279"/>
                  <a:gd name="T8" fmla="*/ 21 w 627"/>
                  <a:gd name="T9" fmla="*/ 220 h 279"/>
                  <a:gd name="T10" fmla="*/ 40 w 627"/>
                  <a:gd name="T11" fmla="*/ 232 h 279"/>
                  <a:gd name="T12" fmla="*/ 83 w 627"/>
                  <a:gd name="T13" fmla="*/ 250 h 279"/>
                  <a:gd name="T14" fmla="*/ 135 w 627"/>
                  <a:gd name="T15" fmla="*/ 263 h 279"/>
                  <a:gd name="T16" fmla="*/ 160 w 627"/>
                  <a:gd name="T17" fmla="*/ 268 h 279"/>
                  <a:gd name="T18" fmla="*/ 186 w 627"/>
                  <a:gd name="T19" fmla="*/ 271 h 279"/>
                  <a:gd name="T20" fmla="*/ 212 w 627"/>
                  <a:gd name="T21" fmla="*/ 274 h 279"/>
                  <a:gd name="T22" fmla="*/ 266 w 627"/>
                  <a:gd name="T23" fmla="*/ 278 h 279"/>
                  <a:gd name="T24" fmla="*/ 337 w 627"/>
                  <a:gd name="T25" fmla="*/ 278 h 279"/>
                  <a:gd name="T26" fmla="*/ 363 w 627"/>
                  <a:gd name="T27" fmla="*/ 276 h 279"/>
                  <a:gd name="T28" fmla="*/ 392 w 627"/>
                  <a:gd name="T29" fmla="*/ 276 h 279"/>
                  <a:gd name="T30" fmla="*/ 420 w 627"/>
                  <a:gd name="T31" fmla="*/ 273 h 279"/>
                  <a:gd name="T32" fmla="*/ 448 w 627"/>
                  <a:gd name="T33" fmla="*/ 269 h 279"/>
                  <a:gd name="T34" fmla="*/ 473 w 627"/>
                  <a:gd name="T35" fmla="*/ 265 h 279"/>
                  <a:gd name="T36" fmla="*/ 506 w 627"/>
                  <a:gd name="T37" fmla="*/ 259 h 279"/>
                  <a:gd name="T38" fmla="*/ 534 w 627"/>
                  <a:gd name="T39" fmla="*/ 253 h 279"/>
                  <a:gd name="T40" fmla="*/ 560 w 627"/>
                  <a:gd name="T41" fmla="*/ 245 h 279"/>
                  <a:gd name="T42" fmla="*/ 583 w 627"/>
                  <a:gd name="T43" fmla="*/ 235 h 279"/>
                  <a:gd name="T44" fmla="*/ 600 w 627"/>
                  <a:gd name="T45" fmla="*/ 225 h 279"/>
                  <a:gd name="T46" fmla="*/ 618 w 627"/>
                  <a:gd name="T47" fmla="*/ 210 h 279"/>
                  <a:gd name="T48" fmla="*/ 626 w 627"/>
                  <a:gd name="T49" fmla="*/ 192 h 279"/>
                  <a:gd name="T50" fmla="*/ 626 w 627"/>
                  <a:gd name="T51" fmla="*/ 93 h 279"/>
                  <a:gd name="T52" fmla="*/ 293 w 627"/>
                  <a:gd name="T53" fmla="*/ 93 h 279"/>
                  <a:gd name="T54" fmla="*/ 263 w 627"/>
                  <a:gd name="T55" fmla="*/ 91 h 279"/>
                  <a:gd name="T56" fmla="*/ 231 w 627"/>
                  <a:gd name="T57" fmla="*/ 89 h 279"/>
                  <a:gd name="T58" fmla="*/ 197 w 627"/>
                  <a:gd name="T59" fmla="*/ 86 h 279"/>
                  <a:gd name="T60" fmla="*/ 167 w 627"/>
                  <a:gd name="T61" fmla="*/ 82 h 279"/>
                  <a:gd name="T62" fmla="*/ 134 w 627"/>
                  <a:gd name="T63" fmla="*/ 75 h 279"/>
                  <a:gd name="T64" fmla="*/ 104 w 627"/>
                  <a:gd name="T65" fmla="*/ 69 h 279"/>
                  <a:gd name="T66" fmla="*/ 71 w 627"/>
                  <a:gd name="T67" fmla="*/ 58 h 279"/>
                  <a:gd name="T68" fmla="*/ 52 w 627"/>
                  <a:gd name="T69" fmla="*/ 50 h 279"/>
                  <a:gd name="T70" fmla="*/ 31 w 627"/>
                  <a:gd name="T71" fmla="*/ 38 h 279"/>
                  <a:gd name="T72" fmla="*/ 17 w 627"/>
                  <a:gd name="T73" fmla="*/ 28 h 279"/>
                  <a:gd name="T74" fmla="*/ 7 w 627"/>
                  <a:gd name="T75" fmla="*/ 17 h 279"/>
                  <a:gd name="T76" fmla="*/ 0 w 627"/>
                  <a:gd name="T7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7" h="279">
                    <a:moveTo>
                      <a:pt x="0" y="0"/>
                    </a:moveTo>
                    <a:lnTo>
                      <a:pt x="1" y="183"/>
                    </a:lnTo>
                    <a:lnTo>
                      <a:pt x="1" y="193"/>
                    </a:lnTo>
                    <a:lnTo>
                      <a:pt x="7" y="207"/>
                    </a:lnTo>
                    <a:lnTo>
                      <a:pt x="21" y="220"/>
                    </a:lnTo>
                    <a:lnTo>
                      <a:pt x="40" y="232"/>
                    </a:lnTo>
                    <a:lnTo>
                      <a:pt x="83" y="250"/>
                    </a:lnTo>
                    <a:lnTo>
                      <a:pt x="135" y="263"/>
                    </a:lnTo>
                    <a:lnTo>
                      <a:pt x="160" y="268"/>
                    </a:lnTo>
                    <a:lnTo>
                      <a:pt x="186" y="271"/>
                    </a:lnTo>
                    <a:lnTo>
                      <a:pt x="212" y="274"/>
                    </a:lnTo>
                    <a:lnTo>
                      <a:pt x="266" y="278"/>
                    </a:lnTo>
                    <a:lnTo>
                      <a:pt x="337" y="278"/>
                    </a:lnTo>
                    <a:lnTo>
                      <a:pt x="363" y="276"/>
                    </a:lnTo>
                    <a:lnTo>
                      <a:pt x="392" y="276"/>
                    </a:lnTo>
                    <a:lnTo>
                      <a:pt x="420" y="273"/>
                    </a:lnTo>
                    <a:lnTo>
                      <a:pt x="448" y="269"/>
                    </a:lnTo>
                    <a:lnTo>
                      <a:pt x="473" y="265"/>
                    </a:lnTo>
                    <a:lnTo>
                      <a:pt x="506" y="259"/>
                    </a:lnTo>
                    <a:lnTo>
                      <a:pt x="534" y="253"/>
                    </a:lnTo>
                    <a:lnTo>
                      <a:pt x="560" y="245"/>
                    </a:lnTo>
                    <a:lnTo>
                      <a:pt x="583" y="235"/>
                    </a:lnTo>
                    <a:lnTo>
                      <a:pt x="600" y="225"/>
                    </a:lnTo>
                    <a:lnTo>
                      <a:pt x="618" y="210"/>
                    </a:lnTo>
                    <a:lnTo>
                      <a:pt x="626" y="192"/>
                    </a:lnTo>
                    <a:lnTo>
                      <a:pt x="626" y="93"/>
                    </a:lnTo>
                    <a:lnTo>
                      <a:pt x="293" y="93"/>
                    </a:lnTo>
                    <a:lnTo>
                      <a:pt x="263" y="91"/>
                    </a:lnTo>
                    <a:lnTo>
                      <a:pt x="231" y="89"/>
                    </a:lnTo>
                    <a:lnTo>
                      <a:pt x="197" y="86"/>
                    </a:lnTo>
                    <a:lnTo>
                      <a:pt x="167" y="82"/>
                    </a:lnTo>
                    <a:lnTo>
                      <a:pt x="134" y="75"/>
                    </a:lnTo>
                    <a:lnTo>
                      <a:pt x="104" y="69"/>
                    </a:lnTo>
                    <a:lnTo>
                      <a:pt x="71" y="58"/>
                    </a:lnTo>
                    <a:lnTo>
                      <a:pt x="52" y="50"/>
                    </a:lnTo>
                    <a:lnTo>
                      <a:pt x="31" y="38"/>
                    </a:lnTo>
                    <a:lnTo>
                      <a:pt x="17" y="28"/>
                    </a:lnTo>
                    <a:lnTo>
                      <a:pt x="7" y="17"/>
                    </a:lnTo>
                    <a:lnTo>
                      <a:pt x="0" y="0"/>
                    </a:lnTo>
                    <a:close/>
                  </a:path>
                </a:pathLst>
              </a:custGeom>
              <a:solidFill>
                <a:srgbClr val="C0C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71" name="Freeform 270"/>
              <p:cNvSpPr>
                <a:spLocks/>
              </p:cNvSpPr>
              <p:nvPr/>
            </p:nvSpPr>
            <p:spPr bwMode="auto">
              <a:xfrm>
                <a:off x="1162" y="5086"/>
                <a:ext cx="627" cy="279"/>
              </a:xfrm>
              <a:custGeom>
                <a:avLst/>
                <a:gdLst>
                  <a:gd name="T0" fmla="*/ 626 w 627"/>
                  <a:gd name="T1" fmla="*/ 2 h 279"/>
                  <a:gd name="T2" fmla="*/ 624 w 627"/>
                  <a:gd name="T3" fmla="*/ 15 h 279"/>
                  <a:gd name="T4" fmla="*/ 617 w 627"/>
                  <a:gd name="T5" fmla="*/ 28 h 279"/>
                  <a:gd name="T6" fmla="*/ 603 w 627"/>
                  <a:gd name="T7" fmla="*/ 40 h 279"/>
                  <a:gd name="T8" fmla="*/ 584 w 627"/>
                  <a:gd name="T9" fmla="*/ 50 h 279"/>
                  <a:gd name="T10" fmla="*/ 566 w 627"/>
                  <a:gd name="T11" fmla="*/ 58 h 279"/>
                  <a:gd name="T12" fmla="*/ 549 w 627"/>
                  <a:gd name="T13" fmla="*/ 64 h 279"/>
                  <a:gd name="T14" fmla="*/ 525 w 627"/>
                  <a:gd name="T15" fmla="*/ 71 h 279"/>
                  <a:gd name="T16" fmla="*/ 500 w 627"/>
                  <a:gd name="T17" fmla="*/ 76 h 279"/>
                  <a:gd name="T18" fmla="*/ 456 w 627"/>
                  <a:gd name="T19" fmla="*/ 84 h 279"/>
                  <a:gd name="T20" fmla="*/ 427 w 627"/>
                  <a:gd name="T21" fmla="*/ 88 h 279"/>
                  <a:gd name="T22" fmla="*/ 399 w 627"/>
                  <a:gd name="T23" fmla="*/ 91 h 279"/>
                  <a:gd name="T24" fmla="*/ 372 w 627"/>
                  <a:gd name="T25" fmla="*/ 92 h 279"/>
                  <a:gd name="T26" fmla="*/ 347 w 627"/>
                  <a:gd name="T27" fmla="*/ 93 h 279"/>
                  <a:gd name="T28" fmla="*/ 626 w 627"/>
                  <a:gd name="T29" fmla="*/ 93 h 279"/>
                  <a:gd name="T30" fmla="*/ 626 w 627"/>
                  <a:gd name="T31" fmla="*/ 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7" h="279">
                    <a:moveTo>
                      <a:pt x="626" y="2"/>
                    </a:moveTo>
                    <a:lnTo>
                      <a:pt x="624" y="15"/>
                    </a:lnTo>
                    <a:lnTo>
                      <a:pt x="617" y="28"/>
                    </a:lnTo>
                    <a:lnTo>
                      <a:pt x="603" y="40"/>
                    </a:lnTo>
                    <a:lnTo>
                      <a:pt x="584" y="50"/>
                    </a:lnTo>
                    <a:lnTo>
                      <a:pt x="566" y="58"/>
                    </a:lnTo>
                    <a:lnTo>
                      <a:pt x="549" y="64"/>
                    </a:lnTo>
                    <a:lnTo>
                      <a:pt x="525" y="71"/>
                    </a:lnTo>
                    <a:lnTo>
                      <a:pt x="500" y="76"/>
                    </a:lnTo>
                    <a:lnTo>
                      <a:pt x="456" y="84"/>
                    </a:lnTo>
                    <a:lnTo>
                      <a:pt x="427" y="88"/>
                    </a:lnTo>
                    <a:lnTo>
                      <a:pt x="399" y="91"/>
                    </a:lnTo>
                    <a:lnTo>
                      <a:pt x="372" y="92"/>
                    </a:lnTo>
                    <a:lnTo>
                      <a:pt x="347" y="93"/>
                    </a:lnTo>
                    <a:lnTo>
                      <a:pt x="626" y="93"/>
                    </a:lnTo>
                    <a:lnTo>
                      <a:pt x="626" y="2"/>
                    </a:lnTo>
                    <a:close/>
                  </a:path>
                </a:pathLst>
              </a:custGeom>
              <a:solidFill>
                <a:srgbClr val="C0C0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220" name="Freeform 219"/>
            <p:cNvSpPr>
              <a:spLocks/>
            </p:cNvSpPr>
            <p:nvPr/>
          </p:nvSpPr>
          <p:spPr bwMode="auto">
            <a:xfrm>
              <a:off x="1162" y="5086"/>
              <a:ext cx="627" cy="279"/>
            </a:xfrm>
            <a:custGeom>
              <a:avLst/>
              <a:gdLst>
                <a:gd name="T0" fmla="*/ 0 w 627"/>
                <a:gd name="T1" fmla="*/ 0 h 279"/>
                <a:gd name="T2" fmla="*/ 7 w 627"/>
                <a:gd name="T3" fmla="*/ 17 h 279"/>
                <a:gd name="T4" fmla="*/ 17 w 627"/>
                <a:gd name="T5" fmla="*/ 28 h 279"/>
                <a:gd name="T6" fmla="*/ 31 w 627"/>
                <a:gd name="T7" fmla="*/ 38 h 279"/>
                <a:gd name="T8" fmla="*/ 52 w 627"/>
                <a:gd name="T9" fmla="*/ 50 h 279"/>
                <a:gd name="T10" fmla="*/ 71 w 627"/>
                <a:gd name="T11" fmla="*/ 58 h 279"/>
                <a:gd name="T12" fmla="*/ 104 w 627"/>
                <a:gd name="T13" fmla="*/ 69 h 279"/>
                <a:gd name="T14" fmla="*/ 134 w 627"/>
                <a:gd name="T15" fmla="*/ 75 h 279"/>
                <a:gd name="T16" fmla="*/ 167 w 627"/>
                <a:gd name="T17" fmla="*/ 82 h 279"/>
                <a:gd name="T18" fmla="*/ 197 w 627"/>
                <a:gd name="T19" fmla="*/ 86 h 279"/>
                <a:gd name="T20" fmla="*/ 231 w 627"/>
                <a:gd name="T21" fmla="*/ 89 h 279"/>
                <a:gd name="T22" fmla="*/ 263 w 627"/>
                <a:gd name="T23" fmla="*/ 91 h 279"/>
                <a:gd name="T24" fmla="*/ 293 w 627"/>
                <a:gd name="T25" fmla="*/ 93 h 279"/>
                <a:gd name="T26" fmla="*/ 626 w 627"/>
                <a:gd name="T27" fmla="*/ 93 h 279"/>
                <a:gd name="T28" fmla="*/ 626 w 627"/>
                <a:gd name="T29" fmla="*/ 192 h 279"/>
                <a:gd name="T30" fmla="*/ 618 w 627"/>
                <a:gd name="T31" fmla="*/ 210 h 279"/>
                <a:gd name="T32" fmla="*/ 618 w 627"/>
                <a:gd name="T33" fmla="*/ 210 h 279"/>
                <a:gd name="T34" fmla="*/ 600 w 627"/>
                <a:gd name="T35" fmla="*/ 225 h 279"/>
                <a:gd name="T36" fmla="*/ 583 w 627"/>
                <a:gd name="T37" fmla="*/ 235 h 279"/>
                <a:gd name="T38" fmla="*/ 560 w 627"/>
                <a:gd name="T39" fmla="*/ 245 h 279"/>
                <a:gd name="T40" fmla="*/ 534 w 627"/>
                <a:gd name="T41" fmla="*/ 253 h 279"/>
                <a:gd name="T42" fmla="*/ 506 w 627"/>
                <a:gd name="T43" fmla="*/ 259 h 279"/>
                <a:gd name="T44" fmla="*/ 473 w 627"/>
                <a:gd name="T45" fmla="*/ 265 h 279"/>
                <a:gd name="T46" fmla="*/ 448 w 627"/>
                <a:gd name="T47" fmla="*/ 269 h 279"/>
                <a:gd name="T48" fmla="*/ 420 w 627"/>
                <a:gd name="T49" fmla="*/ 273 h 279"/>
                <a:gd name="T50" fmla="*/ 392 w 627"/>
                <a:gd name="T51" fmla="*/ 276 h 279"/>
                <a:gd name="T52" fmla="*/ 363 w 627"/>
                <a:gd name="T53" fmla="*/ 276 h 279"/>
                <a:gd name="T54" fmla="*/ 337 w 627"/>
                <a:gd name="T55" fmla="*/ 278 h 279"/>
                <a:gd name="T56" fmla="*/ 312 w 627"/>
                <a:gd name="T57" fmla="*/ 278 h 279"/>
                <a:gd name="T58" fmla="*/ 289 w 627"/>
                <a:gd name="T59" fmla="*/ 278 h 279"/>
                <a:gd name="T60" fmla="*/ 266 w 627"/>
                <a:gd name="T61" fmla="*/ 278 h 279"/>
                <a:gd name="T62" fmla="*/ 241 w 627"/>
                <a:gd name="T63" fmla="*/ 276 h 279"/>
                <a:gd name="T64" fmla="*/ 212 w 627"/>
                <a:gd name="T65" fmla="*/ 274 h 279"/>
                <a:gd name="T66" fmla="*/ 186 w 627"/>
                <a:gd name="T67" fmla="*/ 271 h 279"/>
                <a:gd name="T68" fmla="*/ 160 w 627"/>
                <a:gd name="T69" fmla="*/ 268 h 279"/>
                <a:gd name="T70" fmla="*/ 135 w 627"/>
                <a:gd name="T71" fmla="*/ 263 h 279"/>
                <a:gd name="T72" fmla="*/ 108 w 627"/>
                <a:gd name="T73" fmla="*/ 256 h 279"/>
                <a:gd name="T74" fmla="*/ 83 w 627"/>
                <a:gd name="T75" fmla="*/ 250 h 279"/>
                <a:gd name="T76" fmla="*/ 61 w 627"/>
                <a:gd name="T77" fmla="*/ 241 h 279"/>
                <a:gd name="T78" fmla="*/ 40 w 627"/>
                <a:gd name="T79" fmla="*/ 232 h 279"/>
                <a:gd name="T80" fmla="*/ 21 w 627"/>
                <a:gd name="T81" fmla="*/ 220 h 279"/>
                <a:gd name="T82" fmla="*/ 7 w 627"/>
                <a:gd name="T83" fmla="*/ 207 h 279"/>
                <a:gd name="T84" fmla="*/ 1 w 627"/>
                <a:gd name="T85" fmla="*/ 193 h 279"/>
                <a:gd name="T86" fmla="*/ 1 w 627"/>
                <a:gd name="T87" fmla="*/ 183 h 279"/>
                <a:gd name="T88" fmla="*/ 0 w 627"/>
                <a:gd name="T89"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7" h="279">
                  <a:moveTo>
                    <a:pt x="0" y="0"/>
                  </a:moveTo>
                  <a:lnTo>
                    <a:pt x="7" y="17"/>
                  </a:lnTo>
                  <a:lnTo>
                    <a:pt x="17" y="28"/>
                  </a:lnTo>
                  <a:lnTo>
                    <a:pt x="31" y="38"/>
                  </a:lnTo>
                  <a:lnTo>
                    <a:pt x="52" y="50"/>
                  </a:lnTo>
                  <a:lnTo>
                    <a:pt x="71" y="58"/>
                  </a:lnTo>
                  <a:lnTo>
                    <a:pt x="104" y="69"/>
                  </a:lnTo>
                  <a:lnTo>
                    <a:pt x="134" y="75"/>
                  </a:lnTo>
                  <a:lnTo>
                    <a:pt x="167" y="82"/>
                  </a:lnTo>
                  <a:lnTo>
                    <a:pt x="197" y="86"/>
                  </a:lnTo>
                  <a:lnTo>
                    <a:pt x="231" y="89"/>
                  </a:lnTo>
                  <a:lnTo>
                    <a:pt x="263" y="91"/>
                  </a:lnTo>
                  <a:lnTo>
                    <a:pt x="293" y="93"/>
                  </a:lnTo>
                  <a:lnTo>
                    <a:pt x="626" y="93"/>
                  </a:lnTo>
                  <a:lnTo>
                    <a:pt x="626" y="192"/>
                  </a:lnTo>
                  <a:lnTo>
                    <a:pt x="618" y="210"/>
                  </a:lnTo>
                  <a:lnTo>
                    <a:pt x="618" y="210"/>
                  </a:lnTo>
                  <a:lnTo>
                    <a:pt x="600" y="225"/>
                  </a:lnTo>
                  <a:lnTo>
                    <a:pt x="583" y="235"/>
                  </a:lnTo>
                  <a:lnTo>
                    <a:pt x="560" y="245"/>
                  </a:lnTo>
                  <a:lnTo>
                    <a:pt x="534" y="253"/>
                  </a:lnTo>
                  <a:lnTo>
                    <a:pt x="506" y="259"/>
                  </a:lnTo>
                  <a:lnTo>
                    <a:pt x="473" y="265"/>
                  </a:lnTo>
                  <a:lnTo>
                    <a:pt x="448" y="269"/>
                  </a:lnTo>
                  <a:lnTo>
                    <a:pt x="420" y="273"/>
                  </a:lnTo>
                  <a:lnTo>
                    <a:pt x="392" y="276"/>
                  </a:lnTo>
                  <a:lnTo>
                    <a:pt x="363" y="276"/>
                  </a:lnTo>
                  <a:lnTo>
                    <a:pt x="337" y="278"/>
                  </a:lnTo>
                  <a:lnTo>
                    <a:pt x="312" y="278"/>
                  </a:lnTo>
                  <a:lnTo>
                    <a:pt x="289" y="278"/>
                  </a:lnTo>
                  <a:lnTo>
                    <a:pt x="266" y="278"/>
                  </a:lnTo>
                  <a:lnTo>
                    <a:pt x="241" y="276"/>
                  </a:lnTo>
                  <a:lnTo>
                    <a:pt x="212" y="274"/>
                  </a:lnTo>
                  <a:lnTo>
                    <a:pt x="186" y="271"/>
                  </a:lnTo>
                  <a:lnTo>
                    <a:pt x="160" y="268"/>
                  </a:lnTo>
                  <a:lnTo>
                    <a:pt x="135" y="263"/>
                  </a:lnTo>
                  <a:lnTo>
                    <a:pt x="108" y="256"/>
                  </a:lnTo>
                  <a:lnTo>
                    <a:pt x="83" y="250"/>
                  </a:lnTo>
                  <a:lnTo>
                    <a:pt x="61" y="241"/>
                  </a:lnTo>
                  <a:lnTo>
                    <a:pt x="40" y="232"/>
                  </a:lnTo>
                  <a:lnTo>
                    <a:pt x="21" y="220"/>
                  </a:lnTo>
                  <a:lnTo>
                    <a:pt x="7" y="207"/>
                  </a:lnTo>
                  <a:lnTo>
                    <a:pt x="1" y="193"/>
                  </a:lnTo>
                  <a:lnTo>
                    <a:pt x="1" y="183"/>
                  </a:lnTo>
                  <a:lnTo>
                    <a:pt x="0" y="0"/>
                  </a:lnTo>
                </a:path>
              </a:pathLst>
            </a:custGeom>
            <a:noFill/>
            <a:ln w="10294">
              <a:solidFill>
                <a:srgbClr val="1F0F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pic>
          <p:nvPicPr>
            <p:cNvPr id="221" name="Picture 220"/>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502" y="5080"/>
              <a:ext cx="30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2" name="Group 221"/>
            <p:cNvGrpSpPr>
              <a:grpSpLocks/>
            </p:cNvGrpSpPr>
            <p:nvPr/>
          </p:nvGrpSpPr>
          <p:grpSpPr bwMode="auto">
            <a:xfrm>
              <a:off x="385" y="6290"/>
              <a:ext cx="286" cy="396"/>
              <a:chOff x="385" y="6290"/>
              <a:chExt cx="286" cy="396"/>
            </a:xfrm>
          </p:grpSpPr>
          <p:sp>
            <p:nvSpPr>
              <p:cNvPr id="268" name="Freeform 267"/>
              <p:cNvSpPr>
                <a:spLocks/>
              </p:cNvSpPr>
              <p:nvPr/>
            </p:nvSpPr>
            <p:spPr bwMode="auto">
              <a:xfrm>
                <a:off x="385" y="6290"/>
                <a:ext cx="286" cy="396"/>
              </a:xfrm>
              <a:custGeom>
                <a:avLst/>
                <a:gdLst>
                  <a:gd name="T0" fmla="*/ 811 w 286"/>
                  <a:gd name="T1" fmla="*/ -880 h 396"/>
                  <a:gd name="T2" fmla="*/ 811 w 286"/>
                  <a:gd name="T3" fmla="*/ -927 h 396"/>
                  <a:gd name="T4" fmla="*/ 825 w 286"/>
                  <a:gd name="T5" fmla="*/ -927 h 396"/>
                  <a:gd name="T6" fmla="*/ 833 w 286"/>
                  <a:gd name="T7" fmla="*/ -920 h 396"/>
                  <a:gd name="T8" fmla="*/ 833 w 286"/>
                  <a:gd name="T9" fmla="*/ -910 h 396"/>
                  <a:gd name="T10" fmla="*/ 826 w 286"/>
                  <a:gd name="T11" fmla="*/ -902 h 396"/>
                  <a:gd name="T12" fmla="*/ 811 w 286"/>
                  <a:gd name="T13" fmla="*/ -900 h 396"/>
                  <a:gd name="T14" fmla="*/ 826 w 286"/>
                  <a:gd name="T15" fmla="*/ -902 h 396"/>
                  <a:gd name="T16" fmla="*/ 833 w 286"/>
                  <a:gd name="T17" fmla="*/ -895 h 396"/>
                  <a:gd name="T18" fmla="*/ 833 w 286"/>
                  <a:gd name="T19" fmla="*/ -88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396">
                    <a:moveTo>
                      <a:pt x="811" y="-880"/>
                    </a:moveTo>
                    <a:lnTo>
                      <a:pt x="811" y="-927"/>
                    </a:lnTo>
                    <a:lnTo>
                      <a:pt x="825" y="-927"/>
                    </a:lnTo>
                    <a:lnTo>
                      <a:pt x="833" y="-920"/>
                    </a:lnTo>
                    <a:lnTo>
                      <a:pt x="833" y="-910"/>
                    </a:lnTo>
                    <a:lnTo>
                      <a:pt x="826" y="-902"/>
                    </a:lnTo>
                    <a:lnTo>
                      <a:pt x="811" y="-900"/>
                    </a:lnTo>
                    <a:lnTo>
                      <a:pt x="826" y="-902"/>
                    </a:lnTo>
                    <a:lnTo>
                      <a:pt x="833" y="-895"/>
                    </a:lnTo>
                    <a:lnTo>
                      <a:pt x="833" y="-880"/>
                    </a:lnTo>
                  </a:path>
                </a:pathLst>
              </a:custGeom>
              <a:noFill/>
              <a:ln w="502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69" name="Freeform 268"/>
              <p:cNvSpPr>
                <a:spLocks/>
              </p:cNvSpPr>
              <p:nvPr/>
            </p:nvSpPr>
            <p:spPr bwMode="auto">
              <a:xfrm>
                <a:off x="385" y="6290"/>
                <a:ext cx="286" cy="396"/>
              </a:xfrm>
              <a:custGeom>
                <a:avLst/>
                <a:gdLst>
                  <a:gd name="T0" fmla="*/ 865 w 286"/>
                  <a:gd name="T1" fmla="*/ -903 h 396"/>
                  <a:gd name="T2" fmla="*/ 836 w 286"/>
                  <a:gd name="T3" fmla="*/ -846 h 396"/>
                  <a:gd name="T4" fmla="*/ 835 w 286"/>
                  <a:gd name="T5" fmla="*/ -846 h 396"/>
                  <a:gd name="T6" fmla="*/ 836 w 286"/>
                  <a:gd name="T7" fmla="*/ -846 h 396"/>
                </a:gdLst>
                <a:ahLst/>
                <a:cxnLst>
                  <a:cxn ang="0">
                    <a:pos x="T0" y="T1"/>
                  </a:cxn>
                  <a:cxn ang="0">
                    <a:pos x="T2" y="T3"/>
                  </a:cxn>
                  <a:cxn ang="0">
                    <a:pos x="T4" y="T5"/>
                  </a:cxn>
                  <a:cxn ang="0">
                    <a:pos x="T6" y="T7"/>
                  </a:cxn>
                </a:cxnLst>
                <a:rect l="0" t="0" r="r" b="b"/>
                <a:pathLst>
                  <a:path w="286" h="396">
                    <a:moveTo>
                      <a:pt x="865" y="-903"/>
                    </a:moveTo>
                    <a:lnTo>
                      <a:pt x="836" y="-846"/>
                    </a:lnTo>
                    <a:lnTo>
                      <a:pt x="835" y="-846"/>
                    </a:lnTo>
                    <a:lnTo>
                      <a:pt x="836" y="-846"/>
                    </a:lnTo>
                  </a:path>
                </a:pathLst>
              </a:custGeom>
              <a:noFill/>
              <a:ln w="5021">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sp>
          <p:nvSpPr>
            <p:cNvPr id="223" name="Freeform 222"/>
            <p:cNvSpPr>
              <a:spLocks/>
            </p:cNvSpPr>
            <p:nvPr/>
          </p:nvSpPr>
          <p:spPr bwMode="auto">
            <a:xfrm>
              <a:off x="1231" y="5388"/>
              <a:ext cx="23" cy="31"/>
            </a:xfrm>
            <a:custGeom>
              <a:avLst/>
              <a:gdLst>
                <a:gd name="T0" fmla="*/ 0 w 23"/>
                <a:gd name="T1" fmla="*/ 0 h 31"/>
                <a:gd name="T2" fmla="*/ 22 w 23"/>
                <a:gd name="T3" fmla="*/ 30 h 31"/>
              </a:gdLst>
              <a:ahLst/>
              <a:cxnLst>
                <a:cxn ang="0">
                  <a:pos x="T0" y="T1"/>
                </a:cxn>
                <a:cxn ang="0">
                  <a:pos x="T2" y="T3"/>
                </a:cxn>
              </a:cxnLst>
              <a:rect l="0" t="0" r="r" b="b"/>
              <a:pathLst>
                <a:path w="23" h="31">
                  <a:moveTo>
                    <a:pt x="0" y="0"/>
                  </a:moveTo>
                  <a:lnTo>
                    <a:pt x="22" y="30"/>
                  </a:lnTo>
                </a:path>
              </a:pathLst>
            </a:custGeom>
            <a:noFill/>
            <a:ln w="4964">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224" name="Group 223"/>
            <p:cNvGrpSpPr>
              <a:grpSpLocks/>
            </p:cNvGrpSpPr>
            <p:nvPr/>
          </p:nvGrpSpPr>
          <p:grpSpPr bwMode="auto">
            <a:xfrm>
              <a:off x="2703" y="5038"/>
              <a:ext cx="2160" cy="360"/>
              <a:chOff x="2703" y="5038"/>
              <a:chExt cx="2160" cy="360"/>
            </a:xfrm>
          </p:grpSpPr>
          <p:sp>
            <p:nvSpPr>
              <p:cNvPr id="265" name="Freeform 264"/>
              <p:cNvSpPr>
                <a:spLocks/>
              </p:cNvSpPr>
              <p:nvPr/>
            </p:nvSpPr>
            <p:spPr bwMode="auto">
              <a:xfrm>
                <a:off x="2703" y="5038"/>
                <a:ext cx="2160" cy="360"/>
              </a:xfrm>
              <a:custGeom>
                <a:avLst/>
                <a:gdLst>
                  <a:gd name="T0" fmla="*/ 360 w 2160"/>
                  <a:gd name="T1" fmla="*/ 0 h 360"/>
                  <a:gd name="T2" fmla="*/ 0 w 2160"/>
                  <a:gd name="T3" fmla="*/ 180 h 360"/>
                  <a:gd name="T4" fmla="*/ 360 w 2160"/>
                  <a:gd name="T5" fmla="*/ 360 h 360"/>
                  <a:gd name="T6" fmla="*/ 360 w 2160"/>
                  <a:gd name="T7" fmla="*/ 240 h 360"/>
                  <a:gd name="T8" fmla="*/ 300 w 2160"/>
                  <a:gd name="T9" fmla="*/ 240 h 360"/>
                  <a:gd name="T10" fmla="*/ 300 w 2160"/>
                  <a:gd name="T11" fmla="*/ 120 h 360"/>
                  <a:gd name="T12" fmla="*/ 360 w 2160"/>
                  <a:gd name="T13" fmla="*/ 120 h 360"/>
                  <a:gd name="T14" fmla="*/ 360 w 2160"/>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 h="360">
                    <a:moveTo>
                      <a:pt x="360" y="0"/>
                    </a:moveTo>
                    <a:lnTo>
                      <a:pt x="0" y="180"/>
                    </a:lnTo>
                    <a:lnTo>
                      <a:pt x="360" y="360"/>
                    </a:lnTo>
                    <a:lnTo>
                      <a:pt x="360" y="240"/>
                    </a:lnTo>
                    <a:lnTo>
                      <a:pt x="300" y="240"/>
                    </a:lnTo>
                    <a:lnTo>
                      <a:pt x="300" y="120"/>
                    </a:lnTo>
                    <a:lnTo>
                      <a:pt x="360" y="120"/>
                    </a:lnTo>
                    <a:lnTo>
                      <a:pt x="3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66" name="Freeform 265"/>
              <p:cNvSpPr>
                <a:spLocks/>
              </p:cNvSpPr>
              <p:nvPr/>
            </p:nvSpPr>
            <p:spPr bwMode="auto">
              <a:xfrm>
                <a:off x="2703" y="5038"/>
                <a:ext cx="2160" cy="360"/>
              </a:xfrm>
              <a:custGeom>
                <a:avLst/>
                <a:gdLst>
                  <a:gd name="T0" fmla="*/ 360 w 2160"/>
                  <a:gd name="T1" fmla="*/ 120 h 360"/>
                  <a:gd name="T2" fmla="*/ 300 w 2160"/>
                  <a:gd name="T3" fmla="*/ 120 h 360"/>
                  <a:gd name="T4" fmla="*/ 300 w 2160"/>
                  <a:gd name="T5" fmla="*/ 240 h 360"/>
                  <a:gd name="T6" fmla="*/ 360 w 2160"/>
                  <a:gd name="T7" fmla="*/ 240 h 360"/>
                  <a:gd name="T8" fmla="*/ 360 w 2160"/>
                  <a:gd name="T9" fmla="*/ 120 h 360"/>
                </a:gdLst>
                <a:ahLst/>
                <a:cxnLst>
                  <a:cxn ang="0">
                    <a:pos x="T0" y="T1"/>
                  </a:cxn>
                  <a:cxn ang="0">
                    <a:pos x="T2" y="T3"/>
                  </a:cxn>
                  <a:cxn ang="0">
                    <a:pos x="T4" y="T5"/>
                  </a:cxn>
                  <a:cxn ang="0">
                    <a:pos x="T6" y="T7"/>
                  </a:cxn>
                  <a:cxn ang="0">
                    <a:pos x="T8" y="T9"/>
                  </a:cxn>
                </a:cxnLst>
                <a:rect l="0" t="0" r="r" b="b"/>
                <a:pathLst>
                  <a:path w="2160" h="360">
                    <a:moveTo>
                      <a:pt x="360" y="120"/>
                    </a:moveTo>
                    <a:lnTo>
                      <a:pt x="300" y="120"/>
                    </a:lnTo>
                    <a:lnTo>
                      <a:pt x="300" y="240"/>
                    </a:lnTo>
                    <a:lnTo>
                      <a:pt x="360" y="240"/>
                    </a:lnTo>
                    <a:lnTo>
                      <a:pt x="36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67" name="Freeform 266"/>
              <p:cNvSpPr>
                <a:spLocks/>
              </p:cNvSpPr>
              <p:nvPr/>
            </p:nvSpPr>
            <p:spPr bwMode="auto">
              <a:xfrm>
                <a:off x="2703" y="5038"/>
                <a:ext cx="2160" cy="360"/>
              </a:xfrm>
              <a:custGeom>
                <a:avLst/>
                <a:gdLst>
                  <a:gd name="T0" fmla="*/ 2160 w 2160"/>
                  <a:gd name="T1" fmla="*/ 120 h 360"/>
                  <a:gd name="T2" fmla="*/ 360 w 2160"/>
                  <a:gd name="T3" fmla="*/ 120 h 360"/>
                  <a:gd name="T4" fmla="*/ 360 w 2160"/>
                  <a:gd name="T5" fmla="*/ 240 h 360"/>
                  <a:gd name="T6" fmla="*/ 2160 w 2160"/>
                  <a:gd name="T7" fmla="*/ 240 h 360"/>
                  <a:gd name="T8" fmla="*/ 2160 w 2160"/>
                  <a:gd name="T9" fmla="*/ 120 h 360"/>
                </a:gdLst>
                <a:ahLst/>
                <a:cxnLst>
                  <a:cxn ang="0">
                    <a:pos x="T0" y="T1"/>
                  </a:cxn>
                  <a:cxn ang="0">
                    <a:pos x="T2" y="T3"/>
                  </a:cxn>
                  <a:cxn ang="0">
                    <a:pos x="T4" y="T5"/>
                  </a:cxn>
                  <a:cxn ang="0">
                    <a:pos x="T6" y="T7"/>
                  </a:cxn>
                  <a:cxn ang="0">
                    <a:pos x="T8" y="T9"/>
                  </a:cxn>
                </a:cxnLst>
                <a:rect l="0" t="0" r="r" b="b"/>
                <a:pathLst>
                  <a:path w="2160" h="360">
                    <a:moveTo>
                      <a:pt x="2160" y="120"/>
                    </a:moveTo>
                    <a:lnTo>
                      <a:pt x="360" y="120"/>
                    </a:lnTo>
                    <a:lnTo>
                      <a:pt x="360" y="240"/>
                    </a:lnTo>
                    <a:lnTo>
                      <a:pt x="2160" y="240"/>
                    </a:lnTo>
                    <a:lnTo>
                      <a:pt x="2160" y="1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225" name="Picture 224"/>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1247" y="6861"/>
              <a:ext cx="2360"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 name="Picture 225"/>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1527" y="7649"/>
              <a:ext cx="28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 name="Picture 226"/>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2240" y="7810"/>
              <a:ext cx="32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 name="Picture 227"/>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2798" y="7062"/>
              <a:ext cx="42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9" name="Picture 228"/>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13042" y="7043"/>
              <a:ext cx="24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0" name="Picture 229"/>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1697" y="7908"/>
              <a:ext cx="16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 name="Picture 230"/>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2454" y="8090"/>
              <a:ext cx="160"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2" name="Group 231"/>
            <p:cNvGrpSpPr>
              <a:grpSpLocks/>
            </p:cNvGrpSpPr>
            <p:nvPr/>
          </p:nvGrpSpPr>
          <p:grpSpPr bwMode="auto">
            <a:xfrm>
              <a:off x="12677" y="7553"/>
              <a:ext cx="508" cy="612"/>
              <a:chOff x="12677" y="7553"/>
              <a:chExt cx="508" cy="612"/>
            </a:xfrm>
          </p:grpSpPr>
          <p:sp>
            <p:nvSpPr>
              <p:cNvPr id="263" name="Freeform 262"/>
              <p:cNvSpPr>
                <a:spLocks/>
              </p:cNvSpPr>
              <p:nvPr/>
            </p:nvSpPr>
            <p:spPr bwMode="auto">
              <a:xfrm>
                <a:off x="12677" y="7553"/>
                <a:ext cx="508" cy="612"/>
              </a:xfrm>
              <a:custGeom>
                <a:avLst/>
                <a:gdLst>
                  <a:gd name="T0" fmla="*/ 226 w 508"/>
                  <a:gd name="T1" fmla="*/ 28 h 612"/>
                  <a:gd name="T2" fmla="*/ 183 w 508"/>
                  <a:gd name="T3" fmla="*/ 64 h 612"/>
                  <a:gd name="T4" fmla="*/ 147 w 508"/>
                  <a:gd name="T5" fmla="*/ 103 h 612"/>
                  <a:gd name="T6" fmla="*/ 115 w 508"/>
                  <a:gd name="T7" fmla="*/ 143 h 612"/>
                  <a:gd name="T8" fmla="*/ 88 w 508"/>
                  <a:gd name="T9" fmla="*/ 184 h 612"/>
                  <a:gd name="T10" fmla="*/ 66 w 508"/>
                  <a:gd name="T11" fmla="*/ 224 h 612"/>
                  <a:gd name="T12" fmla="*/ 47 w 508"/>
                  <a:gd name="T13" fmla="*/ 266 h 612"/>
                  <a:gd name="T14" fmla="*/ 33 w 508"/>
                  <a:gd name="T15" fmla="*/ 306 h 612"/>
                  <a:gd name="T16" fmla="*/ 22 w 508"/>
                  <a:gd name="T17" fmla="*/ 343 h 612"/>
                  <a:gd name="T18" fmla="*/ 13 w 508"/>
                  <a:gd name="T19" fmla="*/ 380 h 612"/>
                  <a:gd name="T20" fmla="*/ 7 w 508"/>
                  <a:gd name="T21" fmla="*/ 413 h 612"/>
                  <a:gd name="T22" fmla="*/ 3 w 508"/>
                  <a:gd name="T23" fmla="*/ 442 h 612"/>
                  <a:gd name="T24" fmla="*/ 1 w 508"/>
                  <a:gd name="T25" fmla="*/ 468 h 612"/>
                  <a:gd name="T26" fmla="*/ 0 w 508"/>
                  <a:gd name="T27" fmla="*/ 489 h 612"/>
                  <a:gd name="T28" fmla="*/ 0 w 508"/>
                  <a:gd name="T29" fmla="*/ 518 h 612"/>
                  <a:gd name="T30" fmla="*/ 57 w 508"/>
                  <a:gd name="T31" fmla="*/ 611 h 612"/>
                  <a:gd name="T32" fmla="*/ 81 w 508"/>
                  <a:gd name="T33" fmla="*/ 528 h 612"/>
                  <a:gd name="T34" fmla="*/ 109 w 508"/>
                  <a:gd name="T35" fmla="*/ 452 h 612"/>
                  <a:gd name="T36" fmla="*/ 141 w 508"/>
                  <a:gd name="T37" fmla="*/ 383 h 612"/>
                  <a:gd name="T38" fmla="*/ 175 w 508"/>
                  <a:gd name="T39" fmla="*/ 320 h 612"/>
                  <a:gd name="T40" fmla="*/ 211 w 508"/>
                  <a:gd name="T41" fmla="*/ 264 h 612"/>
                  <a:gd name="T42" fmla="*/ 249 w 508"/>
                  <a:gd name="T43" fmla="*/ 214 h 612"/>
                  <a:gd name="T44" fmla="*/ 287 w 508"/>
                  <a:gd name="T45" fmla="*/ 170 h 612"/>
                  <a:gd name="T46" fmla="*/ 324 w 508"/>
                  <a:gd name="T47" fmla="*/ 132 h 612"/>
                  <a:gd name="T48" fmla="*/ 361 w 508"/>
                  <a:gd name="T49" fmla="*/ 98 h 612"/>
                  <a:gd name="T50" fmla="*/ 394 w 508"/>
                  <a:gd name="T51" fmla="*/ 71 h 612"/>
                  <a:gd name="T52" fmla="*/ 398 w 508"/>
                  <a:gd name="T53" fmla="*/ 68 h 612"/>
                  <a:gd name="T54" fmla="*/ 283 w 508"/>
                  <a:gd name="T55" fmla="*/ 68 h 612"/>
                  <a:gd name="T56" fmla="*/ 265 w 508"/>
                  <a:gd name="T57" fmla="*/ 67 h 612"/>
                  <a:gd name="T58" fmla="*/ 251 w 508"/>
                  <a:gd name="T59" fmla="*/ 64 h 612"/>
                  <a:gd name="T60" fmla="*/ 240 w 508"/>
                  <a:gd name="T61" fmla="*/ 60 h 612"/>
                  <a:gd name="T62" fmla="*/ 234 w 508"/>
                  <a:gd name="T63" fmla="*/ 55 h 612"/>
                  <a:gd name="T64" fmla="*/ 229 w 508"/>
                  <a:gd name="T65" fmla="*/ 48 h 612"/>
                  <a:gd name="T66" fmla="*/ 227 w 508"/>
                  <a:gd name="T67" fmla="*/ 42 h 612"/>
                  <a:gd name="T68" fmla="*/ 226 w 508"/>
                  <a:gd name="T69" fmla="*/ 37 h 612"/>
                  <a:gd name="T70" fmla="*/ 226 w 508"/>
                  <a:gd name="T71" fmla="*/ 28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8" h="612">
                    <a:moveTo>
                      <a:pt x="226" y="28"/>
                    </a:moveTo>
                    <a:lnTo>
                      <a:pt x="183" y="64"/>
                    </a:lnTo>
                    <a:lnTo>
                      <a:pt x="147" y="103"/>
                    </a:lnTo>
                    <a:lnTo>
                      <a:pt x="115" y="143"/>
                    </a:lnTo>
                    <a:lnTo>
                      <a:pt x="88" y="184"/>
                    </a:lnTo>
                    <a:lnTo>
                      <a:pt x="66" y="224"/>
                    </a:lnTo>
                    <a:lnTo>
                      <a:pt x="47" y="266"/>
                    </a:lnTo>
                    <a:lnTo>
                      <a:pt x="33" y="306"/>
                    </a:lnTo>
                    <a:lnTo>
                      <a:pt x="22" y="343"/>
                    </a:lnTo>
                    <a:lnTo>
                      <a:pt x="13" y="380"/>
                    </a:lnTo>
                    <a:lnTo>
                      <a:pt x="7" y="413"/>
                    </a:lnTo>
                    <a:lnTo>
                      <a:pt x="3" y="442"/>
                    </a:lnTo>
                    <a:lnTo>
                      <a:pt x="1" y="468"/>
                    </a:lnTo>
                    <a:lnTo>
                      <a:pt x="0" y="489"/>
                    </a:lnTo>
                    <a:lnTo>
                      <a:pt x="0" y="518"/>
                    </a:lnTo>
                    <a:lnTo>
                      <a:pt x="57" y="611"/>
                    </a:lnTo>
                    <a:lnTo>
                      <a:pt x="81" y="528"/>
                    </a:lnTo>
                    <a:lnTo>
                      <a:pt x="109" y="452"/>
                    </a:lnTo>
                    <a:lnTo>
                      <a:pt x="141" y="383"/>
                    </a:lnTo>
                    <a:lnTo>
                      <a:pt x="175" y="320"/>
                    </a:lnTo>
                    <a:lnTo>
                      <a:pt x="211" y="264"/>
                    </a:lnTo>
                    <a:lnTo>
                      <a:pt x="249" y="214"/>
                    </a:lnTo>
                    <a:lnTo>
                      <a:pt x="287" y="170"/>
                    </a:lnTo>
                    <a:lnTo>
                      <a:pt x="324" y="132"/>
                    </a:lnTo>
                    <a:lnTo>
                      <a:pt x="361" y="98"/>
                    </a:lnTo>
                    <a:lnTo>
                      <a:pt x="394" y="71"/>
                    </a:lnTo>
                    <a:lnTo>
                      <a:pt x="398" y="68"/>
                    </a:lnTo>
                    <a:lnTo>
                      <a:pt x="283" y="68"/>
                    </a:lnTo>
                    <a:lnTo>
                      <a:pt x="265" y="67"/>
                    </a:lnTo>
                    <a:lnTo>
                      <a:pt x="251" y="64"/>
                    </a:lnTo>
                    <a:lnTo>
                      <a:pt x="240" y="60"/>
                    </a:lnTo>
                    <a:lnTo>
                      <a:pt x="234" y="55"/>
                    </a:lnTo>
                    <a:lnTo>
                      <a:pt x="229" y="48"/>
                    </a:lnTo>
                    <a:lnTo>
                      <a:pt x="227" y="42"/>
                    </a:lnTo>
                    <a:lnTo>
                      <a:pt x="226" y="37"/>
                    </a:lnTo>
                    <a:lnTo>
                      <a:pt x="226"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64" name="Freeform 263"/>
              <p:cNvSpPr>
                <a:spLocks/>
              </p:cNvSpPr>
              <p:nvPr/>
            </p:nvSpPr>
            <p:spPr bwMode="auto">
              <a:xfrm>
                <a:off x="12677" y="7553"/>
                <a:ext cx="508" cy="612"/>
              </a:xfrm>
              <a:custGeom>
                <a:avLst/>
                <a:gdLst>
                  <a:gd name="T0" fmla="*/ 507 w 508"/>
                  <a:gd name="T1" fmla="*/ 0 h 612"/>
                  <a:gd name="T2" fmla="*/ 453 w 508"/>
                  <a:gd name="T3" fmla="*/ 22 h 612"/>
                  <a:gd name="T4" fmla="*/ 406 w 508"/>
                  <a:gd name="T5" fmla="*/ 39 h 612"/>
                  <a:gd name="T6" fmla="*/ 367 w 508"/>
                  <a:gd name="T7" fmla="*/ 53 h 612"/>
                  <a:gd name="T8" fmla="*/ 334 w 508"/>
                  <a:gd name="T9" fmla="*/ 61 h 612"/>
                  <a:gd name="T10" fmla="*/ 306 w 508"/>
                  <a:gd name="T11" fmla="*/ 66 h 612"/>
                  <a:gd name="T12" fmla="*/ 283 w 508"/>
                  <a:gd name="T13" fmla="*/ 68 h 612"/>
                  <a:gd name="T14" fmla="*/ 398 w 508"/>
                  <a:gd name="T15" fmla="*/ 68 h 612"/>
                  <a:gd name="T16" fmla="*/ 425 w 508"/>
                  <a:gd name="T17" fmla="*/ 48 h 612"/>
                  <a:gd name="T18" fmla="*/ 453 w 508"/>
                  <a:gd name="T19" fmla="*/ 30 h 612"/>
                  <a:gd name="T20" fmla="*/ 475 w 508"/>
                  <a:gd name="T21" fmla="*/ 16 h 612"/>
                  <a:gd name="T22" fmla="*/ 492 w 508"/>
                  <a:gd name="T23" fmla="*/ 7 h 612"/>
                  <a:gd name="T24" fmla="*/ 503 w 508"/>
                  <a:gd name="T25" fmla="*/ 2 h 612"/>
                  <a:gd name="T26" fmla="*/ 507 w 508"/>
                  <a:gd name="T27"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8" h="612">
                    <a:moveTo>
                      <a:pt x="507" y="0"/>
                    </a:moveTo>
                    <a:lnTo>
                      <a:pt x="453" y="22"/>
                    </a:lnTo>
                    <a:lnTo>
                      <a:pt x="406" y="39"/>
                    </a:lnTo>
                    <a:lnTo>
                      <a:pt x="367" y="53"/>
                    </a:lnTo>
                    <a:lnTo>
                      <a:pt x="334" y="61"/>
                    </a:lnTo>
                    <a:lnTo>
                      <a:pt x="306" y="66"/>
                    </a:lnTo>
                    <a:lnTo>
                      <a:pt x="283" y="68"/>
                    </a:lnTo>
                    <a:lnTo>
                      <a:pt x="398" y="68"/>
                    </a:lnTo>
                    <a:lnTo>
                      <a:pt x="425" y="48"/>
                    </a:lnTo>
                    <a:lnTo>
                      <a:pt x="453" y="30"/>
                    </a:lnTo>
                    <a:lnTo>
                      <a:pt x="475" y="16"/>
                    </a:lnTo>
                    <a:lnTo>
                      <a:pt x="492" y="7"/>
                    </a:lnTo>
                    <a:lnTo>
                      <a:pt x="503" y="2"/>
                    </a:lnTo>
                    <a:lnTo>
                      <a:pt x="50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sp>
          <p:nvSpPr>
            <p:cNvPr id="233" name="Freeform 232"/>
            <p:cNvSpPr>
              <a:spLocks/>
            </p:cNvSpPr>
            <p:nvPr/>
          </p:nvSpPr>
          <p:spPr bwMode="auto">
            <a:xfrm>
              <a:off x="11394" y="6860"/>
              <a:ext cx="859" cy="736"/>
            </a:xfrm>
            <a:custGeom>
              <a:avLst/>
              <a:gdLst>
                <a:gd name="T0" fmla="*/ 33 w 859"/>
                <a:gd name="T1" fmla="*/ 0 h 736"/>
                <a:gd name="T2" fmla="*/ 14 w 859"/>
                <a:gd name="T3" fmla="*/ 0 h 736"/>
                <a:gd name="T4" fmla="*/ 4 w 859"/>
                <a:gd name="T5" fmla="*/ 3 h 736"/>
                <a:gd name="T6" fmla="*/ 0 w 859"/>
                <a:gd name="T7" fmla="*/ 9 h 736"/>
                <a:gd name="T8" fmla="*/ 0 w 859"/>
                <a:gd name="T9" fmla="*/ 16 h 736"/>
                <a:gd name="T10" fmla="*/ 4 w 859"/>
                <a:gd name="T11" fmla="*/ 25 h 736"/>
                <a:gd name="T12" fmla="*/ 15 w 859"/>
                <a:gd name="T13" fmla="*/ 32 h 736"/>
                <a:gd name="T14" fmla="*/ 33 w 859"/>
                <a:gd name="T15" fmla="*/ 38 h 736"/>
                <a:gd name="T16" fmla="*/ 57 w 859"/>
                <a:gd name="T17" fmla="*/ 41 h 736"/>
                <a:gd name="T18" fmla="*/ 87 w 859"/>
                <a:gd name="T19" fmla="*/ 41 h 736"/>
                <a:gd name="T20" fmla="*/ 121 w 859"/>
                <a:gd name="T21" fmla="*/ 42 h 736"/>
                <a:gd name="T22" fmla="*/ 471 w 859"/>
                <a:gd name="T23" fmla="*/ 48 h 736"/>
                <a:gd name="T24" fmla="*/ 536 w 859"/>
                <a:gd name="T25" fmla="*/ 51 h 736"/>
                <a:gd name="T26" fmla="*/ 654 w 859"/>
                <a:gd name="T27" fmla="*/ 53 h 736"/>
                <a:gd name="T28" fmla="*/ 704 w 859"/>
                <a:gd name="T29" fmla="*/ 55 h 736"/>
                <a:gd name="T30" fmla="*/ 744 w 859"/>
                <a:gd name="T31" fmla="*/ 56 h 736"/>
                <a:gd name="T32" fmla="*/ 774 w 859"/>
                <a:gd name="T33" fmla="*/ 57 h 736"/>
                <a:gd name="T34" fmla="*/ 790 w 859"/>
                <a:gd name="T35" fmla="*/ 58 h 736"/>
                <a:gd name="T36" fmla="*/ 793 w 859"/>
                <a:gd name="T37" fmla="*/ 148 h 736"/>
                <a:gd name="T38" fmla="*/ 802 w 859"/>
                <a:gd name="T39" fmla="*/ 348 h 736"/>
                <a:gd name="T40" fmla="*/ 810 w 859"/>
                <a:gd name="T41" fmla="*/ 559 h 736"/>
                <a:gd name="T42" fmla="*/ 814 w 859"/>
                <a:gd name="T43" fmla="*/ 679 h 736"/>
                <a:gd name="T44" fmla="*/ 815 w 859"/>
                <a:gd name="T45" fmla="*/ 697 h 736"/>
                <a:gd name="T46" fmla="*/ 820 w 859"/>
                <a:gd name="T47" fmla="*/ 713 h 736"/>
                <a:gd name="T48" fmla="*/ 826 w 859"/>
                <a:gd name="T49" fmla="*/ 725 h 736"/>
                <a:gd name="T50" fmla="*/ 834 w 859"/>
                <a:gd name="T51" fmla="*/ 733 h 736"/>
                <a:gd name="T52" fmla="*/ 841 w 859"/>
                <a:gd name="T53" fmla="*/ 735 h 736"/>
                <a:gd name="T54" fmla="*/ 849 w 859"/>
                <a:gd name="T55" fmla="*/ 730 h 736"/>
                <a:gd name="T56" fmla="*/ 855 w 859"/>
                <a:gd name="T57" fmla="*/ 717 h 736"/>
                <a:gd name="T58" fmla="*/ 858 w 859"/>
                <a:gd name="T59" fmla="*/ 694 h 736"/>
                <a:gd name="T60" fmla="*/ 858 w 859"/>
                <a:gd name="T61" fmla="*/ 557 h 736"/>
                <a:gd name="T62" fmla="*/ 852 w 859"/>
                <a:gd name="T63" fmla="*/ 327 h 736"/>
                <a:gd name="T64" fmla="*/ 846 w 859"/>
                <a:gd name="T65" fmla="*/ 111 h 736"/>
                <a:gd name="T66" fmla="*/ 842 w 859"/>
                <a:gd name="T67" fmla="*/ 15 h 736"/>
                <a:gd name="T68" fmla="*/ 809 w 859"/>
                <a:gd name="T69" fmla="*/ 15 h 736"/>
                <a:gd name="T70" fmla="*/ 791 w 859"/>
                <a:gd name="T71" fmla="*/ 14 h 736"/>
                <a:gd name="T72" fmla="*/ 747 w 859"/>
                <a:gd name="T73" fmla="*/ 14 h 736"/>
                <a:gd name="T74" fmla="*/ 720 w 859"/>
                <a:gd name="T75" fmla="*/ 13 h 736"/>
                <a:gd name="T76" fmla="*/ 661 w 859"/>
                <a:gd name="T77" fmla="*/ 13 h 736"/>
                <a:gd name="T78" fmla="*/ 629 w 859"/>
                <a:gd name="T79" fmla="*/ 12 h 736"/>
                <a:gd name="T80" fmla="*/ 594 w 859"/>
                <a:gd name="T81" fmla="*/ 12 h 736"/>
                <a:gd name="T82" fmla="*/ 559 w 859"/>
                <a:gd name="T83" fmla="*/ 11 h 736"/>
                <a:gd name="T84" fmla="*/ 523 w 859"/>
                <a:gd name="T85" fmla="*/ 11 h 736"/>
                <a:gd name="T86" fmla="*/ 448 w 859"/>
                <a:gd name="T87" fmla="*/ 9 h 736"/>
                <a:gd name="T88" fmla="*/ 411 w 859"/>
                <a:gd name="T89" fmla="*/ 9 h 736"/>
                <a:gd name="T90" fmla="*/ 374 w 859"/>
                <a:gd name="T91" fmla="*/ 8 h 736"/>
                <a:gd name="T92" fmla="*/ 337 w 859"/>
                <a:gd name="T93" fmla="*/ 8 h 736"/>
                <a:gd name="T94" fmla="*/ 266 w 859"/>
                <a:gd name="T95" fmla="*/ 6 h 736"/>
                <a:gd name="T96" fmla="*/ 232 w 859"/>
                <a:gd name="T97" fmla="*/ 6 h 736"/>
                <a:gd name="T98" fmla="*/ 169 w 859"/>
                <a:gd name="T99" fmla="*/ 4 h 736"/>
                <a:gd name="T100" fmla="*/ 141 w 859"/>
                <a:gd name="T101" fmla="*/ 4 h 736"/>
                <a:gd name="T102" fmla="*/ 115 w 859"/>
                <a:gd name="T103" fmla="*/ 3 h 736"/>
                <a:gd name="T104" fmla="*/ 93 w 859"/>
                <a:gd name="T105" fmla="*/ 3 h 736"/>
                <a:gd name="T106" fmla="*/ 72 w 859"/>
                <a:gd name="T107" fmla="*/ 2 h 736"/>
                <a:gd name="T108" fmla="*/ 55 w 859"/>
                <a:gd name="T109" fmla="*/ 2 h 736"/>
                <a:gd name="T110" fmla="*/ 41 w 859"/>
                <a:gd name="T111" fmla="*/ 1 h 736"/>
                <a:gd name="T112" fmla="*/ 33 w 859"/>
                <a:gd name="T113"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9" h="736">
                  <a:moveTo>
                    <a:pt x="33" y="0"/>
                  </a:moveTo>
                  <a:lnTo>
                    <a:pt x="14" y="0"/>
                  </a:lnTo>
                  <a:lnTo>
                    <a:pt x="4" y="3"/>
                  </a:lnTo>
                  <a:lnTo>
                    <a:pt x="0" y="9"/>
                  </a:lnTo>
                  <a:lnTo>
                    <a:pt x="0" y="16"/>
                  </a:lnTo>
                  <a:lnTo>
                    <a:pt x="4" y="25"/>
                  </a:lnTo>
                  <a:lnTo>
                    <a:pt x="15" y="32"/>
                  </a:lnTo>
                  <a:lnTo>
                    <a:pt x="33" y="38"/>
                  </a:lnTo>
                  <a:lnTo>
                    <a:pt x="57" y="41"/>
                  </a:lnTo>
                  <a:lnTo>
                    <a:pt x="87" y="41"/>
                  </a:lnTo>
                  <a:lnTo>
                    <a:pt x="121" y="42"/>
                  </a:lnTo>
                  <a:lnTo>
                    <a:pt x="471" y="48"/>
                  </a:lnTo>
                  <a:lnTo>
                    <a:pt x="536" y="51"/>
                  </a:lnTo>
                  <a:lnTo>
                    <a:pt x="654" y="53"/>
                  </a:lnTo>
                  <a:lnTo>
                    <a:pt x="704" y="55"/>
                  </a:lnTo>
                  <a:lnTo>
                    <a:pt x="744" y="56"/>
                  </a:lnTo>
                  <a:lnTo>
                    <a:pt x="774" y="57"/>
                  </a:lnTo>
                  <a:lnTo>
                    <a:pt x="790" y="58"/>
                  </a:lnTo>
                  <a:lnTo>
                    <a:pt x="793" y="148"/>
                  </a:lnTo>
                  <a:lnTo>
                    <a:pt x="802" y="348"/>
                  </a:lnTo>
                  <a:lnTo>
                    <a:pt x="810" y="559"/>
                  </a:lnTo>
                  <a:lnTo>
                    <a:pt x="814" y="679"/>
                  </a:lnTo>
                  <a:lnTo>
                    <a:pt x="815" y="697"/>
                  </a:lnTo>
                  <a:lnTo>
                    <a:pt x="820" y="713"/>
                  </a:lnTo>
                  <a:lnTo>
                    <a:pt x="826" y="725"/>
                  </a:lnTo>
                  <a:lnTo>
                    <a:pt x="834" y="733"/>
                  </a:lnTo>
                  <a:lnTo>
                    <a:pt x="841" y="735"/>
                  </a:lnTo>
                  <a:lnTo>
                    <a:pt x="849" y="730"/>
                  </a:lnTo>
                  <a:lnTo>
                    <a:pt x="855" y="717"/>
                  </a:lnTo>
                  <a:lnTo>
                    <a:pt x="858" y="694"/>
                  </a:lnTo>
                  <a:lnTo>
                    <a:pt x="858" y="557"/>
                  </a:lnTo>
                  <a:lnTo>
                    <a:pt x="852" y="327"/>
                  </a:lnTo>
                  <a:lnTo>
                    <a:pt x="846" y="111"/>
                  </a:lnTo>
                  <a:lnTo>
                    <a:pt x="842" y="15"/>
                  </a:lnTo>
                  <a:lnTo>
                    <a:pt x="809" y="15"/>
                  </a:lnTo>
                  <a:lnTo>
                    <a:pt x="791" y="14"/>
                  </a:lnTo>
                  <a:lnTo>
                    <a:pt x="747" y="14"/>
                  </a:lnTo>
                  <a:lnTo>
                    <a:pt x="720" y="13"/>
                  </a:lnTo>
                  <a:lnTo>
                    <a:pt x="661" y="13"/>
                  </a:lnTo>
                  <a:lnTo>
                    <a:pt x="629" y="12"/>
                  </a:lnTo>
                  <a:lnTo>
                    <a:pt x="594" y="12"/>
                  </a:lnTo>
                  <a:lnTo>
                    <a:pt x="559" y="11"/>
                  </a:lnTo>
                  <a:lnTo>
                    <a:pt x="523" y="11"/>
                  </a:lnTo>
                  <a:lnTo>
                    <a:pt x="448" y="9"/>
                  </a:lnTo>
                  <a:lnTo>
                    <a:pt x="411" y="9"/>
                  </a:lnTo>
                  <a:lnTo>
                    <a:pt x="374" y="8"/>
                  </a:lnTo>
                  <a:lnTo>
                    <a:pt x="337" y="8"/>
                  </a:lnTo>
                  <a:lnTo>
                    <a:pt x="266" y="6"/>
                  </a:lnTo>
                  <a:lnTo>
                    <a:pt x="232" y="6"/>
                  </a:lnTo>
                  <a:lnTo>
                    <a:pt x="169" y="4"/>
                  </a:lnTo>
                  <a:lnTo>
                    <a:pt x="141" y="4"/>
                  </a:lnTo>
                  <a:lnTo>
                    <a:pt x="115" y="3"/>
                  </a:lnTo>
                  <a:lnTo>
                    <a:pt x="93" y="3"/>
                  </a:lnTo>
                  <a:lnTo>
                    <a:pt x="72" y="2"/>
                  </a:lnTo>
                  <a:lnTo>
                    <a:pt x="55" y="2"/>
                  </a:lnTo>
                  <a:lnTo>
                    <a:pt x="41" y="1"/>
                  </a:lnTo>
                  <a:lnTo>
                    <a:pt x="33" y="0"/>
                  </a:lnTo>
                  <a:close/>
                </a:path>
              </a:pathLst>
            </a:custGeom>
            <a:solidFill>
              <a:srgbClr val="9248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pic>
          <p:nvPicPr>
            <p:cNvPr id="234" name="Picture 233"/>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2711" y="7023"/>
              <a:ext cx="5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 name="Group 234"/>
            <p:cNvGrpSpPr>
              <a:grpSpLocks/>
            </p:cNvGrpSpPr>
            <p:nvPr/>
          </p:nvGrpSpPr>
          <p:grpSpPr bwMode="auto">
            <a:xfrm>
              <a:off x="12973" y="7385"/>
              <a:ext cx="727" cy="1215"/>
              <a:chOff x="12973" y="7385"/>
              <a:chExt cx="727" cy="1215"/>
            </a:xfrm>
          </p:grpSpPr>
          <p:sp>
            <p:nvSpPr>
              <p:cNvPr id="261" name="Freeform 260"/>
              <p:cNvSpPr>
                <a:spLocks/>
              </p:cNvSpPr>
              <p:nvPr/>
            </p:nvSpPr>
            <p:spPr bwMode="auto">
              <a:xfrm>
                <a:off x="12973" y="7385"/>
                <a:ext cx="727" cy="1215"/>
              </a:xfrm>
              <a:custGeom>
                <a:avLst/>
                <a:gdLst>
                  <a:gd name="T0" fmla="*/ 206 w 727"/>
                  <a:gd name="T1" fmla="*/ 0 h 1215"/>
                  <a:gd name="T2" fmla="*/ 201 w 727"/>
                  <a:gd name="T3" fmla="*/ 22 h 1215"/>
                  <a:gd name="T4" fmla="*/ 201 w 727"/>
                  <a:gd name="T5" fmla="*/ 24 h 1215"/>
                  <a:gd name="T6" fmla="*/ 206 w 727"/>
                  <a:gd name="T7" fmla="*/ 0 h 1215"/>
                </a:gdLst>
                <a:ahLst/>
                <a:cxnLst>
                  <a:cxn ang="0">
                    <a:pos x="T0" y="T1"/>
                  </a:cxn>
                  <a:cxn ang="0">
                    <a:pos x="T2" y="T3"/>
                  </a:cxn>
                  <a:cxn ang="0">
                    <a:pos x="T4" y="T5"/>
                  </a:cxn>
                  <a:cxn ang="0">
                    <a:pos x="T6" y="T7"/>
                  </a:cxn>
                </a:cxnLst>
                <a:rect l="0" t="0" r="r" b="b"/>
                <a:pathLst>
                  <a:path w="727" h="1215">
                    <a:moveTo>
                      <a:pt x="206" y="0"/>
                    </a:moveTo>
                    <a:lnTo>
                      <a:pt x="201" y="22"/>
                    </a:lnTo>
                    <a:lnTo>
                      <a:pt x="201" y="24"/>
                    </a:lnTo>
                    <a:lnTo>
                      <a:pt x="206"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62" name="Freeform 261"/>
              <p:cNvSpPr>
                <a:spLocks/>
              </p:cNvSpPr>
              <p:nvPr/>
            </p:nvSpPr>
            <p:spPr bwMode="auto">
              <a:xfrm>
                <a:off x="12973" y="7385"/>
                <a:ext cx="727" cy="1215"/>
              </a:xfrm>
              <a:custGeom>
                <a:avLst/>
                <a:gdLst>
                  <a:gd name="T0" fmla="*/ 708 w 727"/>
                  <a:gd name="T1" fmla="*/ 440 h 1215"/>
                  <a:gd name="T2" fmla="*/ 674 w 727"/>
                  <a:gd name="T3" fmla="*/ 440 h 1215"/>
                  <a:gd name="T4" fmla="*/ 620 w 727"/>
                  <a:gd name="T5" fmla="*/ 403 h 1215"/>
                  <a:gd name="T6" fmla="*/ 559 w 727"/>
                  <a:gd name="T7" fmla="*/ 366 h 1215"/>
                  <a:gd name="T8" fmla="*/ 488 w 727"/>
                  <a:gd name="T9" fmla="*/ 333 h 1215"/>
                  <a:gd name="T10" fmla="*/ 418 w 727"/>
                  <a:gd name="T11" fmla="*/ 301 h 1215"/>
                  <a:gd name="T12" fmla="*/ 334 w 727"/>
                  <a:gd name="T13" fmla="*/ 255 h 1215"/>
                  <a:gd name="T14" fmla="*/ 261 w 727"/>
                  <a:gd name="T15" fmla="*/ 199 h 1215"/>
                  <a:gd name="T16" fmla="*/ 218 w 727"/>
                  <a:gd name="T17" fmla="*/ 141 h 1215"/>
                  <a:gd name="T18" fmla="*/ 200 w 727"/>
                  <a:gd name="T19" fmla="*/ 71 h 1215"/>
                  <a:gd name="T20" fmla="*/ 197 w 727"/>
                  <a:gd name="T21" fmla="*/ 40 h 1215"/>
                  <a:gd name="T22" fmla="*/ 211 w 727"/>
                  <a:gd name="T23" fmla="*/ 167 h 1215"/>
                  <a:gd name="T24" fmla="*/ 244 w 727"/>
                  <a:gd name="T25" fmla="*/ 217 h 1215"/>
                  <a:gd name="T26" fmla="*/ 293 w 727"/>
                  <a:gd name="T27" fmla="*/ 259 h 1215"/>
                  <a:gd name="T28" fmla="*/ 340 w 727"/>
                  <a:gd name="T29" fmla="*/ 290 h 1215"/>
                  <a:gd name="T30" fmla="*/ 388 w 727"/>
                  <a:gd name="T31" fmla="*/ 314 h 1215"/>
                  <a:gd name="T32" fmla="*/ 438 w 727"/>
                  <a:gd name="T33" fmla="*/ 334 h 1215"/>
                  <a:gd name="T34" fmla="*/ 476 w 727"/>
                  <a:gd name="T35" fmla="*/ 348 h 1215"/>
                  <a:gd name="T36" fmla="*/ 514 w 727"/>
                  <a:gd name="T37" fmla="*/ 362 h 1215"/>
                  <a:gd name="T38" fmla="*/ 581 w 727"/>
                  <a:gd name="T39" fmla="*/ 391 h 1215"/>
                  <a:gd name="T40" fmla="*/ 618 w 727"/>
                  <a:gd name="T41" fmla="*/ 411 h 1215"/>
                  <a:gd name="T42" fmla="*/ 654 w 727"/>
                  <a:gd name="T43" fmla="*/ 434 h 1215"/>
                  <a:gd name="T44" fmla="*/ 690 w 727"/>
                  <a:gd name="T45" fmla="*/ 458 h 1215"/>
                  <a:gd name="T46" fmla="*/ 684 w 727"/>
                  <a:gd name="T47" fmla="*/ 545 h 1215"/>
                  <a:gd name="T48" fmla="*/ 629 w 727"/>
                  <a:gd name="T49" fmla="*/ 699 h 1215"/>
                  <a:gd name="T50" fmla="*/ 549 w 727"/>
                  <a:gd name="T51" fmla="*/ 846 h 1215"/>
                  <a:gd name="T52" fmla="*/ 475 w 727"/>
                  <a:gd name="T53" fmla="*/ 942 h 1215"/>
                  <a:gd name="T54" fmla="*/ 387 w 727"/>
                  <a:gd name="T55" fmla="*/ 1025 h 1215"/>
                  <a:gd name="T56" fmla="*/ 285 w 727"/>
                  <a:gd name="T57" fmla="*/ 1096 h 1215"/>
                  <a:gd name="T58" fmla="*/ 170 w 727"/>
                  <a:gd name="T59" fmla="*/ 1152 h 1215"/>
                  <a:gd name="T60" fmla="*/ 46 w 727"/>
                  <a:gd name="T61" fmla="*/ 1196 h 1215"/>
                  <a:gd name="T62" fmla="*/ 0 w 727"/>
                  <a:gd name="T63" fmla="*/ 1211 h 1215"/>
                  <a:gd name="T64" fmla="*/ 71 w 727"/>
                  <a:gd name="T65" fmla="*/ 1201 h 1215"/>
                  <a:gd name="T66" fmla="*/ 140 w 727"/>
                  <a:gd name="T67" fmla="*/ 1183 h 1215"/>
                  <a:gd name="T68" fmla="*/ 271 w 727"/>
                  <a:gd name="T69" fmla="*/ 1133 h 1215"/>
                  <a:gd name="T70" fmla="*/ 331 w 727"/>
                  <a:gd name="T71" fmla="*/ 1099 h 1215"/>
                  <a:gd name="T72" fmla="*/ 400 w 727"/>
                  <a:gd name="T73" fmla="*/ 1052 h 1215"/>
                  <a:gd name="T74" fmla="*/ 444 w 727"/>
                  <a:gd name="T75" fmla="*/ 1014 h 1215"/>
                  <a:gd name="T76" fmla="*/ 500 w 727"/>
                  <a:gd name="T77" fmla="*/ 960 h 1215"/>
                  <a:gd name="T78" fmla="*/ 548 w 727"/>
                  <a:gd name="T79" fmla="*/ 900 h 1215"/>
                  <a:gd name="T80" fmla="*/ 599 w 727"/>
                  <a:gd name="T81" fmla="*/ 819 h 1215"/>
                  <a:gd name="T82" fmla="*/ 663 w 727"/>
                  <a:gd name="T83" fmla="*/ 661 h 1215"/>
                  <a:gd name="T84" fmla="*/ 700 w 727"/>
                  <a:gd name="T85" fmla="*/ 496 h 1215"/>
                  <a:gd name="T86" fmla="*/ 723 w 727"/>
                  <a:gd name="T87" fmla="*/ 484 h 1215"/>
                  <a:gd name="T88" fmla="*/ 726 w 727"/>
                  <a:gd name="T89" fmla="*/ 483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7" h="1215">
                    <a:moveTo>
                      <a:pt x="726" y="482"/>
                    </a:moveTo>
                    <a:lnTo>
                      <a:pt x="705" y="464"/>
                    </a:lnTo>
                    <a:lnTo>
                      <a:pt x="708" y="440"/>
                    </a:lnTo>
                    <a:lnTo>
                      <a:pt x="704" y="463"/>
                    </a:lnTo>
                    <a:lnTo>
                      <a:pt x="693" y="454"/>
                    </a:lnTo>
                    <a:lnTo>
                      <a:pt x="674" y="440"/>
                    </a:lnTo>
                    <a:lnTo>
                      <a:pt x="657" y="427"/>
                    </a:lnTo>
                    <a:lnTo>
                      <a:pt x="638" y="414"/>
                    </a:lnTo>
                    <a:lnTo>
                      <a:pt x="620" y="403"/>
                    </a:lnTo>
                    <a:lnTo>
                      <a:pt x="602" y="390"/>
                    </a:lnTo>
                    <a:lnTo>
                      <a:pt x="582" y="379"/>
                    </a:lnTo>
                    <a:lnTo>
                      <a:pt x="559" y="366"/>
                    </a:lnTo>
                    <a:lnTo>
                      <a:pt x="536" y="355"/>
                    </a:lnTo>
                    <a:lnTo>
                      <a:pt x="513" y="343"/>
                    </a:lnTo>
                    <a:lnTo>
                      <a:pt x="488" y="333"/>
                    </a:lnTo>
                    <a:lnTo>
                      <a:pt x="465" y="322"/>
                    </a:lnTo>
                    <a:lnTo>
                      <a:pt x="442" y="311"/>
                    </a:lnTo>
                    <a:lnTo>
                      <a:pt x="418" y="301"/>
                    </a:lnTo>
                    <a:lnTo>
                      <a:pt x="395" y="289"/>
                    </a:lnTo>
                    <a:lnTo>
                      <a:pt x="353" y="266"/>
                    </a:lnTo>
                    <a:lnTo>
                      <a:pt x="334" y="255"/>
                    </a:lnTo>
                    <a:lnTo>
                      <a:pt x="314" y="242"/>
                    </a:lnTo>
                    <a:lnTo>
                      <a:pt x="296" y="229"/>
                    </a:lnTo>
                    <a:lnTo>
                      <a:pt x="261" y="199"/>
                    </a:lnTo>
                    <a:lnTo>
                      <a:pt x="245" y="183"/>
                    </a:lnTo>
                    <a:lnTo>
                      <a:pt x="229" y="163"/>
                    </a:lnTo>
                    <a:lnTo>
                      <a:pt x="218" y="141"/>
                    </a:lnTo>
                    <a:lnTo>
                      <a:pt x="208" y="119"/>
                    </a:lnTo>
                    <a:lnTo>
                      <a:pt x="202" y="95"/>
                    </a:lnTo>
                    <a:lnTo>
                      <a:pt x="200" y="71"/>
                    </a:lnTo>
                    <a:lnTo>
                      <a:pt x="199" y="46"/>
                    </a:lnTo>
                    <a:lnTo>
                      <a:pt x="201" y="24"/>
                    </a:lnTo>
                    <a:lnTo>
                      <a:pt x="197" y="40"/>
                    </a:lnTo>
                    <a:lnTo>
                      <a:pt x="196" y="84"/>
                    </a:lnTo>
                    <a:lnTo>
                      <a:pt x="200" y="127"/>
                    </a:lnTo>
                    <a:lnTo>
                      <a:pt x="211" y="167"/>
                    </a:lnTo>
                    <a:lnTo>
                      <a:pt x="219" y="185"/>
                    </a:lnTo>
                    <a:lnTo>
                      <a:pt x="231" y="202"/>
                    </a:lnTo>
                    <a:lnTo>
                      <a:pt x="244" y="217"/>
                    </a:lnTo>
                    <a:lnTo>
                      <a:pt x="259" y="233"/>
                    </a:lnTo>
                    <a:lnTo>
                      <a:pt x="275" y="246"/>
                    </a:lnTo>
                    <a:lnTo>
                      <a:pt x="293" y="259"/>
                    </a:lnTo>
                    <a:lnTo>
                      <a:pt x="310" y="271"/>
                    </a:lnTo>
                    <a:lnTo>
                      <a:pt x="329" y="283"/>
                    </a:lnTo>
                    <a:lnTo>
                      <a:pt x="340" y="290"/>
                    </a:lnTo>
                    <a:lnTo>
                      <a:pt x="364" y="303"/>
                    </a:lnTo>
                    <a:lnTo>
                      <a:pt x="377" y="308"/>
                    </a:lnTo>
                    <a:lnTo>
                      <a:pt x="388" y="314"/>
                    </a:lnTo>
                    <a:lnTo>
                      <a:pt x="412" y="324"/>
                    </a:lnTo>
                    <a:lnTo>
                      <a:pt x="426" y="330"/>
                    </a:lnTo>
                    <a:lnTo>
                      <a:pt x="438" y="334"/>
                    </a:lnTo>
                    <a:lnTo>
                      <a:pt x="450" y="339"/>
                    </a:lnTo>
                    <a:lnTo>
                      <a:pt x="463" y="343"/>
                    </a:lnTo>
                    <a:lnTo>
                      <a:pt x="476" y="348"/>
                    </a:lnTo>
                    <a:lnTo>
                      <a:pt x="488" y="353"/>
                    </a:lnTo>
                    <a:lnTo>
                      <a:pt x="501" y="358"/>
                    </a:lnTo>
                    <a:lnTo>
                      <a:pt x="514" y="362"/>
                    </a:lnTo>
                    <a:lnTo>
                      <a:pt x="527" y="367"/>
                    </a:lnTo>
                    <a:lnTo>
                      <a:pt x="540" y="372"/>
                    </a:lnTo>
                    <a:lnTo>
                      <a:pt x="581" y="391"/>
                    </a:lnTo>
                    <a:lnTo>
                      <a:pt x="593" y="397"/>
                    </a:lnTo>
                    <a:lnTo>
                      <a:pt x="605" y="405"/>
                    </a:lnTo>
                    <a:lnTo>
                      <a:pt x="618" y="411"/>
                    </a:lnTo>
                    <a:lnTo>
                      <a:pt x="631" y="418"/>
                    </a:lnTo>
                    <a:lnTo>
                      <a:pt x="642" y="425"/>
                    </a:lnTo>
                    <a:lnTo>
                      <a:pt x="654" y="434"/>
                    </a:lnTo>
                    <a:lnTo>
                      <a:pt x="667" y="441"/>
                    </a:lnTo>
                    <a:lnTo>
                      <a:pt x="678" y="449"/>
                    </a:lnTo>
                    <a:lnTo>
                      <a:pt x="690" y="458"/>
                    </a:lnTo>
                    <a:lnTo>
                      <a:pt x="703" y="467"/>
                    </a:lnTo>
                    <a:lnTo>
                      <a:pt x="697" y="493"/>
                    </a:lnTo>
                    <a:lnTo>
                      <a:pt x="684" y="545"/>
                    </a:lnTo>
                    <a:lnTo>
                      <a:pt x="668" y="597"/>
                    </a:lnTo>
                    <a:lnTo>
                      <a:pt x="650" y="649"/>
                    </a:lnTo>
                    <a:lnTo>
                      <a:pt x="629" y="699"/>
                    </a:lnTo>
                    <a:lnTo>
                      <a:pt x="604" y="749"/>
                    </a:lnTo>
                    <a:lnTo>
                      <a:pt x="578" y="798"/>
                    </a:lnTo>
                    <a:lnTo>
                      <a:pt x="549" y="846"/>
                    </a:lnTo>
                    <a:lnTo>
                      <a:pt x="525" y="880"/>
                    </a:lnTo>
                    <a:lnTo>
                      <a:pt x="501" y="912"/>
                    </a:lnTo>
                    <a:lnTo>
                      <a:pt x="475" y="942"/>
                    </a:lnTo>
                    <a:lnTo>
                      <a:pt x="447" y="971"/>
                    </a:lnTo>
                    <a:lnTo>
                      <a:pt x="417" y="999"/>
                    </a:lnTo>
                    <a:lnTo>
                      <a:pt x="387" y="1025"/>
                    </a:lnTo>
                    <a:lnTo>
                      <a:pt x="353" y="1050"/>
                    </a:lnTo>
                    <a:lnTo>
                      <a:pt x="320" y="1073"/>
                    </a:lnTo>
                    <a:lnTo>
                      <a:pt x="285" y="1096"/>
                    </a:lnTo>
                    <a:lnTo>
                      <a:pt x="248" y="1116"/>
                    </a:lnTo>
                    <a:lnTo>
                      <a:pt x="210" y="1135"/>
                    </a:lnTo>
                    <a:lnTo>
                      <a:pt x="170" y="1152"/>
                    </a:lnTo>
                    <a:lnTo>
                      <a:pt x="130" y="1169"/>
                    </a:lnTo>
                    <a:lnTo>
                      <a:pt x="89" y="1183"/>
                    </a:lnTo>
                    <a:lnTo>
                      <a:pt x="46" y="1196"/>
                    </a:lnTo>
                    <a:lnTo>
                      <a:pt x="3" y="1208"/>
                    </a:lnTo>
                    <a:lnTo>
                      <a:pt x="1" y="1209"/>
                    </a:lnTo>
                    <a:lnTo>
                      <a:pt x="0" y="1211"/>
                    </a:lnTo>
                    <a:lnTo>
                      <a:pt x="0" y="1213"/>
                    </a:lnTo>
                    <a:lnTo>
                      <a:pt x="1" y="1214"/>
                    </a:lnTo>
                    <a:lnTo>
                      <a:pt x="71" y="1201"/>
                    </a:lnTo>
                    <a:lnTo>
                      <a:pt x="94" y="1195"/>
                    </a:lnTo>
                    <a:lnTo>
                      <a:pt x="117" y="1190"/>
                    </a:lnTo>
                    <a:lnTo>
                      <a:pt x="140" y="1183"/>
                    </a:lnTo>
                    <a:lnTo>
                      <a:pt x="163" y="1176"/>
                    </a:lnTo>
                    <a:lnTo>
                      <a:pt x="229" y="1151"/>
                    </a:lnTo>
                    <a:lnTo>
                      <a:pt x="271" y="1133"/>
                    </a:lnTo>
                    <a:lnTo>
                      <a:pt x="292" y="1121"/>
                    </a:lnTo>
                    <a:lnTo>
                      <a:pt x="312" y="1111"/>
                    </a:lnTo>
                    <a:lnTo>
                      <a:pt x="331" y="1099"/>
                    </a:lnTo>
                    <a:lnTo>
                      <a:pt x="351" y="1087"/>
                    </a:lnTo>
                    <a:lnTo>
                      <a:pt x="368" y="1075"/>
                    </a:lnTo>
                    <a:lnTo>
                      <a:pt x="400" y="1052"/>
                    </a:lnTo>
                    <a:lnTo>
                      <a:pt x="415" y="1040"/>
                    </a:lnTo>
                    <a:lnTo>
                      <a:pt x="431" y="1027"/>
                    </a:lnTo>
                    <a:lnTo>
                      <a:pt x="444" y="1014"/>
                    </a:lnTo>
                    <a:lnTo>
                      <a:pt x="459" y="1001"/>
                    </a:lnTo>
                    <a:lnTo>
                      <a:pt x="473" y="987"/>
                    </a:lnTo>
                    <a:lnTo>
                      <a:pt x="500" y="960"/>
                    </a:lnTo>
                    <a:lnTo>
                      <a:pt x="524" y="931"/>
                    </a:lnTo>
                    <a:lnTo>
                      <a:pt x="536" y="915"/>
                    </a:lnTo>
                    <a:lnTo>
                      <a:pt x="548" y="900"/>
                    </a:lnTo>
                    <a:lnTo>
                      <a:pt x="559" y="885"/>
                    </a:lnTo>
                    <a:lnTo>
                      <a:pt x="568" y="869"/>
                    </a:lnTo>
                    <a:lnTo>
                      <a:pt x="599" y="819"/>
                    </a:lnTo>
                    <a:lnTo>
                      <a:pt x="624" y="767"/>
                    </a:lnTo>
                    <a:lnTo>
                      <a:pt x="645" y="715"/>
                    </a:lnTo>
                    <a:lnTo>
                      <a:pt x="663" y="661"/>
                    </a:lnTo>
                    <a:lnTo>
                      <a:pt x="676" y="607"/>
                    </a:lnTo>
                    <a:lnTo>
                      <a:pt x="689" y="552"/>
                    </a:lnTo>
                    <a:lnTo>
                      <a:pt x="700" y="496"/>
                    </a:lnTo>
                    <a:lnTo>
                      <a:pt x="704" y="468"/>
                    </a:lnTo>
                    <a:lnTo>
                      <a:pt x="712" y="474"/>
                    </a:lnTo>
                    <a:lnTo>
                      <a:pt x="723" y="484"/>
                    </a:lnTo>
                    <a:lnTo>
                      <a:pt x="724" y="484"/>
                    </a:lnTo>
                    <a:lnTo>
                      <a:pt x="724" y="483"/>
                    </a:lnTo>
                    <a:lnTo>
                      <a:pt x="726" y="483"/>
                    </a:lnTo>
                    <a:lnTo>
                      <a:pt x="726" y="48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236" name="Picture 235"/>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2188" y="7767"/>
              <a:ext cx="4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7" name="Group 236"/>
            <p:cNvGrpSpPr>
              <a:grpSpLocks/>
            </p:cNvGrpSpPr>
            <p:nvPr/>
          </p:nvGrpSpPr>
          <p:grpSpPr bwMode="auto">
            <a:xfrm>
              <a:off x="12453" y="7832"/>
              <a:ext cx="1173" cy="772"/>
              <a:chOff x="12453" y="7832"/>
              <a:chExt cx="1173" cy="772"/>
            </a:xfrm>
          </p:grpSpPr>
          <p:sp>
            <p:nvSpPr>
              <p:cNvPr id="258" name="Freeform 257"/>
              <p:cNvSpPr>
                <a:spLocks/>
              </p:cNvSpPr>
              <p:nvPr/>
            </p:nvSpPr>
            <p:spPr bwMode="auto">
              <a:xfrm>
                <a:off x="12453" y="7832"/>
                <a:ext cx="1173" cy="772"/>
              </a:xfrm>
              <a:custGeom>
                <a:avLst/>
                <a:gdLst>
                  <a:gd name="T0" fmla="*/ 580 w 1173"/>
                  <a:gd name="T1" fmla="*/ 763 h 772"/>
                  <a:gd name="T2" fmla="*/ 576 w 1173"/>
                  <a:gd name="T3" fmla="*/ 760 h 772"/>
                  <a:gd name="T4" fmla="*/ 571 w 1173"/>
                  <a:gd name="T5" fmla="*/ 757 h 772"/>
                  <a:gd name="T6" fmla="*/ 565 w 1173"/>
                  <a:gd name="T7" fmla="*/ 754 h 772"/>
                  <a:gd name="T8" fmla="*/ 559 w 1173"/>
                  <a:gd name="T9" fmla="*/ 751 h 772"/>
                  <a:gd name="T10" fmla="*/ 551 w 1173"/>
                  <a:gd name="T11" fmla="*/ 750 h 772"/>
                  <a:gd name="T12" fmla="*/ 545 w 1173"/>
                  <a:gd name="T13" fmla="*/ 748 h 772"/>
                  <a:gd name="T14" fmla="*/ 533 w 1173"/>
                  <a:gd name="T15" fmla="*/ 746 h 772"/>
                  <a:gd name="T16" fmla="*/ 517 w 1173"/>
                  <a:gd name="T17" fmla="*/ 742 h 772"/>
                  <a:gd name="T18" fmla="*/ 500 w 1173"/>
                  <a:gd name="T19" fmla="*/ 737 h 772"/>
                  <a:gd name="T20" fmla="*/ 484 w 1173"/>
                  <a:gd name="T21" fmla="*/ 732 h 772"/>
                  <a:gd name="T22" fmla="*/ 466 w 1173"/>
                  <a:gd name="T23" fmla="*/ 726 h 772"/>
                  <a:gd name="T24" fmla="*/ 403 w 1173"/>
                  <a:gd name="T25" fmla="*/ 701 h 772"/>
                  <a:gd name="T26" fmla="*/ 372 w 1173"/>
                  <a:gd name="T27" fmla="*/ 688 h 772"/>
                  <a:gd name="T28" fmla="*/ 342 w 1173"/>
                  <a:gd name="T29" fmla="*/ 673 h 772"/>
                  <a:gd name="T30" fmla="*/ 313 w 1173"/>
                  <a:gd name="T31" fmla="*/ 658 h 772"/>
                  <a:gd name="T32" fmla="*/ 285 w 1173"/>
                  <a:gd name="T33" fmla="*/ 641 h 772"/>
                  <a:gd name="T34" fmla="*/ 258 w 1173"/>
                  <a:gd name="T35" fmla="*/ 624 h 772"/>
                  <a:gd name="T36" fmla="*/ 231 w 1173"/>
                  <a:gd name="T37" fmla="*/ 607 h 772"/>
                  <a:gd name="T38" fmla="*/ 205 w 1173"/>
                  <a:gd name="T39" fmla="*/ 588 h 772"/>
                  <a:gd name="T40" fmla="*/ 179 w 1173"/>
                  <a:gd name="T41" fmla="*/ 568 h 772"/>
                  <a:gd name="T42" fmla="*/ 154 w 1173"/>
                  <a:gd name="T43" fmla="*/ 548 h 772"/>
                  <a:gd name="T44" fmla="*/ 108 w 1173"/>
                  <a:gd name="T45" fmla="*/ 507 h 772"/>
                  <a:gd name="T46" fmla="*/ 84 w 1173"/>
                  <a:gd name="T47" fmla="*/ 485 h 772"/>
                  <a:gd name="T48" fmla="*/ 62 w 1173"/>
                  <a:gd name="T49" fmla="*/ 463 h 772"/>
                  <a:gd name="T50" fmla="*/ 20 w 1173"/>
                  <a:gd name="T51" fmla="*/ 417 h 772"/>
                  <a:gd name="T52" fmla="*/ 0 w 1173"/>
                  <a:gd name="T53" fmla="*/ 393 h 772"/>
                  <a:gd name="T54" fmla="*/ 58 w 1173"/>
                  <a:gd name="T55" fmla="*/ 462 h 772"/>
                  <a:gd name="T56" fmla="*/ 79 w 1173"/>
                  <a:gd name="T57" fmla="*/ 485 h 772"/>
                  <a:gd name="T58" fmla="*/ 101 w 1173"/>
                  <a:gd name="T59" fmla="*/ 507 h 772"/>
                  <a:gd name="T60" fmla="*/ 124 w 1173"/>
                  <a:gd name="T61" fmla="*/ 528 h 772"/>
                  <a:gd name="T62" fmla="*/ 146 w 1173"/>
                  <a:gd name="T63" fmla="*/ 549 h 772"/>
                  <a:gd name="T64" fmla="*/ 194 w 1173"/>
                  <a:gd name="T65" fmla="*/ 590 h 772"/>
                  <a:gd name="T66" fmla="*/ 218 w 1173"/>
                  <a:gd name="T67" fmla="*/ 609 h 772"/>
                  <a:gd name="T68" fmla="*/ 244 w 1173"/>
                  <a:gd name="T69" fmla="*/ 628 h 772"/>
                  <a:gd name="T70" fmla="*/ 270 w 1173"/>
                  <a:gd name="T71" fmla="*/ 645 h 772"/>
                  <a:gd name="T72" fmla="*/ 297 w 1173"/>
                  <a:gd name="T73" fmla="*/ 663 h 772"/>
                  <a:gd name="T74" fmla="*/ 324 w 1173"/>
                  <a:gd name="T75" fmla="*/ 679 h 772"/>
                  <a:gd name="T76" fmla="*/ 352 w 1173"/>
                  <a:gd name="T77" fmla="*/ 694 h 772"/>
                  <a:gd name="T78" fmla="*/ 382 w 1173"/>
                  <a:gd name="T79" fmla="*/ 709 h 772"/>
                  <a:gd name="T80" fmla="*/ 414 w 1173"/>
                  <a:gd name="T81" fmla="*/ 723 h 772"/>
                  <a:gd name="T82" fmla="*/ 446 w 1173"/>
                  <a:gd name="T83" fmla="*/ 736 h 772"/>
                  <a:gd name="T84" fmla="*/ 463 w 1173"/>
                  <a:gd name="T85" fmla="*/ 742 h 772"/>
                  <a:gd name="T86" fmla="*/ 479 w 1173"/>
                  <a:gd name="T87" fmla="*/ 747 h 772"/>
                  <a:gd name="T88" fmla="*/ 496 w 1173"/>
                  <a:gd name="T89" fmla="*/ 752 h 772"/>
                  <a:gd name="T90" fmla="*/ 512 w 1173"/>
                  <a:gd name="T91" fmla="*/ 758 h 772"/>
                  <a:gd name="T92" fmla="*/ 517 w 1173"/>
                  <a:gd name="T93" fmla="*/ 759 h 772"/>
                  <a:gd name="T94" fmla="*/ 522 w 1173"/>
                  <a:gd name="T95" fmla="*/ 761 h 772"/>
                  <a:gd name="T96" fmla="*/ 527 w 1173"/>
                  <a:gd name="T97" fmla="*/ 762 h 772"/>
                  <a:gd name="T98" fmla="*/ 533 w 1173"/>
                  <a:gd name="T99" fmla="*/ 763 h 772"/>
                  <a:gd name="T100" fmla="*/ 538 w 1173"/>
                  <a:gd name="T101" fmla="*/ 765 h 772"/>
                  <a:gd name="T102" fmla="*/ 557 w 1173"/>
                  <a:gd name="T103" fmla="*/ 769 h 772"/>
                  <a:gd name="T104" fmla="*/ 563 w 1173"/>
                  <a:gd name="T105" fmla="*/ 769 h 772"/>
                  <a:gd name="T106" fmla="*/ 570 w 1173"/>
                  <a:gd name="T107" fmla="*/ 770 h 772"/>
                  <a:gd name="T108" fmla="*/ 572 w 1173"/>
                  <a:gd name="T109" fmla="*/ 770 h 772"/>
                  <a:gd name="T110" fmla="*/ 575 w 1173"/>
                  <a:gd name="T111" fmla="*/ 771 h 772"/>
                  <a:gd name="T112" fmla="*/ 578 w 1173"/>
                  <a:gd name="T113" fmla="*/ 769 h 772"/>
                  <a:gd name="T114" fmla="*/ 580 w 1173"/>
                  <a:gd name="T115" fmla="*/ 766 h 772"/>
                  <a:gd name="T116" fmla="*/ 580 w 1173"/>
                  <a:gd name="T117" fmla="*/ 76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3" h="772">
                    <a:moveTo>
                      <a:pt x="580" y="763"/>
                    </a:moveTo>
                    <a:lnTo>
                      <a:pt x="576" y="760"/>
                    </a:lnTo>
                    <a:lnTo>
                      <a:pt x="571" y="757"/>
                    </a:lnTo>
                    <a:lnTo>
                      <a:pt x="565" y="754"/>
                    </a:lnTo>
                    <a:lnTo>
                      <a:pt x="559" y="751"/>
                    </a:lnTo>
                    <a:lnTo>
                      <a:pt x="551" y="750"/>
                    </a:lnTo>
                    <a:lnTo>
                      <a:pt x="545" y="748"/>
                    </a:lnTo>
                    <a:lnTo>
                      <a:pt x="533" y="746"/>
                    </a:lnTo>
                    <a:lnTo>
                      <a:pt x="517" y="742"/>
                    </a:lnTo>
                    <a:lnTo>
                      <a:pt x="500" y="737"/>
                    </a:lnTo>
                    <a:lnTo>
                      <a:pt x="484" y="732"/>
                    </a:lnTo>
                    <a:lnTo>
                      <a:pt x="466" y="726"/>
                    </a:lnTo>
                    <a:lnTo>
                      <a:pt x="403" y="701"/>
                    </a:lnTo>
                    <a:lnTo>
                      <a:pt x="372" y="688"/>
                    </a:lnTo>
                    <a:lnTo>
                      <a:pt x="342" y="673"/>
                    </a:lnTo>
                    <a:lnTo>
                      <a:pt x="313" y="658"/>
                    </a:lnTo>
                    <a:lnTo>
                      <a:pt x="285" y="641"/>
                    </a:lnTo>
                    <a:lnTo>
                      <a:pt x="258" y="624"/>
                    </a:lnTo>
                    <a:lnTo>
                      <a:pt x="231" y="607"/>
                    </a:lnTo>
                    <a:lnTo>
                      <a:pt x="205" y="588"/>
                    </a:lnTo>
                    <a:lnTo>
                      <a:pt x="179" y="568"/>
                    </a:lnTo>
                    <a:lnTo>
                      <a:pt x="154" y="548"/>
                    </a:lnTo>
                    <a:lnTo>
                      <a:pt x="108" y="507"/>
                    </a:lnTo>
                    <a:lnTo>
                      <a:pt x="84" y="485"/>
                    </a:lnTo>
                    <a:lnTo>
                      <a:pt x="62" y="463"/>
                    </a:lnTo>
                    <a:lnTo>
                      <a:pt x="20" y="417"/>
                    </a:lnTo>
                    <a:lnTo>
                      <a:pt x="0" y="393"/>
                    </a:lnTo>
                    <a:lnTo>
                      <a:pt x="58" y="462"/>
                    </a:lnTo>
                    <a:lnTo>
                      <a:pt x="79" y="485"/>
                    </a:lnTo>
                    <a:lnTo>
                      <a:pt x="101" y="507"/>
                    </a:lnTo>
                    <a:lnTo>
                      <a:pt x="124" y="528"/>
                    </a:lnTo>
                    <a:lnTo>
                      <a:pt x="146" y="549"/>
                    </a:lnTo>
                    <a:lnTo>
                      <a:pt x="194" y="590"/>
                    </a:lnTo>
                    <a:lnTo>
                      <a:pt x="218" y="609"/>
                    </a:lnTo>
                    <a:lnTo>
                      <a:pt x="244" y="628"/>
                    </a:lnTo>
                    <a:lnTo>
                      <a:pt x="270" y="645"/>
                    </a:lnTo>
                    <a:lnTo>
                      <a:pt x="297" y="663"/>
                    </a:lnTo>
                    <a:lnTo>
                      <a:pt x="324" y="679"/>
                    </a:lnTo>
                    <a:lnTo>
                      <a:pt x="352" y="694"/>
                    </a:lnTo>
                    <a:lnTo>
                      <a:pt x="382" y="709"/>
                    </a:lnTo>
                    <a:lnTo>
                      <a:pt x="414" y="723"/>
                    </a:lnTo>
                    <a:lnTo>
                      <a:pt x="446" y="736"/>
                    </a:lnTo>
                    <a:lnTo>
                      <a:pt x="463" y="742"/>
                    </a:lnTo>
                    <a:lnTo>
                      <a:pt x="479" y="747"/>
                    </a:lnTo>
                    <a:lnTo>
                      <a:pt x="496" y="752"/>
                    </a:lnTo>
                    <a:lnTo>
                      <a:pt x="512" y="758"/>
                    </a:lnTo>
                    <a:lnTo>
                      <a:pt x="517" y="759"/>
                    </a:lnTo>
                    <a:lnTo>
                      <a:pt x="522" y="761"/>
                    </a:lnTo>
                    <a:lnTo>
                      <a:pt x="527" y="762"/>
                    </a:lnTo>
                    <a:lnTo>
                      <a:pt x="533" y="763"/>
                    </a:lnTo>
                    <a:lnTo>
                      <a:pt x="538" y="765"/>
                    </a:lnTo>
                    <a:lnTo>
                      <a:pt x="557" y="769"/>
                    </a:lnTo>
                    <a:lnTo>
                      <a:pt x="563" y="769"/>
                    </a:lnTo>
                    <a:lnTo>
                      <a:pt x="570" y="770"/>
                    </a:lnTo>
                    <a:lnTo>
                      <a:pt x="572" y="770"/>
                    </a:lnTo>
                    <a:lnTo>
                      <a:pt x="575" y="771"/>
                    </a:lnTo>
                    <a:lnTo>
                      <a:pt x="578" y="769"/>
                    </a:lnTo>
                    <a:lnTo>
                      <a:pt x="580" y="766"/>
                    </a:lnTo>
                    <a:lnTo>
                      <a:pt x="580" y="76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59" name="Freeform 258"/>
              <p:cNvSpPr>
                <a:spLocks/>
              </p:cNvSpPr>
              <p:nvPr/>
            </p:nvSpPr>
            <p:spPr bwMode="auto">
              <a:xfrm>
                <a:off x="12453" y="7832"/>
                <a:ext cx="1173" cy="772"/>
              </a:xfrm>
              <a:custGeom>
                <a:avLst/>
                <a:gdLst>
                  <a:gd name="T0" fmla="*/ 613 w 1173"/>
                  <a:gd name="T1" fmla="*/ 581 h 772"/>
                  <a:gd name="T2" fmla="*/ 604 w 1173"/>
                  <a:gd name="T3" fmla="*/ 548 h 772"/>
                  <a:gd name="T4" fmla="*/ 590 w 1173"/>
                  <a:gd name="T5" fmla="*/ 518 h 772"/>
                  <a:gd name="T6" fmla="*/ 572 w 1173"/>
                  <a:gd name="T7" fmla="*/ 489 h 772"/>
                  <a:gd name="T8" fmla="*/ 552 w 1173"/>
                  <a:gd name="T9" fmla="*/ 470 h 772"/>
                  <a:gd name="T10" fmla="*/ 536 w 1173"/>
                  <a:gd name="T11" fmla="*/ 458 h 772"/>
                  <a:gd name="T12" fmla="*/ 520 w 1173"/>
                  <a:gd name="T13" fmla="*/ 445 h 772"/>
                  <a:gd name="T14" fmla="*/ 489 w 1173"/>
                  <a:gd name="T15" fmla="*/ 422 h 772"/>
                  <a:gd name="T16" fmla="*/ 471 w 1173"/>
                  <a:gd name="T17" fmla="*/ 412 h 772"/>
                  <a:gd name="T18" fmla="*/ 454 w 1173"/>
                  <a:gd name="T19" fmla="*/ 403 h 772"/>
                  <a:gd name="T20" fmla="*/ 436 w 1173"/>
                  <a:gd name="T21" fmla="*/ 394 h 772"/>
                  <a:gd name="T22" fmla="*/ 404 w 1173"/>
                  <a:gd name="T23" fmla="*/ 384 h 772"/>
                  <a:gd name="T24" fmla="*/ 334 w 1173"/>
                  <a:gd name="T25" fmla="*/ 370 h 772"/>
                  <a:gd name="T26" fmla="*/ 287 w 1173"/>
                  <a:gd name="T27" fmla="*/ 363 h 772"/>
                  <a:gd name="T28" fmla="*/ 240 w 1173"/>
                  <a:gd name="T29" fmla="*/ 352 h 772"/>
                  <a:gd name="T30" fmla="*/ 219 w 1173"/>
                  <a:gd name="T31" fmla="*/ 343 h 772"/>
                  <a:gd name="T32" fmla="*/ 199 w 1173"/>
                  <a:gd name="T33" fmla="*/ 334 h 772"/>
                  <a:gd name="T34" fmla="*/ 180 w 1173"/>
                  <a:gd name="T35" fmla="*/ 322 h 772"/>
                  <a:gd name="T36" fmla="*/ 156 w 1173"/>
                  <a:gd name="T37" fmla="*/ 303 h 772"/>
                  <a:gd name="T38" fmla="*/ 142 w 1173"/>
                  <a:gd name="T39" fmla="*/ 288 h 772"/>
                  <a:gd name="T40" fmla="*/ 127 w 1173"/>
                  <a:gd name="T41" fmla="*/ 274 h 772"/>
                  <a:gd name="T42" fmla="*/ 105 w 1173"/>
                  <a:gd name="T43" fmla="*/ 257 h 772"/>
                  <a:gd name="T44" fmla="*/ 130 w 1173"/>
                  <a:gd name="T45" fmla="*/ 281 h 772"/>
                  <a:gd name="T46" fmla="*/ 152 w 1173"/>
                  <a:gd name="T47" fmla="*/ 307 h 772"/>
                  <a:gd name="T48" fmla="*/ 176 w 1173"/>
                  <a:gd name="T49" fmla="*/ 331 h 772"/>
                  <a:gd name="T50" fmla="*/ 206 w 1173"/>
                  <a:gd name="T51" fmla="*/ 350 h 772"/>
                  <a:gd name="T52" fmla="*/ 245 w 1173"/>
                  <a:gd name="T53" fmla="*/ 367 h 772"/>
                  <a:gd name="T54" fmla="*/ 286 w 1173"/>
                  <a:gd name="T55" fmla="*/ 380 h 772"/>
                  <a:gd name="T56" fmla="*/ 329 w 1173"/>
                  <a:gd name="T57" fmla="*/ 389 h 772"/>
                  <a:gd name="T58" fmla="*/ 394 w 1173"/>
                  <a:gd name="T59" fmla="*/ 400 h 772"/>
                  <a:gd name="T60" fmla="*/ 415 w 1173"/>
                  <a:gd name="T61" fmla="*/ 407 h 772"/>
                  <a:gd name="T62" fmla="*/ 434 w 1173"/>
                  <a:gd name="T63" fmla="*/ 414 h 772"/>
                  <a:gd name="T64" fmla="*/ 464 w 1173"/>
                  <a:gd name="T65" fmla="*/ 428 h 772"/>
                  <a:gd name="T66" fmla="*/ 490 w 1173"/>
                  <a:gd name="T67" fmla="*/ 444 h 772"/>
                  <a:gd name="T68" fmla="*/ 514 w 1173"/>
                  <a:gd name="T69" fmla="*/ 461 h 772"/>
                  <a:gd name="T70" fmla="*/ 541 w 1173"/>
                  <a:gd name="T71" fmla="*/ 479 h 772"/>
                  <a:gd name="T72" fmla="*/ 571 w 1173"/>
                  <a:gd name="T73" fmla="*/ 508 h 772"/>
                  <a:gd name="T74" fmla="*/ 592 w 1173"/>
                  <a:gd name="T75" fmla="*/ 542 h 772"/>
                  <a:gd name="T76" fmla="*/ 606 w 1173"/>
                  <a:gd name="T77" fmla="*/ 580 h 772"/>
                  <a:gd name="T78" fmla="*/ 611 w 1173"/>
                  <a:gd name="T79" fmla="*/ 600 h 772"/>
                  <a:gd name="T80" fmla="*/ 615 w 1173"/>
                  <a:gd name="T81" fmla="*/ 59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3" h="772">
                    <a:moveTo>
                      <a:pt x="615" y="597"/>
                    </a:moveTo>
                    <a:lnTo>
                      <a:pt x="613" y="581"/>
                    </a:lnTo>
                    <a:lnTo>
                      <a:pt x="609" y="565"/>
                    </a:lnTo>
                    <a:lnTo>
                      <a:pt x="604" y="548"/>
                    </a:lnTo>
                    <a:lnTo>
                      <a:pt x="598" y="533"/>
                    </a:lnTo>
                    <a:lnTo>
                      <a:pt x="590" y="518"/>
                    </a:lnTo>
                    <a:lnTo>
                      <a:pt x="582" y="504"/>
                    </a:lnTo>
                    <a:lnTo>
                      <a:pt x="572" y="489"/>
                    </a:lnTo>
                    <a:lnTo>
                      <a:pt x="560" y="477"/>
                    </a:lnTo>
                    <a:lnTo>
                      <a:pt x="552" y="470"/>
                    </a:lnTo>
                    <a:lnTo>
                      <a:pt x="545" y="464"/>
                    </a:lnTo>
                    <a:lnTo>
                      <a:pt x="536" y="458"/>
                    </a:lnTo>
                    <a:lnTo>
                      <a:pt x="529" y="452"/>
                    </a:lnTo>
                    <a:lnTo>
                      <a:pt x="520" y="445"/>
                    </a:lnTo>
                    <a:lnTo>
                      <a:pt x="512" y="439"/>
                    </a:lnTo>
                    <a:lnTo>
                      <a:pt x="489" y="422"/>
                    </a:lnTo>
                    <a:lnTo>
                      <a:pt x="480" y="416"/>
                    </a:lnTo>
                    <a:lnTo>
                      <a:pt x="471" y="412"/>
                    </a:lnTo>
                    <a:lnTo>
                      <a:pt x="463" y="407"/>
                    </a:lnTo>
                    <a:lnTo>
                      <a:pt x="454" y="403"/>
                    </a:lnTo>
                    <a:lnTo>
                      <a:pt x="444" y="398"/>
                    </a:lnTo>
                    <a:lnTo>
                      <a:pt x="436" y="394"/>
                    </a:lnTo>
                    <a:lnTo>
                      <a:pt x="426" y="391"/>
                    </a:lnTo>
                    <a:lnTo>
                      <a:pt x="404" y="384"/>
                    </a:lnTo>
                    <a:lnTo>
                      <a:pt x="357" y="373"/>
                    </a:lnTo>
                    <a:lnTo>
                      <a:pt x="334" y="370"/>
                    </a:lnTo>
                    <a:lnTo>
                      <a:pt x="310" y="366"/>
                    </a:lnTo>
                    <a:lnTo>
                      <a:pt x="287" y="363"/>
                    </a:lnTo>
                    <a:lnTo>
                      <a:pt x="264" y="358"/>
                    </a:lnTo>
                    <a:lnTo>
                      <a:pt x="240" y="352"/>
                    </a:lnTo>
                    <a:lnTo>
                      <a:pt x="229" y="347"/>
                    </a:lnTo>
                    <a:lnTo>
                      <a:pt x="219" y="343"/>
                    </a:lnTo>
                    <a:lnTo>
                      <a:pt x="208" y="339"/>
                    </a:lnTo>
                    <a:lnTo>
                      <a:pt x="199" y="334"/>
                    </a:lnTo>
                    <a:lnTo>
                      <a:pt x="190" y="329"/>
                    </a:lnTo>
                    <a:lnTo>
                      <a:pt x="180" y="322"/>
                    </a:lnTo>
                    <a:lnTo>
                      <a:pt x="172" y="316"/>
                    </a:lnTo>
                    <a:lnTo>
                      <a:pt x="156" y="303"/>
                    </a:lnTo>
                    <a:lnTo>
                      <a:pt x="148" y="295"/>
                    </a:lnTo>
                    <a:lnTo>
                      <a:pt x="142" y="288"/>
                    </a:lnTo>
                    <a:lnTo>
                      <a:pt x="135" y="282"/>
                    </a:lnTo>
                    <a:lnTo>
                      <a:pt x="127" y="274"/>
                    </a:lnTo>
                    <a:lnTo>
                      <a:pt x="105" y="256"/>
                    </a:lnTo>
                    <a:lnTo>
                      <a:pt x="105" y="257"/>
                    </a:lnTo>
                    <a:lnTo>
                      <a:pt x="117" y="268"/>
                    </a:lnTo>
                    <a:lnTo>
                      <a:pt x="130" y="281"/>
                    </a:lnTo>
                    <a:lnTo>
                      <a:pt x="141" y="293"/>
                    </a:lnTo>
                    <a:lnTo>
                      <a:pt x="152" y="307"/>
                    </a:lnTo>
                    <a:lnTo>
                      <a:pt x="163" y="319"/>
                    </a:lnTo>
                    <a:lnTo>
                      <a:pt x="176" y="331"/>
                    </a:lnTo>
                    <a:lnTo>
                      <a:pt x="190" y="341"/>
                    </a:lnTo>
                    <a:lnTo>
                      <a:pt x="206" y="350"/>
                    </a:lnTo>
                    <a:lnTo>
                      <a:pt x="226" y="360"/>
                    </a:lnTo>
                    <a:lnTo>
                      <a:pt x="245" y="367"/>
                    </a:lnTo>
                    <a:lnTo>
                      <a:pt x="266" y="374"/>
                    </a:lnTo>
                    <a:lnTo>
                      <a:pt x="286" y="380"/>
                    </a:lnTo>
                    <a:lnTo>
                      <a:pt x="307" y="385"/>
                    </a:lnTo>
                    <a:lnTo>
                      <a:pt x="329" y="389"/>
                    </a:lnTo>
                    <a:lnTo>
                      <a:pt x="350" y="392"/>
                    </a:lnTo>
                    <a:lnTo>
                      <a:pt x="394" y="400"/>
                    </a:lnTo>
                    <a:lnTo>
                      <a:pt x="404" y="404"/>
                    </a:lnTo>
                    <a:lnTo>
                      <a:pt x="415" y="407"/>
                    </a:lnTo>
                    <a:lnTo>
                      <a:pt x="425" y="411"/>
                    </a:lnTo>
                    <a:lnTo>
                      <a:pt x="434" y="414"/>
                    </a:lnTo>
                    <a:lnTo>
                      <a:pt x="454" y="422"/>
                    </a:lnTo>
                    <a:lnTo>
                      <a:pt x="464" y="428"/>
                    </a:lnTo>
                    <a:lnTo>
                      <a:pt x="481" y="438"/>
                    </a:lnTo>
                    <a:lnTo>
                      <a:pt x="490" y="444"/>
                    </a:lnTo>
                    <a:lnTo>
                      <a:pt x="506" y="456"/>
                    </a:lnTo>
                    <a:lnTo>
                      <a:pt x="514" y="461"/>
                    </a:lnTo>
                    <a:lnTo>
                      <a:pt x="523" y="466"/>
                    </a:lnTo>
                    <a:lnTo>
                      <a:pt x="541" y="479"/>
                    </a:lnTo>
                    <a:lnTo>
                      <a:pt x="557" y="493"/>
                    </a:lnTo>
                    <a:lnTo>
                      <a:pt x="571" y="508"/>
                    </a:lnTo>
                    <a:lnTo>
                      <a:pt x="582" y="524"/>
                    </a:lnTo>
                    <a:lnTo>
                      <a:pt x="592" y="542"/>
                    </a:lnTo>
                    <a:lnTo>
                      <a:pt x="599" y="560"/>
                    </a:lnTo>
                    <a:lnTo>
                      <a:pt x="606" y="580"/>
                    </a:lnTo>
                    <a:lnTo>
                      <a:pt x="611" y="599"/>
                    </a:lnTo>
                    <a:lnTo>
                      <a:pt x="611" y="600"/>
                    </a:lnTo>
                    <a:lnTo>
                      <a:pt x="614" y="599"/>
                    </a:lnTo>
                    <a:lnTo>
                      <a:pt x="615" y="598"/>
                    </a:lnTo>
                    <a:lnTo>
                      <a:pt x="615" y="59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60" name="Freeform 259"/>
              <p:cNvSpPr>
                <a:spLocks/>
              </p:cNvSpPr>
              <p:nvPr/>
            </p:nvSpPr>
            <p:spPr bwMode="auto">
              <a:xfrm>
                <a:off x="12453" y="7832"/>
                <a:ext cx="1173" cy="772"/>
              </a:xfrm>
              <a:custGeom>
                <a:avLst/>
                <a:gdLst>
                  <a:gd name="T0" fmla="*/ 1137 w 1173"/>
                  <a:gd name="T1" fmla="*/ 4 h 772"/>
                  <a:gd name="T2" fmla="*/ 1109 w 1173"/>
                  <a:gd name="T3" fmla="*/ 2 h 772"/>
                  <a:gd name="T4" fmla="*/ 1025 w 1173"/>
                  <a:gd name="T5" fmla="*/ 0 h 772"/>
                  <a:gd name="T6" fmla="*/ 982 w 1173"/>
                  <a:gd name="T7" fmla="*/ 3 h 772"/>
                  <a:gd name="T8" fmla="*/ 941 w 1173"/>
                  <a:gd name="T9" fmla="*/ 7 h 772"/>
                  <a:gd name="T10" fmla="*/ 837 w 1173"/>
                  <a:gd name="T11" fmla="*/ 20 h 772"/>
                  <a:gd name="T12" fmla="*/ 797 w 1173"/>
                  <a:gd name="T13" fmla="*/ 30 h 772"/>
                  <a:gd name="T14" fmla="*/ 759 w 1173"/>
                  <a:gd name="T15" fmla="*/ 42 h 772"/>
                  <a:gd name="T16" fmla="*/ 702 w 1173"/>
                  <a:gd name="T17" fmla="*/ 67 h 772"/>
                  <a:gd name="T18" fmla="*/ 651 w 1173"/>
                  <a:gd name="T19" fmla="*/ 94 h 772"/>
                  <a:gd name="T20" fmla="*/ 621 w 1173"/>
                  <a:gd name="T21" fmla="*/ 114 h 772"/>
                  <a:gd name="T22" fmla="*/ 595 w 1173"/>
                  <a:gd name="T23" fmla="*/ 138 h 772"/>
                  <a:gd name="T24" fmla="*/ 575 w 1173"/>
                  <a:gd name="T25" fmla="*/ 167 h 772"/>
                  <a:gd name="T26" fmla="*/ 556 w 1173"/>
                  <a:gd name="T27" fmla="*/ 229 h 772"/>
                  <a:gd name="T28" fmla="*/ 573 w 1173"/>
                  <a:gd name="T29" fmla="*/ 290 h 772"/>
                  <a:gd name="T30" fmla="*/ 594 w 1173"/>
                  <a:gd name="T31" fmla="*/ 314 h 772"/>
                  <a:gd name="T32" fmla="*/ 621 w 1173"/>
                  <a:gd name="T33" fmla="*/ 332 h 772"/>
                  <a:gd name="T34" fmla="*/ 651 w 1173"/>
                  <a:gd name="T35" fmla="*/ 345 h 772"/>
                  <a:gd name="T36" fmla="*/ 683 w 1173"/>
                  <a:gd name="T37" fmla="*/ 359 h 772"/>
                  <a:gd name="T38" fmla="*/ 699 w 1173"/>
                  <a:gd name="T39" fmla="*/ 367 h 772"/>
                  <a:gd name="T40" fmla="*/ 717 w 1173"/>
                  <a:gd name="T41" fmla="*/ 383 h 772"/>
                  <a:gd name="T42" fmla="*/ 713 w 1173"/>
                  <a:gd name="T43" fmla="*/ 391 h 772"/>
                  <a:gd name="T44" fmla="*/ 700 w 1173"/>
                  <a:gd name="T45" fmla="*/ 397 h 772"/>
                  <a:gd name="T46" fmla="*/ 686 w 1173"/>
                  <a:gd name="T47" fmla="*/ 399 h 772"/>
                  <a:gd name="T48" fmla="*/ 664 w 1173"/>
                  <a:gd name="T49" fmla="*/ 407 h 772"/>
                  <a:gd name="T50" fmla="*/ 650 w 1173"/>
                  <a:gd name="T51" fmla="*/ 417 h 772"/>
                  <a:gd name="T52" fmla="*/ 637 w 1173"/>
                  <a:gd name="T53" fmla="*/ 446 h 772"/>
                  <a:gd name="T54" fmla="*/ 656 w 1173"/>
                  <a:gd name="T55" fmla="*/ 473 h 772"/>
                  <a:gd name="T56" fmla="*/ 657 w 1173"/>
                  <a:gd name="T57" fmla="*/ 471 h 772"/>
                  <a:gd name="T58" fmla="*/ 643 w 1173"/>
                  <a:gd name="T59" fmla="*/ 450 h 772"/>
                  <a:gd name="T60" fmla="*/ 645 w 1173"/>
                  <a:gd name="T61" fmla="*/ 430 h 772"/>
                  <a:gd name="T62" fmla="*/ 661 w 1173"/>
                  <a:gd name="T63" fmla="*/ 414 h 772"/>
                  <a:gd name="T64" fmla="*/ 686 w 1173"/>
                  <a:gd name="T65" fmla="*/ 406 h 772"/>
                  <a:gd name="T66" fmla="*/ 712 w 1173"/>
                  <a:gd name="T67" fmla="*/ 400 h 772"/>
                  <a:gd name="T68" fmla="*/ 728 w 1173"/>
                  <a:gd name="T69" fmla="*/ 388 h 772"/>
                  <a:gd name="T70" fmla="*/ 727 w 1173"/>
                  <a:gd name="T71" fmla="*/ 364 h 772"/>
                  <a:gd name="T72" fmla="*/ 712 w 1173"/>
                  <a:gd name="T73" fmla="*/ 343 h 772"/>
                  <a:gd name="T74" fmla="*/ 674 w 1173"/>
                  <a:gd name="T75" fmla="*/ 317 h 772"/>
                  <a:gd name="T76" fmla="*/ 633 w 1173"/>
                  <a:gd name="T77" fmla="*/ 293 h 772"/>
                  <a:gd name="T78" fmla="*/ 611 w 1173"/>
                  <a:gd name="T79" fmla="*/ 271 h 772"/>
                  <a:gd name="T80" fmla="*/ 599 w 1173"/>
                  <a:gd name="T81" fmla="*/ 242 h 772"/>
                  <a:gd name="T82" fmla="*/ 603 w 1173"/>
                  <a:gd name="T83" fmla="*/ 195 h 772"/>
                  <a:gd name="T84" fmla="*/ 614 w 1173"/>
                  <a:gd name="T85" fmla="*/ 165 h 772"/>
                  <a:gd name="T86" fmla="*/ 630 w 1173"/>
                  <a:gd name="T87" fmla="*/ 140 h 772"/>
                  <a:gd name="T88" fmla="*/ 654 w 1173"/>
                  <a:gd name="T89" fmla="*/ 118 h 772"/>
                  <a:gd name="T90" fmla="*/ 708 w 1173"/>
                  <a:gd name="T91" fmla="*/ 82 h 772"/>
                  <a:gd name="T92" fmla="*/ 744 w 1173"/>
                  <a:gd name="T93" fmla="*/ 64 h 772"/>
                  <a:gd name="T94" fmla="*/ 806 w 1173"/>
                  <a:gd name="T95" fmla="*/ 43 h 772"/>
                  <a:gd name="T96" fmla="*/ 867 w 1173"/>
                  <a:gd name="T97" fmla="*/ 28 h 772"/>
                  <a:gd name="T98" fmla="*/ 941 w 1173"/>
                  <a:gd name="T99" fmla="*/ 13 h 772"/>
                  <a:gd name="T100" fmla="*/ 979 w 1173"/>
                  <a:gd name="T101" fmla="*/ 8 h 772"/>
                  <a:gd name="T102" fmla="*/ 1037 w 1173"/>
                  <a:gd name="T103" fmla="*/ 4 h 772"/>
                  <a:gd name="T104" fmla="*/ 1152 w 1173"/>
                  <a:gd name="T105" fmla="*/ 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3" h="772">
                    <a:moveTo>
                      <a:pt x="1172" y="9"/>
                    </a:moveTo>
                    <a:lnTo>
                      <a:pt x="1137" y="4"/>
                    </a:lnTo>
                    <a:lnTo>
                      <a:pt x="1130" y="3"/>
                    </a:lnTo>
                    <a:lnTo>
                      <a:pt x="1109" y="2"/>
                    </a:lnTo>
                    <a:lnTo>
                      <a:pt x="1088" y="0"/>
                    </a:lnTo>
                    <a:lnTo>
                      <a:pt x="1025" y="0"/>
                    </a:lnTo>
                    <a:lnTo>
                      <a:pt x="1005" y="1"/>
                    </a:lnTo>
                    <a:lnTo>
                      <a:pt x="982" y="3"/>
                    </a:lnTo>
                    <a:lnTo>
                      <a:pt x="962" y="4"/>
                    </a:lnTo>
                    <a:lnTo>
                      <a:pt x="941" y="7"/>
                    </a:lnTo>
                    <a:lnTo>
                      <a:pt x="899" y="11"/>
                    </a:lnTo>
                    <a:lnTo>
                      <a:pt x="837" y="20"/>
                    </a:lnTo>
                    <a:lnTo>
                      <a:pt x="818" y="24"/>
                    </a:lnTo>
                    <a:lnTo>
                      <a:pt x="797" y="30"/>
                    </a:lnTo>
                    <a:lnTo>
                      <a:pt x="777" y="35"/>
                    </a:lnTo>
                    <a:lnTo>
                      <a:pt x="759" y="42"/>
                    </a:lnTo>
                    <a:lnTo>
                      <a:pt x="739" y="51"/>
                    </a:lnTo>
                    <a:lnTo>
                      <a:pt x="702" y="67"/>
                    </a:lnTo>
                    <a:lnTo>
                      <a:pt x="685" y="76"/>
                    </a:lnTo>
                    <a:lnTo>
                      <a:pt x="651" y="94"/>
                    </a:lnTo>
                    <a:lnTo>
                      <a:pt x="635" y="104"/>
                    </a:lnTo>
                    <a:lnTo>
                      <a:pt x="621" y="114"/>
                    </a:lnTo>
                    <a:lnTo>
                      <a:pt x="608" y="126"/>
                    </a:lnTo>
                    <a:lnTo>
                      <a:pt x="595" y="138"/>
                    </a:lnTo>
                    <a:lnTo>
                      <a:pt x="584" y="152"/>
                    </a:lnTo>
                    <a:lnTo>
                      <a:pt x="575" y="167"/>
                    </a:lnTo>
                    <a:lnTo>
                      <a:pt x="561" y="197"/>
                    </a:lnTo>
                    <a:lnTo>
                      <a:pt x="556" y="229"/>
                    </a:lnTo>
                    <a:lnTo>
                      <a:pt x="560" y="260"/>
                    </a:lnTo>
                    <a:lnTo>
                      <a:pt x="573" y="290"/>
                    </a:lnTo>
                    <a:lnTo>
                      <a:pt x="583" y="304"/>
                    </a:lnTo>
                    <a:lnTo>
                      <a:pt x="594" y="314"/>
                    </a:lnTo>
                    <a:lnTo>
                      <a:pt x="608" y="323"/>
                    </a:lnTo>
                    <a:lnTo>
                      <a:pt x="621" y="332"/>
                    </a:lnTo>
                    <a:lnTo>
                      <a:pt x="636" y="339"/>
                    </a:lnTo>
                    <a:lnTo>
                      <a:pt x="651" y="345"/>
                    </a:lnTo>
                    <a:lnTo>
                      <a:pt x="667" y="353"/>
                    </a:lnTo>
                    <a:lnTo>
                      <a:pt x="683" y="359"/>
                    </a:lnTo>
                    <a:lnTo>
                      <a:pt x="691" y="363"/>
                    </a:lnTo>
                    <a:lnTo>
                      <a:pt x="699" y="367"/>
                    </a:lnTo>
                    <a:lnTo>
                      <a:pt x="713" y="378"/>
                    </a:lnTo>
                    <a:lnTo>
                      <a:pt x="717" y="383"/>
                    </a:lnTo>
                    <a:lnTo>
                      <a:pt x="717" y="388"/>
                    </a:lnTo>
                    <a:lnTo>
                      <a:pt x="713" y="391"/>
                    </a:lnTo>
                    <a:lnTo>
                      <a:pt x="707" y="394"/>
                    </a:lnTo>
                    <a:lnTo>
                      <a:pt x="700" y="397"/>
                    </a:lnTo>
                    <a:lnTo>
                      <a:pt x="693" y="398"/>
                    </a:lnTo>
                    <a:lnTo>
                      <a:pt x="686" y="399"/>
                    </a:lnTo>
                    <a:lnTo>
                      <a:pt x="672" y="403"/>
                    </a:lnTo>
                    <a:lnTo>
                      <a:pt x="664" y="407"/>
                    </a:lnTo>
                    <a:lnTo>
                      <a:pt x="656" y="411"/>
                    </a:lnTo>
                    <a:lnTo>
                      <a:pt x="650" y="417"/>
                    </a:lnTo>
                    <a:lnTo>
                      <a:pt x="638" y="431"/>
                    </a:lnTo>
                    <a:lnTo>
                      <a:pt x="637" y="446"/>
                    </a:lnTo>
                    <a:lnTo>
                      <a:pt x="643" y="461"/>
                    </a:lnTo>
                    <a:lnTo>
                      <a:pt x="656" y="473"/>
                    </a:lnTo>
                    <a:lnTo>
                      <a:pt x="657" y="473"/>
                    </a:lnTo>
                    <a:lnTo>
                      <a:pt x="657" y="471"/>
                    </a:lnTo>
                    <a:lnTo>
                      <a:pt x="648" y="461"/>
                    </a:lnTo>
                    <a:lnTo>
                      <a:pt x="643" y="450"/>
                    </a:lnTo>
                    <a:lnTo>
                      <a:pt x="642" y="440"/>
                    </a:lnTo>
                    <a:lnTo>
                      <a:pt x="645" y="430"/>
                    </a:lnTo>
                    <a:lnTo>
                      <a:pt x="651" y="421"/>
                    </a:lnTo>
                    <a:lnTo>
                      <a:pt x="661" y="414"/>
                    </a:lnTo>
                    <a:lnTo>
                      <a:pt x="672" y="409"/>
                    </a:lnTo>
                    <a:lnTo>
                      <a:pt x="686" y="406"/>
                    </a:lnTo>
                    <a:lnTo>
                      <a:pt x="695" y="405"/>
                    </a:lnTo>
                    <a:lnTo>
                      <a:pt x="712" y="400"/>
                    </a:lnTo>
                    <a:lnTo>
                      <a:pt x="720" y="397"/>
                    </a:lnTo>
                    <a:lnTo>
                      <a:pt x="728" y="388"/>
                    </a:lnTo>
                    <a:lnTo>
                      <a:pt x="729" y="377"/>
                    </a:lnTo>
                    <a:lnTo>
                      <a:pt x="727" y="364"/>
                    </a:lnTo>
                    <a:lnTo>
                      <a:pt x="721" y="354"/>
                    </a:lnTo>
                    <a:lnTo>
                      <a:pt x="712" y="343"/>
                    </a:lnTo>
                    <a:lnTo>
                      <a:pt x="701" y="334"/>
                    </a:lnTo>
                    <a:lnTo>
                      <a:pt x="674" y="317"/>
                    </a:lnTo>
                    <a:lnTo>
                      <a:pt x="661" y="310"/>
                    </a:lnTo>
                    <a:lnTo>
                      <a:pt x="633" y="293"/>
                    </a:lnTo>
                    <a:lnTo>
                      <a:pt x="623" y="285"/>
                    </a:lnTo>
                    <a:lnTo>
                      <a:pt x="611" y="271"/>
                    </a:lnTo>
                    <a:lnTo>
                      <a:pt x="603" y="258"/>
                    </a:lnTo>
                    <a:lnTo>
                      <a:pt x="599" y="242"/>
                    </a:lnTo>
                    <a:lnTo>
                      <a:pt x="598" y="227"/>
                    </a:lnTo>
                    <a:lnTo>
                      <a:pt x="603" y="195"/>
                    </a:lnTo>
                    <a:lnTo>
                      <a:pt x="608" y="180"/>
                    </a:lnTo>
                    <a:lnTo>
                      <a:pt x="614" y="165"/>
                    </a:lnTo>
                    <a:lnTo>
                      <a:pt x="621" y="153"/>
                    </a:lnTo>
                    <a:lnTo>
                      <a:pt x="630" y="140"/>
                    </a:lnTo>
                    <a:lnTo>
                      <a:pt x="642" y="129"/>
                    </a:lnTo>
                    <a:lnTo>
                      <a:pt x="654" y="118"/>
                    </a:lnTo>
                    <a:lnTo>
                      <a:pt x="695" y="90"/>
                    </a:lnTo>
                    <a:lnTo>
                      <a:pt x="708" y="82"/>
                    </a:lnTo>
                    <a:lnTo>
                      <a:pt x="726" y="72"/>
                    </a:lnTo>
                    <a:lnTo>
                      <a:pt x="744" y="64"/>
                    </a:lnTo>
                    <a:lnTo>
                      <a:pt x="764" y="56"/>
                    </a:lnTo>
                    <a:lnTo>
                      <a:pt x="806" y="43"/>
                    </a:lnTo>
                    <a:lnTo>
                      <a:pt x="847" y="33"/>
                    </a:lnTo>
                    <a:lnTo>
                      <a:pt x="867" y="28"/>
                    </a:lnTo>
                    <a:lnTo>
                      <a:pt x="904" y="19"/>
                    </a:lnTo>
                    <a:lnTo>
                      <a:pt x="941" y="13"/>
                    </a:lnTo>
                    <a:lnTo>
                      <a:pt x="960" y="10"/>
                    </a:lnTo>
                    <a:lnTo>
                      <a:pt x="979" y="8"/>
                    </a:lnTo>
                    <a:lnTo>
                      <a:pt x="999" y="6"/>
                    </a:lnTo>
                    <a:lnTo>
                      <a:pt x="1037" y="4"/>
                    </a:lnTo>
                    <a:lnTo>
                      <a:pt x="1094" y="4"/>
                    </a:lnTo>
                    <a:lnTo>
                      <a:pt x="1152" y="7"/>
                    </a:lnTo>
                    <a:lnTo>
                      <a:pt x="1172" y="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238" name="Picture 237"/>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12735" y="7527"/>
              <a:ext cx="5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9" name="Picture 238"/>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2187" y="7776"/>
              <a:ext cx="20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0" name="Group 239"/>
            <p:cNvGrpSpPr>
              <a:grpSpLocks/>
            </p:cNvGrpSpPr>
            <p:nvPr/>
          </p:nvGrpSpPr>
          <p:grpSpPr bwMode="auto">
            <a:xfrm>
              <a:off x="11926" y="7431"/>
              <a:ext cx="983" cy="773"/>
              <a:chOff x="11926" y="7431"/>
              <a:chExt cx="983" cy="773"/>
            </a:xfrm>
          </p:grpSpPr>
          <p:sp>
            <p:nvSpPr>
              <p:cNvPr id="255" name="Freeform 254"/>
              <p:cNvSpPr>
                <a:spLocks/>
              </p:cNvSpPr>
              <p:nvPr/>
            </p:nvSpPr>
            <p:spPr bwMode="auto">
              <a:xfrm>
                <a:off x="11926" y="7431"/>
                <a:ext cx="983" cy="773"/>
              </a:xfrm>
              <a:custGeom>
                <a:avLst/>
                <a:gdLst>
                  <a:gd name="T0" fmla="*/ 364 w 983"/>
                  <a:gd name="T1" fmla="*/ 450 h 773"/>
                  <a:gd name="T2" fmla="*/ 363 w 983"/>
                  <a:gd name="T3" fmla="*/ 440 h 773"/>
                  <a:gd name="T4" fmla="*/ 360 w 983"/>
                  <a:gd name="T5" fmla="*/ 435 h 773"/>
                  <a:gd name="T6" fmla="*/ 355 w 983"/>
                  <a:gd name="T7" fmla="*/ 429 h 773"/>
                  <a:gd name="T8" fmla="*/ 345 w 983"/>
                  <a:gd name="T9" fmla="*/ 418 h 773"/>
                  <a:gd name="T10" fmla="*/ 332 w 983"/>
                  <a:gd name="T11" fmla="*/ 408 h 773"/>
                  <a:gd name="T12" fmla="*/ 323 w 983"/>
                  <a:gd name="T13" fmla="*/ 397 h 773"/>
                  <a:gd name="T14" fmla="*/ 318 w 983"/>
                  <a:gd name="T15" fmla="*/ 391 h 773"/>
                  <a:gd name="T16" fmla="*/ 312 w 983"/>
                  <a:gd name="T17" fmla="*/ 385 h 773"/>
                  <a:gd name="T18" fmla="*/ 307 w 983"/>
                  <a:gd name="T19" fmla="*/ 379 h 773"/>
                  <a:gd name="T20" fmla="*/ 301 w 983"/>
                  <a:gd name="T21" fmla="*/ 372 h 773"/>
                  <a:gd name="T22" fmla="*/ 296 w 983"/>
                  <a:gd name="T23" fmla="*/ 367 h 773"/>
                  <a:gd name="T24" fmla="*/ 289 w 983"/>
                  <a:gd name="T25" fmla="*/ 361 h 773"/>
                  <a:gd name="T26" fmla="*/ 280 w 983"/>
                  <a:gd name="T27" fmla="*/ 348 h 773"/>
                  <a:gd name="T28" fmla="*/ 267 w 983"/>
                  <a:gd name="T29" fmla="*/ 335 h 773"/>
                  <a:gd name="T30" fmla="*/ 256 w 983"/>
                  <a:gd name="T31" fmla="*/ 320 h 773"/>
                  <a:gd name="T32" fmla="*/ 244 w 983"/>
                  <a:gd name="T33" fmla="*/ 307 h 773"/>
                  <a:gd name="T34" fmla="*/ 233 w 983"/>
                  <a:gd name="T35" fmla="*/ 292 h 773"/>
                  <a:gd name="T36" fmla="*/ 222 w 983"/>
                  <a:gd name="T37" fmla="*/ 279 h 773"/>
                  <a:gd name="T38" fmla="*/ 210 w 983"/>
                  <a:gd name="T39" fmla="*/ 265 h 773"/>
                  <a:gd name="T40" fmla="*/ 199 w 983"/>
                  <a:gd name="T41" fmla="*/ 251 h 773"/>
                  <a:gd name="T42" fmla="*/ 162 w 983"/>
                  <a:gd name="T43" fmla="*/ 210 h 773"/>
                  <a:gd name="T44" fmla="*/ 138 w 983"/>
                  <a:gd name="T45" fmla="*/ 182 h 773"/>
                  <a:gd name="T46" fmla="*/ 114 w 983"/>
                  <a:gd name="T47" fmla="*/ 154 h 773"/>
                  <a:gd name="T48" fmla="*/ 44 w 983"/>
                  <a:gd name="T49" fmla="*/ 69 h 773"/>
                  <a:gd name="T50" fmla="*/ 0 w 983"/>
                  <a:gd name="T51" fmla="*/ 11 h 773"/>
                  <a:gd name="T52" fmla="*/ 22 w 983"/>
                  <a:gd name="T53" fmla="*/ 42 h 773"/>
                  <a:gd name="T54" fmla="*/ 44 w 983"/>
                  <a:gd name="T55" fmla="*/ 72 h 773"/>
                  <a:gd name="T56" fmla="*/ 66 w 983"/>
                  <a:gd name="T57" fmla="*/ 104 h 773"/>
                  <a:gd name="T58" fmla="*/ 113 w 983"/>
                  <a:gd name="T59" fmla="*/ 164 h 773"/>
                  <a:gd name="T60" fmla="*/ 135 w 983"/>
                  <a:gd name="T61" fmla="*/ 195 h 773"/>
                  <a:gd name="T62" fmla="*/ 157 w 983"/>
                  <a:gd name="T63" fmla="*/ 226 h 773"/>
                  <a:gd name="T64" fmla="*/ 179 w 983"/>
                  <a:gd name="T65" fmla="*/ 257 h 773"/>
                  <a:gd name="T66" fmla="*/ 189 w 983"/>
                  <a:gd name="T67" fmla="*/ 271 h 773"/>
                  <a:gd name="T68" fmla="*/ 199 w 983"/>
                  <a:gd name="T69" fmla="*/ 287 h 773"/>
                  <a:gd name="T70" fmla="*/ 208 w 983"/>
                  <a:gd name="T71" fmla="*/ 302 h 773"/>
                  <a:gd name="T72" fmla="*/ 218 w 983"/>
                  <a:gd name="T73" fmla="*/ 317 h 773"/>
                  <a:gd name="T74" fmla="*/ 228 w 983"/>
                  <a:gd name="T75" fmla="*/ 332 h 773"/>
                  <a:gd name="T76" fmla="*/ 238 w 983"/>
                  <a:gd name="T77" fmla="*/ 347 h 773"/>
                  <a:gd name="T78" fmla="*/ 248 w 983"/>
                  <a:gd name="T79" fmla="*/ 362 h 773"/>
                  <a:gd name="T80" fmla="*/ 258 w 983"/>
                  <a:gd name="T81" fmla="*/ 378 h 773"/>
                  <a:gd name="T82" fmla="*/ 266 w 983"/>
                  <a:gd name="T83" fmla="*/ 391 h 773"/>
                  <a:gd name="T84" fmla="*/ 275 w 983"/>
                  <a:gd name="T85" fmla="*/ 404 h 773"/>
                  <a:gd name="T86" fmla="*/ 285 w 983"/>
                  <a:gd name="T87" fmla="*/ 416 h 773"/>
                  <a:gd name="T88" fmla="*/ 293 w 983"/>
                  <a:gd name="T89" fmla="*/ 430 h 773"/>
                  <a:gd name="T90" fmla="*/ 297 w 983"/>
                  <a:gd name="T91" fmla="*/ 435 h 773"/>
                  <a:gd name="T92" fmla="*/ 307 w 983"/>
                  <a:gd name="T93" fmla="*/ 447 h 773"/>
                  <a:gd name="T94" fmla="*/ 317 w 983"/>
                  <a:gd name="T95" fmla="*/ 458 h 773"/>
                  <a:gd name="T96" fmla="*/ 323 w 983"/>
                  <a:gd name="T97" fmla="*/ 462 h 773"/>
                  <a:gd name="T98" fmla="*/ 330 w 983"/>
                  <a:gd name="T99" fmla="*/ 466 h 773"/>
                  <a:gd name="T100" fmla="*/ 337 w 983"/>
                  <a:gd name="T101" fmla="*/ 468 h 773"/>
                  <a:gd name="T102" fmla="*/ 350 w 983"/>
                  <a:gd name="T103" fmla="*/ 467 h 773"/>
                  <a:gd name="T104" fmla="*/ 360 w 983"/>
                  <a:gd name="T105" fmla="*/ 461 h 773"/>
                  <a:gd name="T106" fmla="*/ 364 w 983"/>
                  <a:gd name="T107" fmla="*/ 45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3" h="773">
                    <a:moveTo>
                      <a:pt x="364" y="450"/>
                    </a:moveTo>
                    <a:lnTo>
                      <a:pt x="363" y="440"/>
                    </a:lnTo>
                    <a:lnTo>
                      <a:pt x="360" y="435"/>
                    </a:lnTo>
                    <a:lnTo>
                      <a:pt x="355" y="429"/>
                    </a:lnTo>
                    <a:lnTo>
                      <a:pt x="345" y="418"/>
                    </a:lnTo>
                    <a:lnTo>
                      <a:pt x="332" y="408"/>
                    </a:lnTo>
                    <a:lnTo>
                      <a:pt x="323" y="397"/>
                    </a:lnTo>
                    <a:lnTo>
                      <a:pt x="318" y="391"/>
                    </a:lnTo>
                    <a:lnTo>
                      <a:pt x="312" y="385"/>
                    </a:lnTo>
                    <a:lnTo>
                      <a:pt x="307" y="379"/>
                    </a:lnTo>
                    <a:lnTo>
                      <a:pt x="301" y="372"/>
                    </a:lnTo>
                    <a:lnTo>
                      <a:pt x="296" y="367"/>
                    </a:lnTo>
                    <a:lnTo>
                      <a:pt x="289" y="361"/>
                    </a:lnTo>
                    <a:lnTo>
                      <a:pt x="280" y="348"/>
                    </a:lnTo>
                    <a:lnTo>
                      <a:pt x="267" y="335"/>
                    </a:lnTo>
                    <a:lnTo>
                      <a:pt x="256" y="320"/>
                    </a:lnTo>
                    <a:lnTo>
                      <a:pt x="244" y="307"/>
                    </a:lnTo>
                    <a:lnTo>
                      <a:pt x="233" y="292"/>
                    </a:lnTo>
                    <a:lnTo>
                      <a:pt x="222" y="279"/>
                    </a:lnTo>
                    <a:lnTo>
                      <a:pt x="210" y="265"/>
                    </a:lnTo>
                    <a:lnTo>
                      <a:pt x="199" y="251"/>
                    </a:lnTo>
                    <a:lnTo>
                      <a:pt x="162" y="210"/>
                    </a:lnTo>
                    <a:lnTo>
                      <a:pt x="138" y="182"/>
                    </a:lnTo>
                    <a:lnTo>
                      <a:pt x="114" y="154"/>
                    </a:lnTo>
                    <a:lnTo>
                      <a:pt x="44" y="69"/>
                    </a:lnTo>
                    <a:lnTo>
                      <a:pt x="0" y="11"/>
                    </a:lnTo>
                    <a:lnTo>
                      <a:pt x="22" y="42"/>
                    </a:lnTo>
                    <a:lnTo>
                      <a:pt x="44" y="72"/>
                    </a:lnTo>
                    <a:lnTo>
                      <a:pt x="66" y="104"/>
                    </a:lnTo>
                    <a:lnTo>
                      <a:pt x="113" y="164"/>
                    </a:lnTo>
                    <a:lnTo>
                      <a:pt x="135" y="195"/>
                    </a:lnTo>
                    <a:lnTo>
                      <a:pt x="157" y="226"/>
                    </a:lnTo>
                    <a:lnTo>
                      <a:pt x="179" y="257"/>
                    </a:lnTo>
                    <a:lnTo>
                      <a:pt x="189" y="271"/>
                    </a:lnTo>
                    <a:lnTo>
                      <a:pt x="199" y="287"/>
                    </a:lnTo>
                    <a:lnTo>
                      <a:pt x="208" y="302"/>
                    </a:lnTo>
                    <a:lnTo>
                      <a:pt x="218" y="317"/>
                    </a:lnTo>
                    <a:lnTo>
                      <a:pt x="228" y="332"/>
                    </a:lnTo>
                    <a:lnTo>
                      <a:pt x="238" y="347"/>
                    </a:lnTo>
                    <a:lnTo>
                      <a:pt x="248" y="362"/>
                    </a:lnTo>
                    <a:lnTo>
                      <a:pt x="258" y="378"/>
                    </a:lnTo>
                    <a:lnTo>
                      <a:pt x="266" y="391"/>
                    </a:lnTo>
                    <a:lnTo>
                      <a:pt x="275" y="404"/>
                    </a:lnTo>
                    <a:lnTo>
                      <a:pt x="285" y="416"/>
                    </a:lnTo>
                    <a:lnTo>
                      <a:pt x="293" y="430"/>
                    </a:lnTo>
                    <a:lnTo>
                      <a:pt x="297" y="435"/>
                    </a:lnTo>
                    <a:lnTo>
                      <a:pt x="307" y="447"/>
                    </a:lnTo>
                    <a:lnTo>
                      <a:pt x="317" y="458"/>
                    </a:lnTo>
                    <a:lnTo>
                      <a:pt x="323" y="462"/>
                    </a:lnTo>
                    <a:lnTo>
                      <a:pt x="330" y="466"/>
                    </a:lnTo>
                    <a:lnTo>
                      <a:pt x="337" y="468"/>
                    </a:lnTo>
                    <a:lnTo>
                      <a:pt x="350" y="467"/>
                    </a:lnTo>
                    <a:lnTo>
                      <a:pt x="360" y="461"/>
                    </a:lnTo>
                    <a:lnTo>
                      <a:pt x="364" y="45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56" name="Freeform 255"/>
              <p:cNvSpPr>
                <a:spLocks/>
              </p:cNvSpPr>
              <p:nvPr/>
            </p:nvSpPr>
            <p:spPr bwMode="auto">
              <a:xfrm>
                <a:off x="11926" y="7431"/>
                <a:ext cx="983" cy="773"/>
              </a:xfrm>
              <a:custGeom>
                <a:avLst/>
                <a:gdLst>
                  <a:gd name="T0" fmla="*/ 971 w 983"/>
                  <a:gd name="T1" fmla="*/ 234 h 773"/>
                  <a:gd name="T2" fmla="*/ 957 w 983"/>
                  <a:gd name="T3" fmla="*/ 246 h 773"/>
                  <a:gd name="T4" fmla="*/ 932 w 983"/>
                  <a:gd name="T5" fmla="*/ 273 h 773"/>
                  <a:gd name="T6" fmla="*/ 920 w 983"/>
                  <a:gd name="T7" fmla="*/ 288 h 773"/>
                  <a:gd name="T8" fmla="*/ 909 w 983"/>
                  <a:gd name="T9" fmla="*/ 303 h 773"/>
                  <a:gd name="T10" fmla="*/ 896 w 983"/>
                  <a:gd name="T11" fmla="*/ 317 h 773"/>
                  <a:gd name="T12" fmla="*/ 874 w 983"/>
                  <a:gd name="T13" fmla="*/ 346 h 773"/>
                  <a:gd name="T14" fmla="*/ 861 w 983"/>
                  <a:gd name="T15" fmla="*/ 363 h 773"/>
                  <a:gd name="T16" fmla="*/ 850 w 983"/>
                  <a:gd name="T17" fmla="*/ 380 h 773"/>
                  <a:gd name="T18" fmla="*/ 837 w 983"/>
                  <a:gd name="T19" fmla="*/ 397 h 773"/>
                  <a:gd name="T20" fmla="*/ 828 w 983"/>
                  <a:gd name="T21" fmla="*/ 414 h 773"/>
                  <a:gd name="T22" fmla="*/ 817 w 983"/>
                  <a:gd name="T23" fmla="*/ 432 h 773"/>
                  <a:gd name="T24" fmla="*/ 808 w 983"/>
                  <a:gd name="T25" fmla="*/ 450 h 773"/>
                  <a:gd name="T26" fmla="*/ 799 w 983"/>
                  <a:gd name="T27" fmla="*/ 468 h 773"/>
                  <a:gd name="T28" fmla="*/ 791 w 983"/>
                  <a:gd name="T29" fmla="*/ 487 h 773"/>
                  <a:gd name="T30" fmla="*/ 783 w 983"/>
                  <a:gd name="T31" fmla="*/ 506 h 773"/>
                  <a:gd name="T32" fmla="*/ 771 w 983"/>
                  <a:gd name="T33" fmla="*/ 543 h 773"/>
                  <a:gd name="T34" fmla="*/ 766 w 983"/>
                  <a:gd name="T35" fmla="*/ 563 h 773"/>
                  <a:gd name="T36" fmla="*/ 761 w 983"/>
                  <a:gd name="T37" fmla="*/ 582 h 773"/>
                  <a:gd name="T38" fmla="*/ 756 w 983"/>
                  <a:gd name="T39" fmla="*/ 601 h 773"/>
                  <a:gd name="T40" fmla="*/ 753 w 983"/>
                  <a:gd name="T41" fmla="*/ 620 h 773"/>
                  <a:gd name="T42" fmla="*/ 750 w 983"/>
                  <a:gd name="T43" fmla="*/ 640 h 773"/>
                  <a:gd name="T44" fmla="*/ 747 w 983"/>
                  <a:gd name="T45" fmla="*/ 670 h 773"/>
                  <a:gd name="T46" fmla="*/ 747 w 983"/>
                  <a:gd name="T47" fmla="*/ 703 h 773"/>
                  <a:gd name="T48" fmla="*/ 750 w 983"/>
                  <a:gd name="T49" fmla="*/ 735 h 773"/>
                  <a:gd name="T50" fmla="*/ 761 w 983"/>
                  <a:gd name="T51" fmla="*/ 764 h 773"/>
                  <a:gd name="T52" fmla="*/ 766 w 983"/>
                  <a:gd name="T53" fmla="*/ 770 h 773"/>
                  <a:gd name="T54" fmla="*/ 774 w 983"/>
                  <a:gd name="T55" fmla="*/ 772 h 773"/>
                  <a:gd name="T56" fmla="*/ 782 w 983"/>
                  <a:gd name="T57" fmla="*/ 772 h 773"/>
                  <a:gd name="T58" fmla="*/ 790 w 983"/>
                  <a:gd name="T59" fmla="*/ 769 h 773"/>
                  <a:gd name="T60" fmla="*/ 802 w 983"/>
                  <a:gd name="T61" fmla="*/ 759 h 773"/>
                  <a:gd name="T62" fmla="*/ 812 w 983"/>
                  <a:gd name="T63" fmla="*/ 747 h 773"/>
                  <a:gd name="T64" fmla="*/ 819 w 983"/>
                  <a:gd name="T65" fmla="*/ 735 h 773"/>
                  <a:gd name="T66" fmla="*/ 824 w 983"/>
                  <a:gd name="T67" fmla="*/ 721 h 773"/>
                  <a:gd name="T68" fmla="*/ 829 w 983"/>
                  <a:gd name="T69" fmla="*/ 694 h 773"/>
                  <a:gd name="T70" fmla="*/ 831 w 983"/>
                  <a:gd name="T71" fmla="*/ 665 h 773"/>
                  <a:gd name="T72" fmla="*/ 835 w 983"/>
                  <a:gd name="T73" fmla="*/ 629 h 773"/>
                  <a:gd name="T74" fmla="*/ 841 w 983"/>
                  <a:gd name="T75" fmla="*/ 593 h 773"/>
                  <a:gd name="T76" fmla="*/ 849 w 983"/>
                  <a:gd name="T77" fmla="*/ 557 h 773"/>
                  <a:gd name="T78" fmla="*/ 857 w 983"/>
                  <a:gd name="T79" fmla="*/ 521 h 773"/>
                  <a:gd name="T80" fmla="*/ 861 w 983"/>
                  <a:gd name="T81" fmla="*/ 503 h 773"/>
                  <a:gd name="T82" fmla="*/ 866 w 983"/>
                  <a:gd name="T83" fmla="*/ 484 h 773"/>
                  <a:gd name="T84" fmla="*/ 871 w 983"/>
                  <a:gd name="T85" fmla="*/ 466 h 773"/>
                  <a:gd name="T86" fmla="*/ 876 w 983"/>
                  <a:gd name="T87" fmla="*/ 447 h 773"/>
                  <a:gd name="T88" fmla="*/ 880 w 983"/>
                  <a:gd name="T89" fmla="*/ 430 h 773"/>
                  <a:gd name="T90" fmla="*/ 887 w 983"/>
                  <a:gd name="T91" fmla="*/ 412 h 773"/>
                  <a:gd name="T92" fmla="*/ 893 w 983"/>
                  <a:gd name="T93" fmla="*/ 393 h 773"/>
                  <a:gd name="T94" fmla="*/ 899 w 983"/>
                  <a:gd name="T95" fmla="*/ 375 h 773"/>
                  <a:gd name="T96" fmla="*/ 911 w 983"/>
                  <a:gd name="T97" fmla="*/ 338 h 773"/>
                  <a:gd name="T98" fmla="*/ 919 w 983"/>
                  <a:gd name="T99" fmla="*/ 319 h 773"/>
                  <a:gd name="T100" fmla="*/ 926 w 983"/>
                  <a:gd name="T101" fmla="*/ 302 h 773"/>
                  <a:gd name="T102" fmla="*/ 935 w 983"/>
                  <a:gd name="T103" fmla="*/ 284 h 773"/>
                  <a:gd name="T104" fmla="*/ 944 w 983"/>
                  <a:gd name="T105" fmla="*/ 266 h 773"/>
                  <a:gd name="T106" fmla="*/ 957 w 983"/>
                  <a:gd name="T107" fmla="*/ 249 h 773"/>
                  <a:gd name="T108" fmla="*/ 971 w 983"/>
                  <a:gd name="T109" fmla="*/ 235 h 773"/>
                  <a:gd name="T110" fmla="*/ 971 w 983"/>
                  <a:gd name="T111" fmla="*/ 23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 h="773">
                    <a:moveTo>
                      <a:pt x="971" y="234"/>
                    </a:moveTo>
                    <a:lnTo>
                      <a:pt x="957" y="246"/>
                    </a:lnTo>
                    <a:lnTo>
                      <a:pt x="932" y="273"/>
                    </a:lnTo>
                    <a:lnTo>
                      <a:pt x="920" y="288"/>
                    </a:lnTo>
                    <a:lnTo>
                      <a:pt x="909" y="303"/>
                    </a:lnTo>
                    <a:lnTo>
                      <a:pt x="896" y="317"/>
                    </a:lnTo>
                    <a:lnTo>
                      <a:pt x="874" y="346"/>
                    </a:lnTo>
                    <a:lnTo>
                      <a:pt x="861" y="363"/>
                    </a:lnTo>
                    <a:lnTo>
                      <a:pt x="850" y="380"/>
                    </a:lnTo>
                    <a:lnTo>
                      <a:pt x="837" y="397"/>
                    </a:lnTo>
                    <a:lnTo>
                      <a:pt x="828" y="414"/>
                    </a:lnTo>
                    <a:lnTo>
                      <a:pt x="817" y="432"/>
                    </a:lnTo>
                    <a:lnTo>
                      <a:pt x="808" y="450"/>
                    </a:lnTo>
                    <a:lnTo>
                      <a:pt x="799" y="468"/>
                    </a:lnTo>
                    <a:lnTo>
                      <a:pt x="791" y="487"/>
                    </a:lnTo>
                    <a:lnTo>
                      <a:pt x="783" y="506"/>
                    </a:lnTo>
                    <a:lnTo>
                      <a:pt x="771" y="543"/>
                    </a:lnTo>
                    <a:lnTo>
                      <a:pt x="766" y="563"/>
                    </a:lnTo>
                    <a:lnTo>
                      <a:pt x="761" y="582"/>
                    </a:lnTo>
                    <a:lnTo>
                      <a:pt x="756" y="601"/>
                    </a:lnTo>
                    <a:lnTo>
                      <a:pt x="753" y="620"/>
                    </a:lnTo>
                    <a:lnTo>
                      <a:pt x="750" y="640"/>
                    </a:lnTo>
                    <a:lnTo>
                      <a:pt x="747" y="670"/>
                    </a:lnTo>
                    <a:lnTo>
                      <a:pt x="747" y="703"/>
                    </a:lnTo>
                    <a:lnTo>
                      <a:pt x="750" y="735"/>
                    </a:lnTo>
                    <a:lnTo>
                      <a:pt x="761" y="764"/>
                    </a:lnTo>
                    <a:lnTo>
                      <a:pt x="766" y="770"/>
                    </a:lnTo>
                    <a:lnTo>
                      <a:pt x="774" y="772"/>
                    </a:lnTo>
                    <a:lnTo>
                      <a:pt x="782" y="772"/>
                    </a:lnTo>
                    <a:lnTo>
                      <a:pt x="790" y="769"/>
                    </a:lnTo>
                    <a:lnTo>
                      <a:pt x="802" y="759"/>
                    </a:lnTo>
                    <a:lnTo>
                      <a:pt x="812" y="747"/>
                    </a:lnTo>
                    <a:lnTo>
                      <a:pt x="819" y="735"/>
                    </a:lnTo>
                    <a:lnTo>
                      <a:pt x="824" y="721"/>
                    </a:lnTo>
                    <a:lnTo>
                      <a:pt x="829" y="694"/>
                    </a:lnTo>
                    <a:lnTo>
                      <a:pt x="831" y="665"/>
                    </a:lnTo>
                    <a:lnTo>
                      <a:pt x="835" y="629"/>
                    </a:lnTo>
                    <a:lnTo>
                      <a:pt x="841" y="593"/>
                    </a:lnTo>
                    <a:lnTo>
                      <a:pt x="849" y="557"/>
                    </a:lnTo>
                    <a:lnTo>
                      <a:pt x="857" y="521"/>
                    </a:lnTo>
                    <a:lnTo>
                      <a:pt x="861" y="503"/>
                    </a:lnTo>
                    <a:lnTo>
                      <a:pt x="866" y="484"/>
                    </a:lnTo>
                    <a:lnTo>
                      <a:pt x="871" y="466"/>
                    </a:lnTo>
                    <a:lnTo>
                      <a:pt x="876" y="447"/>
                    </a:lnTo>
                    <a:lnTo>
                      <a:pt x="880" y="430"/>
                    </a:lnTo>
                    <a:lnTo>
                      <a:pt x="887" y="412"/>
                    </a:lnTo>
                    <a:lnTo>
                      <a:pt x="893" y="393"/>
                    </a:lnTo>
                    <a:lnTo>
                      <a:pt x="899" y="375"/>
                    </a:lnTo>
                    <a:lnTo>
                      <a:pt x="911" y="338"/>
                    </a:lnTo>
                    <a:lnTo>
                      <a:pt x="919" y="319"/>
                    </a:lnTo>
                    <a:lnTo>
                      <a:pt x="926" y="302"/>
                    </a:lnTo>
                    <a:lnTo>
                      <a:pt x="935" y="284"/>
                    </a:lnTo>
                    <a:lnTo>
                      <a:pt x="944" y="266"/>
                    </a:lnTo>
                    <a:lnTo>
                      <a:pt x="957" y="249"/>
                    </a:lnTo>
                    <a:lnTo>
                      <a:pt x="971" y="235"/>
                    </a:lnTo>
                    <a:lnTo>
                      <a:pt x="971" y="23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57" name="Freeform 256"/>
              <p:cNvSpPr>
                <a:spLocks/>
              </p:cNvSpPr>
              <p:nvPr/>
            </p:nvSpPr>
            <p:spPr bwMode="auto">
              <a:xfrm>
                <a:off x="11926" y="7431"/>
                <a:ext cx="983" cy="773"/>
              </a:xfrm>
              <a:custGeom>
                <a:avLst/>
                <a:gdLst>
                  <a:gd name="T0" fmla="*/ 982 w 983"/>
                  <a:gd name="T1" fmla="*/ 23 h 773"/>
                  <a:gd name="T2" fmla="*/ 981 w 983"/>
                  <a:gd name="T3" fmla="*/ 23 h 773"/>
                  <a:gd name="T4" fmla="*/ 976 w 983"/>
                  <a:gd name="T5" fmla="*/ 22 h 773"/>
                  <a:gd name="T6" fmla="*/ 970 w 983"/>
                  <a:gd name="T7" fmla="*/ 21 h 773"/>
                  <a:gd name="T8" fmla="*/ 959 w 983"/>
                  <a:gd name="T9" fmla="*/ 21 h 773"/>
                  <a:gd name="T10" fmla="*/ 953 w 983"/>
                  <a:gd name="T11" fmla="*/ 20 h 773"/>
                  <a:gd name="T12" fmla="*/ 949 w 983"/>
                  <a:gd name="T13" fmla="*/ 17 h 773"/>
                  <a:gd name="T14" fmla="*/ 944 w 983"/>
                  <a:gd name="T15" fmla="*/ 14 h 773"/>
                  <a:gd name="T16" fmla="*/ 941 w 983"/>
                  <a:gd name="T17" fmla="*/ 11 h 773"/>
                  <a:gd name="T18" fmla="*/ 937 w 983"/>
                  <a:gd name="T19" fmla="*/ 9 h 773"/>
                  <a:gd name="T20" fmla="*/ 927 w 983"/>
                  <a:gd name="T21" fmla="*/ 7 h 773"/>
                  <a:gd name="T22" fmla="*/ 920 w 983"/>
                  <a:gd name="T23" fmla="*/ 5 h 773"/>
                  <a:gd name="T24" fmla="*/ 917 w 983"/>
                  <a:gd name="T25" fmla="*/ 3 h 773"/>
                  <a:gd name="T26" fmla="*/ 914 w 983"/>
                  <a:gd name="T27" fmla="*/ 2 h 773"/>
                  <a:gd name="T28" fmla="*/ 910 w 983"/>
                  <a:gd name="T29" fmla="*/ 0 h 773"/>
                  <a:gd name="T30" fmla="*/ 915 w 983"/>
                  <a:gd name="T31" fmla="*/ 4 h 773"/>
                  <a:gd name="T32" fmla="*/ 916 w 983"/>
                  <a:gd name="T33" fmla="*/ 6 h 773"/>
                  <a:gd name="T34" fmla="*/ 919 w 983"/>
                  <a:gd name="T35" fmla="*/ 7 h 773"/>
                  <a:gd name="T36" fmla="*/ 925 w 983"/>
                  <a:gd name="T37" fmla="*/ 9 h 773"/>
                  <a:gd name="T38" fmla="*/ 930 w 983"/>
                  <a:gd name="T39" fmla="*/ 12 h 773"/>
                  <a:gd name="T40" fmla="*/ 936 w 983"/>
                  <a:gd name="T41" fmla="*/ 14 h 773"/>
                  <a:gd name="T42" fmla="*/ 941 w 983"/>
                  <a:gd name="T43" fmla="*/ 17 h 773"/>
                  <a:gd name="T44" fmla="*/ 944 w 983"/>
                  <a:gd name="T45" fmla="*/ 20 h 773"/>
                  <a:gd name="T46" fmla="*/ 954 w 983"/>
                  <a:gd name="T47" fmla="*/ 24 h 773"/>
                  <a:gd name="T48" fmla="*/ 958 w 983"/>
                  <a:gd name="T49" fmla="*/ 26 h 773"/>
                  <a:gd name="T50" fmla="*/ 963 w 983"/>
                  <a:gd name="T51" fmla="*/ 27 h 773"/>
                  <a:gd name="T52" fmla="*/ 968 w 983"/>
                  <a:gd name="T53" fmla="*/ 27 h 773"/>
                  <a:gd name="T54" fmla="*/ 960 w 983"/>
                  <a:gd name="T55" fmla="*/ 31 h 773"/>
                  <a:gd name="T56" fmla="*/ 953 w 983"/>
                  <a:gd name="T57" fmla="*/ 36 h 773"/>
                  <a:gd name="T58" fmla="*/ 942 w 983"/>
                  <a:gd name="T59" fmla="*/ 45 h 773"/>
                  <a:gd name="T60" fmla="*/ 938 w 983"/>
                  <a:gd name="T61" fmla="*/ 46 h 773"/>
                  <a:gd name="T62" fmla="*/ 935 w 983"/>
                  <a:gd name="T63" fmla="*/ 45 h 773"/>
                  <a:gd name="T64" fmla="*/ 933 w 983"/>
                  <a:gd name="T65" fmla="*/ 44 h 773"/>
                  <a:gd name="T66" fmla="*/ 932 w 983"/>
                  <a:gd name="T67" fmla="*/ 42 h 773"/>
                  <a:gd name="T68" fmla="*/ 932 w 983"/>
                  <a:gd name="T69" fmla="*/ 32 h 773"/>
                  <a:gd name="T70" fmla="*/ 931 w 983"/>
                  <a:gd name="T71" fmla="*/ 28 h 773"/>
                  <a:gd name="T72" fmla="*/ 928 w 983"/>
                  <a:gd name="T73" fmla="*/ 22 h 773"/>
                  <a:gd name="T74" fmla="*/ 926 w 983"/>
                  <a:gd name="T75" fmla="*/ 18 h 773"/>
                  <a:gd name="T76" fmla="*/ 926 w 983"/>
                  <a:gd name="T77" fmla="*/ 19 h 773"/>
                  <a:gd name="T78" fmla="*/ 927 w 983"/>
                  <a:gd name="T79" fmla="*/ 23 h 773"/>
                  <a:gd name="T80" fmla="*/ 928 w 983"/>
                  <a:gd name="T81" fmla="*/ 29 h 773"/>
                  <a:gd name="T82" fmla="*/ 928 w 983"/>
                  <a:gd name="T83" fmla="*/ 40 h 773"/>
                  <a:gd name="T84" fmla="*/ 927 w 983"/>
                  <a:gd name="T85" fmla="*/ 41 h 773"/>
                  <a:gd name="T86" fmla="*/ 927 w 983"/>
                  <a:gd name="T87" fmla="*/ 43 h 773"/>
                  <a:gd name="T88" fmla="*/ 926 w 983"/>
                  <a:gd name="T89" fmla="*/ 45 h 773"/>
                  <a:gd name="T90" fmla="*/ 926 w 983"/>
                  <a:gd name="T91" fmla="*/ 49 h 773"/>
                  <a:gd name="T92" fmla="*/ 928 w 983"/>
                  <a:gd name="T93" fmla="*/ 53 h 773"/>
                  <a:gd name="T94" fmla="*/ 932 w 983"/>
                  <a:gd name="T95" fmla="*/ 56 h 773"/>
                  <a:gd name="T96" fmla="*/ 936 w 983"/>
                  <a:gd name="T97" fmla="*/ 56 h 773"/>
                  <a:gd name="T98" fmla="*/ 941 w 983"/>
                  <a:gd name="T99" fmla="*/ 55 h 773"/>
                  <a:gd name="T100" fmla="*/ 946 w 983"/>
                  <a:gd name="T101" fmla="*/ 53 h 773"/>
                  <a:gd name="T102" fmla="*/ 953 w 983"/>
                  <a:gd name="T103" fmla="*/ 46 h 773"/>
                  <a:gd name="T104" fmla="*/ 970 w 983"/>
                  <a:gd name="T105" fmla="*/ 32 h 773"/>
                  <a:gd name="T106" fmla="*/ 976 w 983"/>
                  <a:gd name="T107" fmla="*/ 29 h 773"/>
                  <a:gd name="T108" fmla="*/ 976 w 983"/>
                  <a:gd name="T109" fmla="*/ 28 h 773"/>
                  <a:gd name="T110" fmla="*/ 977 w 983"/>
                  <a:gd name="T111" fmla="*/ 27 h 773"/>
                  <a:gd name="T112" fmla="*/ 980 w 983"/>
                  <a:gd name="T113" fmla="*/ 27 h 773"/>
                  <a:gd name="T114" fmla="*/ 981 w 983"/>
                  <a:gd name="T115" fmla="*/ 24 h 773"/>
                  <a:gd name="T116" fmla="*/ 982 w 983"/>
                  <a:gd name="T117" fmla="*/ 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83" h="773">
                    <a:moveTo>
                      <a:pt x="982" y="23"/>
                    </a:moveTo>
                    <a:lnTo>
                      <a:pt x="981" y="23"/>
                    </a:lnTo>
                    <a:lnTo>
                      <a:pt x="976" y="22"/>
                    </a:lnTo>
                    <a:lnTo>
                      <a:pt x="970" y="21"/>
                    </a:lnTo>
                    <a:lnTo>
                      <a:pt x="959" y="21"/>
                    </a:lnTo>
                    <a:lnTo>
                      <a:pt x="953" y="20"/>
                    </a:lnTo>
                    <a:lnTo>
                      <a:pt x="949" y="17"/>
                    </a:lnTo>
                    <a:lnTo>
                      <a:pt x="944" y="14"/>
                    </a:lnTo>
                    <a:lnTo>
                      <a:pt x="941" y="11"/>
                    </a:lnTo>
                    <a:lnTo>
                      <a:pt x="937" y="9"/>
                    </a:lnTo>
                    <a:lnTo>
                      <a:pt x="927" y="7"/>
                    </a:lnTo>
                    <a:lnTo>
                      <a:pt x="920" y="5"/>
                    </a:lnTo>
                    <a:lnTo>
                      <a:pt x="917" y="3"/>
                    </a:lnTo>
                    <a:lnTo>
                      <a:pt x="914" y="2"/>
                    </a:lnTo>
                    <a:lnTo>
                      <a:pt x="910" y="0"/>
                    </a:lnTo>
                    <a:lnTo>
                      <a:pt x="915" y="4"/>
                    </a:lnTo>
                    <a:lnTo>
                      <a:pt x="916" y="6"/>
                    </a:lnTo>
                    <a:lnTo>
                      <a:pt x="919" y="7"/>
                    </a:lnTo>
                    <a:lnTo>
                      <a:pt x="925" y="9"/>
                    </a:lnTo>
                    <a:lnTo>
                      <a:pt x="930" y="12"/>
                    </a:lnTo>
                    <a:lnTo>
                      <a:pt x="936" y="14"/>
                    </a:lnTo>
                    <a:lnTo>
                      <a:pt x="941" y="17"/>
                    </a:lnTo>
                    <a:lnTo>
                      <a:pt x="944" y="20"/>
                    </a:lnTo>
                    <a:lnTo>
                      <a:pt x="954" y="24"/>
                    </a:lnTo>
                    <a:lnTo>
                      <a:pt x="958" y="26"/>
                    </a:lnTo>
                    <a:lnTo>
                      <a:pt x="963" y="27"/>
                    </a:lnTo>
                    <a:lnTo>
                      <a:pt x="968" y="27"/>
                    </a:lnTo>
                    <a:lnTo>
                      <a:pt x="960" y="31"/>
                    </a:lnTo>
                    <a:lnTo>
                      <a:pt x="953" y="36"/>
                    </a:lnTo>
                    <a:lnTo>
                      <a:pt x="942" y="45"/>
                    </a:lnTo>
                    <a:lnTo>
                      <a:pt x="938" y="46"/>
                    </a:lnTo>
                    <a:lnTo>
                      <a:pt x="935" y="45"/>
                    </a:lnTo>
                    <a:lnTo>
                      <a:pt x="933" y="44"/>
                    </a:lnTo>
                    <a:lnTo>
                      <a:pt x="932" y="42"/>
                    </a:lnTo>
                    <a:lnTo>
                      <a:pt x="932" y="32"/>
                    </a:lnTo>
                    <a:lnTo>
                      <a:pt x="931" y="28"/>
                    </a:lnTo>
                    <a:lnTo>
                      <a:pt x="928" y="22"/>
                    </a:lnTo>
                    <a:lnTo>
                      <a:pt x="926" y="18"/>
                    </a:lnTo>
                    <a:lnTo>
                      <a:pt x="926" y="19"/>
                    </a:lnTo>
                    <a:lnTo>
                      <a:pt x="927" y="23"/>
                    </a:lnTo>
                    <a:lnTo>
                      <a:pt x="928" y="29"/>
                    </a:lnTo>
                    <a:lnTo>
                      <a:pt x="928" y="40"/>
                    </a:lnTo>
                    <a:lnTo>
                      <a:pt x="927" y="41"/>
                    </a:lnTo>
                    <a:lnTo>
                      <a:pt x="927" y="43"/>
                    </a:lnTo>
                    <a:lnTo>
                      <a:pt x="926" y="45"/>
                    </a:lnTo>
                    <a:lnTo>
                      <a:pt x="926" y="49"/>
                    </a:lnTo>
                    <a:lnTo>
                      <a:pt x="928" y="53"/>
                    </a:lnTo>
                    <a:lnTo>
                      <a:pt x="932" y="56"/>
                    </a:lnTo>
                    <a:lnTo>
                      <a:pt x="936" y="56"/>
                    </a:lnTo>
                    <a:lnTo>
                      <a:pt x="941" y="55"/>
                    </a:lnTo>
                    <a:lnTo>
                      <a:pt x="946" y="53"/>
                    </a:lnTo>
                    <a:lnTo>
                      <a:pt x="953" y="46"/>
                    </a:lnTo>
                    <a:lnTo>
                      <a:pt x="970" y="32"/>
                    </a:lnTo>
                    <a:lnTo>
                      <a:pt x="976" y="29"/>
                    </a:lnTo>
                    <a:lnTo>
                      <a:pt x="976" y="28"/>
                    </a:lnTo>
                    <a:lnTo>
                      <a:pt x="977" y="27"/>
                    </a:lnTo>
                    <a:lnTo>
                      <a:pt x="980" y="27"/>
                    </a:lnTo>
                    <a:lnTo>
                      <a:pt x="981" y="24"/>
                    </a:lnTo>
                    <a:lnTo>
                      <a:pt x="982" y="2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241" name="Picture 240"/>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2788" y="7532"/>
              <a:ext cx="40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2" name="Picture 241"/>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12515" y="7576"/>
              <a:ext cx="360" cy="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3" name="Picture 242"/>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11691" y="7868"/>
              <a:ext cx="180"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4" name="Group 243"/>
            <p:cNvGrpSpPr>
              <a:grpSpLocks/>
            </p:cNvGrpSpPr>
            <p:nvPr/>
          </p:nvGrpSpPr>
          <p:grpSpPr bwMode="auto">
            <a:xfrm>
              <a:off x="11684" y="7862"/>
              <a:ext cx="635" cy="496"/>
              <a:chOff x="11684" y="7862"/>
              <a:chExt cx="635" cy="496"/>
            </a:xfrm>
          </p:grpSpPr>
          <p:sp>
            <p:nvSpPr>
              <p:cNvPr id="253" name="Freeform 252"/>
              <p:cNvSpPr>
                <a:spLocks/>
              </p:cNvSpPr>
              <p:nvPr/>
            </p:nvSpPr>
            <p:spPr bwMode="auto">
              <a:xfrm>
                <a:off x="11684" y="7862"/>
                <a:ext cx="635" cy="496"/>
              </a:xfrm>
              <a:custGeom>
                <a:avLst/>
                <a:gdLst>
                  <a:gd name="T0" fmla="*/ 584 w 635"/>
                  <a:gd name="T1" fmla="*/ 474 h 496"/>
                  <a:gd name="T2" fmla="*/ 587 w 635"/>
                  <a:gd name="T3" fmla="*/ 474 h 496"/>
                  <a:gd name="T4" fmla="*/ 578 w 635"/>
                  <a:gd name="T5" fmla="*/ 470 h 496"/>
                  <a:gd name="T6" fmla="*/ 562 w 635"/>
                  <a:gd name="T7" fmla="*/ 466 h 496"/>
                  <a:gd name="T8" fmla="*/ 551 w 635"/>
                  <a:gd name="T9" fmla="*/ 463 h 496"/>
                  <a:gd name="T10" fmla="*/ 540 w 635"/>
                  <a:gd name="T11" fmla="*/ 460 h 496"/>
                  <a:gd name="T12" fmla="*/ 529 w 635"/>
                  <a:gd name="T13" fmla="*/ 457 h 496"/>
                  <a:gd name="T14" fmla="*/ 487 w 635"/>
                  <a:gd name="T15" fmla="*/ 445 h 496"/>
                  <a:gd name="T16" fmla="*/ 452 w 635"/>
                  <a:gd name="T17" fmla="*/ 433 h 496"/>
                  <a:gd name="T18" fmla="*/ 416 w 635"/>
                  <a:gd name="T19" fmla="*/ 419 h 496"/>
                  <a:gd name="T20" fmla="*/ 325 w 635"/>
                  <a:gd name="T21" fmla="*/ 378 h 496"/>
                  <a:gd name="T22" fmla="*/ 270 w 635"/>
                  <a:gd name="T23" fmla="*/ 347 h 496"/>
                  <a:gd name="T24" fmla="*/ 192 w 635"/>
                  <a:gd name="T25" fmla="*/ 296 h 496"/>
                  <a:gd name="T26" fmla="*/ 121 w 635"/>
                  <a:gd name="T27" fmla="*/ 240 h 496"/>
                  <a:gd name="T28" fmla="*/ 78 w 635"/>
                  <a:gd name="T29" fmla="*/ 199 h 496"/>
                  <a:gd name="T30" fmla="*/ 38 w 635"/>
                  <a:gd name="T31" fmla="*/ 156 h 496"/>
                  <a:gd name="T32" fmla="*/ 0 w 635"/>
                  <a:gd name="T33" fmla="*/ 110 h 496"/>
                  <a:gd name="T34" fmla="*/ 17 w 635"/>
                  <a:gd name="T35" fmla="*/ 135 h 496"/>
                  <a:gd name="T36" fmla="*/ 52 w 635"/>
                  <a:gd name="T37" fmla="*/ 181 h 496"/>
                  <a:gd name="T38" fmla="*/ 133 w 635"/>
                  <a:gd name="T39" fmla="*/ 267 h 496"/>
                  <a:gd name="T40" fmla="*/ 201 w 635"/>
                  <a:gd name="T41" fmla="*/ 327 h 496"/>
                  <a:gd name="T42" fmla="*/ 276 w 635"/>
                  <a:gd name="T43" fmla="*/ 380 h 496"/>
                  <a:gd name="T44" fmla="*/ 358 w 635"/>
                  <a:gd name="T45" fmla="*/ 425 h 496"/>
                  <a:gd name="T46" fmla="*/ 393 w 635"/>
                  <a:gd name="T47" fmla="*/ 441 h 496"/>
                  <a:gd name="T48" fmla="*/ 428 w 635"/>
                  <a:gd name="T49" fmla="*/ 456 h 496"/>
                  <a:gd name="T50" fmla="*/ 484 w 635"/>
                  <a:gd name="T51" fmla="*/ 475 h 496"/>
                  <a:gd name="T52" fmla="*/ 508 w 635"/>
                  <a:gd name="T53" fmla="*/ 482 h 496"/>
                  <a:gd name="T54" fmla="*/ 519 w 635"/>
                  <a:gd name="T55" fmla="*/ 485 h 496"/>
                  <a:gd name="T56" fmla="*/ 530 w 635"/>
                  <a:gd name="T57" fmla="*/ 488 h 496"/>
                  <a:gd name="T58" fmla="*/ 548 w 635"/>
                  <a:gd name="T59" fmla="*/ 492 h 496"/>
                  <a:gd name="T60" fmla="*/ 556 w 635"/>
                  <a:gd name="T61" fmla="*/ 493 h 496"/>
                  <a:gd name="T62" fmla="*/ 567 w 635"/>
                  <a:gd name="T63" fmla="*/ 494 h 496"/>
                  <a:gd name="T64" fmla="*/ 573 w 635"/>
                  <a:gd name="T65" fmla="*/ 494 h 496"/>
                  <a:gd name="T66" fmla="*/ 578 w 635"/>
                  <a:gd name="T67" fmla="*/ 492 h 496"/>
                  <a:gd name="T68" fmla="*/ 589 w 635"/>
                  <a:gd name="T69" fmla="*/ 48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5" h="496">
                    <a:moveTo>
                      <a:pt x="589" y="480"/>
                    </a:moveTo>
                    <a:lnTo>
                      <a:pt x="584" y="474"/>
                    </a:lnTo>
                    <a:lnTo>
                      <a:pt x="588" y="475"/>
                    </a:lnTo>
                    <a:lnTo>
                      <a:pt x="587" y="474"/>
                    </a:lnTo>
                    <a:lnTo>
                      <a:pt x="582" y="472"/>
                    </a:lnTo>
                    <a:lnTo>
                      <a:pt x="578" y="470"/>
                    </a:lnTo>
                    <a:lnTo>
                      <a:pt x="567" y="467"/>
                    </a:lnTo>
                    <a:lnTo>
                      <a:pt x="562" y="466"/>
                    </a:lnTo>
                    <a:lnTo>
                      <a:pt x="556" y="465"/>
                    </a:lnTo>
                    <a:lnTo>
                      <a:pt x="551" y="463"/>
                    </a:lnTo>
                    <a:lnTo>
                      <a:pt x="546" y="462"/>
                    </a:lnTo>
                    <a:lnTo>
                      <a:pt x="540" y="460"/>
                    </a:lnTo>
                    <a:lnTo>
                      <a:pt x="535" y="459"/>
                    </a:lnTo>
                    <a:lnTo>
                      <a:pt x="529" y="457"/>
                    </a:lnTo>
                    <a:lnTo>
                      <a:pt x="524" y="456"/>
                    </a:lnTo>
                    <a:lnTo>
                      <a:pt x="487" y="445"/>
                    </a:lnTo>
                    <a:lnTo>
                      <a:pt x="469" y="439"/>
                    </a:lnTo>
                    <a:lnTo>
                      <a:pt x="452" y="433"/>
                    </a:lnTo>
                    <a:lnTo>
                      <a:pt x="433" y="425"/>
                    </a:lnTo>
                    <a:lnTo>
                      <a:pt x="416" y="419"/>
                    </a:lnTo>
                    <a:lnTo>
                      <a:pt x="382" y="405"/>
                    </a:lnTo>
                    <a:lnTo>
                      <a:pt x="325" y="378"/>
                    </a:lnTo>
                    <a:lnTo>
                      <a:pt x="297" y="363"/>
                    </a:lnTo>
                    <a:lnTo>
                      <a:pt x="270" y="347"/>
                    </a:lnTo>
                    <a:lnTo>
                      <a:pt x="218" y="314"/>
                    </a:lnTo>
                    <a:lnTo>
                      <a:pt x="192" y="296"/>
                    </a:lnTo>
                    <a:lnTo>
                      <a:pt x="145" y="260"/>
                    </a:lnTo>
                    <a:lnTo>
                      <a:pt x="121" y="240"/>
                    </a:lnTo>
                    <a:lnTo>
                      <a:pt x="99" y="220"/>
                    </a:lnTo>
                    <a:lnTo>
                      <a:pt x="78" y="199"/>
                    </a:lnTo>
                    <a:lnTo>
                      <a:pt x="57" y="178"/>
                    </a:lnTo>
                    <a:lnTo>
                      <a:pt x="38" y="156"/>
                    </a:lnTo>
                    <a:lnTo>
                      <a:pt x="18" y="133"/>
                    </a:lnTo>
                    <a:lnTo>
                      <a:pt x="0" y="110"/>
                    </a:lnTo>
                    <a:lnTo>
                      <a:pt x="0" y="111"/>
                    </a:lnTo>
                    <a:lnTo>
                      <a:pt x="17" y="135"/>
                    </a:lnTo>
                    <a:lnTo>
                      <a:pt x="34" y="158"/>
                    </a:lnTo>
                    <a:lnTo>
                      <a:pt x="52" y="181"/>
                    </a:lnTo>
                    <a:lnTo>
                      <a:pt x="111" y="246"/>
                    </a:lnTo>
                    <a:lnTo>
                      <a:pt x="133" y="267"/>
                    </a:lnTo>
                    <a:lnTo>
                      <a:pt x="178" y="307"/>
                    </a:lnTo>
                    <a:lnTo>
                      <a:pt x="201" y="327"/>
                    </a:lnTo>
                    <a:lnTo>
                      <a:pt x="250" y="362"/>
                    </a:lnTo>
                    <a:lnTo>
                      <a:pt x="276" y="380"/>
                    </a:lnTo>
                    <a:lnTo>
                      <a:pt x="330" y="411"/>
                    </a:lnTo>
                    <a:lnTo>
                      <a:pt x="358" y="425"/>
                    </a:lnTo>
                    <a:lnTo>
                      <a:pt x="376" y="434"/>
                    </a:lnTo>
                    <a:lnTo>
                      <a:pt x="393" y="441"/>
                    </a:lnTo>
                    <a:lnTo>
                      <a:pt x="411" y="448"/>
                    </a:lnTo>
                    <a:lnTo>
                      <a:pt x="428" y="456"/>
                    </a:lnTo>
                    <a:lnTo>
                      <a:pt x="447" y="463"/>
                    </a:lnTo>
                    <a:lnTo>
                      <a:pt x="484" y="475"/>
                    </a:lnTo>
                    <a:lnTo>
                      <a:pt x="502" y="481"/>
                    </a:lnTo>
                    <a:lnTo>
                      <a:pt x="508" y="482"/>
                    </a:lnTo>
                    <a:lnTo>
                      <a:pt x="513" y="484"/>
                    </a:lnTo>
                    <a:lnTo>
                      <a:pt x="519" y="485"/>
                    </a:lnTo>
                    <a:lnTo>
                      <a:pt x="524" y="487"/>
                    </a:lnTo>
                    <a:lnTo>
                      <a:pt x="530" y="488"/>
                    </a:lnTo>
                    <a:lnTo>
                      <a:pt x="535" y="490"/>
                    </a:lnTo>
                    <a:lnTo>
                      <a:pt x="548" y="492"/>
                    </a:lnTo>
                    <a:lnTo>
                      <a:pt x="551" y="493"/>
                    </a:lnTo>
                    <a:lnTo>
                      <a:pt x="556" y="493"/>
                    </a:lnTo>
                    <a:lnTo>
                      <a:pt x="560" y="494"/>
                    </a:lnTo>
                    <a:lnTo>
                      <a:pt x="567" y="494"/>
                    </a:lnTo>
                    <a:lnTo>
                      <a:pt x="572" y="495"/>
                    </a:lnTo>
                    <a:lnTo>
                      <a:pt x="573" y="494"/>
                    </a:lnTo>
                    <a:lnTo>
                      <a:pt x="570" y="493"/>
                    </a:lnTo>
                    <a:lnTo>
                      <a:pt x="578" y="492"/>
                    </a:lnTo>
                    <a:lnTo>
                      <a:pt x="587" y="487"/>
                    </a:lnTo>
                    <a:lnTo>
                      <a:pt x="589" y="48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54" name="Freeform 253"/>
              <p:cNvSpPr>
                <a:spLocks/>
              </p:cNvSpPr>
              <p:nvPr/>
            </p:nvSpPr>
            <p:spPr bwMode="auto">
              <a:xfrm>
                <a:off x="11684" y="7862"/>
                <a:ext cx="635" cy="496"/>
              </a:xfrm>
              <a:custGeom>
                <a:avLst/>
                <a:gdLst>
                  <a:gd name="T0" fmla="*/ 624 w 635"/>
                  <a:gd name="T1" fmla="*/ 314 h 496"/>
                  <a:gd name="T2" fmla="*/ 599 w 635"/>
                  <a:gd name="T3" fmla="*/ 271 h 496"/>
                  <a:gd name="T4" fmla="*/ 570 w 635"/>
                  <a:gd name="T5" fmla="*/ 234 h 496"/>
                  <a:gd name="T6" fmla="*/ 533 w 635"/>
                  <a:gd name="T7" fmla="*/ 199 h 496"/>
                  <a:gd name="T8" fmla="*/ 489 w 635"/>
                  <a:gd name="T9" fmla="*/ 171 h 496"/>
                  <a:gd name="T10" fmla="*/ 442 w 635"/>
                  <a:gd name="T11" fmla="*/ 151 h 496"/>
                  <a:gd name="T12" fmla="*/ 394 w 635"/>
                  <a:gd name="T13" fmla="*/ 136 h 496"/>
                  <a:gd name="T14" fmla="*/ 283 w 635"/>
                  <a:gd name="T15" fmla="*/ 113 h 496"/>
                  <a:gd name="T16" fmla="*/ 253 w 635"/>
                  <a:gd name="T17" fmla="*/ 104 h 496"/>
                  <a:gd name="T18" fmla="*/ 191 w 635"/>
                  <a:gd name="T19" fmla="*/ 81 h 496"/>
                  <a:gd name="T20" fmla="*/ 168 w 635"/>
                  <a:gd name="T21" fmla="*/ 68 h 496"/>
                  <a:gd name="T22" fmla="*/ 146 w 635"/>
                  <a:gd name="T23" fmla="*/ 54 h 496"/>
                  <a:gd name="T24" fmla="*/ 126 w 635"/>
                  <a:gd name="T25" fmla="*/ 38 h 496"/>
                  <a:gd name="T26" fmla="*/ 113 w 635"/>
                  <a:gd name="T27" fmla="*/ 21 h 496"/>
                  <a:gd name="T28" fmla="*/ 98 w 635"/>
                  <a:gd name="T29" fmla="*/ 5 h 496"/>
                  <a:gd name="T30" fmla="*/ 93 w 635"/>
                  <a:gd name="T31" fmla="*/ 1 h 496"/>
                  <a:gd name="T32" fmla="*/ 108 w 635"/>
                  <a:gd name="T33" fmla="*/ 18 h 496"/>
                  <a:gd name="T34" fmla="*/ 124 w 635"/>
                  <a:gd name="T35" fmla="*/ 37 h 496"/>
                  <a:gd name="T36" fmla="*/ 132 w 635"/>
                  <a:gd name="T37" fmla="*/ 45 h 496"/>
                  <a:gd name="T38" fmla="*/ 152 w 635"/>
                  <a:gd name="T39" fmla="*/ 63 h 496"/>
                  <a:gd name="T40" fmla="*/ 162 w 635"/>
                  <a:gd name="T41" fmla="*/ 70 h 496"/>
                  <a:gd name="T42" fmla="*/ 213 w 635"/>
                  <a:gd name="T43" fmla="*/ 102 h 496"/>
                  <a:gd name="T44" fmla="*/ 254 w 635"/>
                  <a:gd name="T45" fmla="*/ 119 h 496"/>
                  <a:gd name="T46" fmla="*/ 296 w 635"/>
                  <a:gd name="T47" fmla="*/ 133 h 496"/>
                  <a:gd name="T48" fmla="*/ 323 w 635"/>
                  <a:gd name="T49" fmla="*/ 138 h 496"/>
                  <a:gd name="T50" fmla="*/ 351 w 635"/>
                  <a:gd name="T51" fmla="*/ 143 h 496"/>
                  <a:gd name="T52" fmla="*/ 379 w 635"/>
                  <a:gd name="T53" fmla="*/ 148 h 496"/>
                  <a:gd name="T54" fmla="*/ 406 w 635"/>
                  <a:gd name="T55" fmla="*/ 156 h 496"/>
                  <a:gd name="T56" fmla="*/ 433 w 635"/>
                  <a:gd name="T57" fmla="*/ 165 h 496"/>
                  <a:gd name="T58" fmla="*/ 459 w 635"/>
                  <a:gd name="T59" fmla="*/ 176 h 496"/>
                  <a:gd name="T60" fmla="*/ 484 w 635"/>
                  <a:gd name="T61" fmla="*/ 187 h 496"/>
                  <a:gd name="T62" fmla="*/ 532 w 635"/>
                  <a:gd name="T63" fmla="*/ 216 h 496"/>
                  <a:gd name="T64" fmla="*/ 572 w 635"/>
                  <a:gd name="T65" fmla="*/ 252 h 496"/>
                  <a:gd name="T66" fmla="*/ 604 w 635"/>
                  <a:gd name="T67" fmla="*/ 292 h 496"/>
                  <a:gd name="T68" fmla="*/ 631 w 635"/>
                  <a:gd name="T69" fmla="*/ 337 h 496"/>
                  <a:gd name="T70" fmla="*/ 634 w 635"/>
                  <a:gd name="T71" fmla="*/ 337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5" h="496">
                    <a:moveTo>
                      <a:pt x="634" y="336"/>
                    </a:moveTo>
                    <a:lnTo>
                      <a:pt x="624" y="314"/>
                    </a:lnTo>
                    <a:lnTo>
                      <a:pt x="613" y="292"/>
                    </a:lnTo>
                    <a:lnTo>
                      <a:pt x="599" y="271"/>
                    </a:lnTo>
                    <a:lnTo>
                      <a:pt x="586" y="252"/>
                    </a:lnTo>
                    <a:lnTo>
                      <a:pt x="570" y="234"/>
                    </a:lnTo>
                    <a:lnTo>
                      <a:pt x="552" y="216"/>
                    </a:lnTo>
                    <a:lnTo>
                      <a:pt x="533" y="199"/>
                    </a:lnTo>
                    <a:lnTo>
                      <a:pt x="511" y="184"/>
                    </a:lnTo>
                    <a:lnTo>
                      <a:pt x="489" y="171"/>
                    </a:lnTo>
                    <a:lnTo>
                      <a:pt x="466" y="160"/>
                    </a:lnTo>
                    <a:lnTo>
                      <a:pt x="442" y="151"/>
                    </a:lnTo>
                    <a:lnTo>
                      <a:pt x="419" y="143"/>
                    </a:lnTo>
                    <a:lnTo>
                      <a:pt x="394" y="136"/>
                    </a:lnTo>
                    <a:lnTo>
                      <a:pt x="301" y="117"/>
                    </a:lnTo>
                    <a:lnTo>
                      <a:pt x="283" y="113"/>
                    </a:lnTo>
                    <a:lnTo>
                      <a:pt x="267" y="109"/>
                    </a:lnTo>
                    <a:lnTo>
                      <a:pt x="253" y="104"/>
                    </a:lnTo>
                    <a:lnTo>
                      <a:pt x="221" y="93"/>
                    </a:lnTo>
                    <a:lnTo>
                      <a:pt x="191" y="81"/>
                    </a:lnTo>
                    <a:lnTo>
                      <a:pt x="183" y="77"/>
                    </a:lnTo>
                    <a:lnTo>
                      <a:pt x="168" y="68"/>
                    </a:lnTo>
                    <a:lnTo>
                      <a:pt x="153" y="58"/>
                    </a:lnTo>
                    <a:lnTo>
                      <a:pt x="146" y="54"/>
                    </a:lnTo>
                    <a:lnTo>
                      <a:pt x="138" y="48"/>
                    </a:lnTo>
                    <a:lnTo>
                      <a:pt x="126" y="38"/>
                    </a:lnTo>
                    <a:lnTo>
                      <a:pt x="116" y="28"/>
                    </a:lnTo>
                    <a:lnTo>
                      <a:pt x="113" y="21"/>
                    </a:lnTo>
                    <a:lnTo>
                      <a:pt x="103" y="11"/>
                    </a:lnTo>
                    <a:lnTo>
                      <a:pt x="98" y="5"/>
                    </a:lnTo>
                    <a:lnTo>
                      <a:pt x="93" y="0"/>
                    </a:lnTo>
                    <a:lnTo>
                      <a:pt x="93" y="1"/>
                    </a:lnTo>
                    <a:lnTo>
                      <a:pt x="100" y="10"/>
                    </a:lnTo>
                    <a:lnTo>
                      <a:pt x="108" y="18"/>
                    </a:lnTo>
                    <a:lnTo>
                      <a:pt x="115" y="28"/>
                    </a:lnTo>
                    <a:lnTo>
                      <a:pt x="124" y="37"/>
                    </a:lnTo>
                    <a:lnTo>
                      <a:pt x="127" y="41"/>
                    </a:lnTo>
                    <a:lnTo>
                      <a:pt x="132" y="45"/>
                    </a:lnTo>
                    <a:lnTo>
                      <a:pt x="137" y="51"/>
                    </a:lnTo>
                    <a:lnTo>
                      <a:pt x="152" y="63"/>
                    </a:lnTo>
                    <a:lnTo>
                      <a:pt x="157" y="66"/>
                    </a:lnTo>
                    <a:lnTo>
                      <a:pt x="162" y="70"/>
                    </a:lnTo>
                    <a:lnTo>
                      <a:pt x="186" y="87"/>
                    </a:lnTo>
                    <a:lnTo>
                      <a:pt x="213" y="102"/>
                    </a:lnTo>
                    <a:lnTo>
                      <a:pt x="240" y="114"/>
                    </a:lnTo>
                    <a:lnTo>
                      <a:pt x="254" y="119"/>
                    </a:lnTo>
                    <a:lnTo>
                      <a:pt x="269" y="125"/>
                    </a:lnTo>
                    <a:lnTo>
                      <a:pt x="296" y="133"/>
                    </a:lnTo>
                    <a:lnTo>
                      <a:pt x="309" y="135"/>
                    </a:lnTo>
                    <a:lnTo>
                      <a:pt x="323" y="138"/>
                    </a:lnTo>
                    <a:lnTo>
                      <a:pt x="337" y="140"/>
                    </a:lnTo>
                    <a:lnTo>
                      <a:pt x="351" y="143"/>
                    </a:lnTo>
                    <a:lnTo>
                      <a:pt x="366" y="145"/>
                    </a:lnTo>
                    <a:lnTo>
                      <a:pt x="379" y="148"/>
                    </a:lnTo>
                    <a:lnTo>
                      <a:pt x="393" y="153"/>
                    </a:lnTo>
                    <a:lnTo>
                      <a:pt x="406" y="156"/>
                    </a:lnTo>
                    <a:lnTo>
                      <a:pt x="420" y="160"/>
                    </a:lnTo>
                    <a:lnTo>
                      <a:pt x="433" y="165"/>
                    </a:lnTo>
                    <a:lnTo>
                      <a:pt x="446" y="170"/>
                    </a:lnTo>
                    <a:lnTo>
                      <a:pt x="459" y="176"/>
                    </a:lnTo>
                    <a:lnTo>
                      <a:pt x="471" y="181"/>
                    </a:lnTo>
                    <a:lnTo>
                      <a:pt x="484" y="187"/>
                    </a:lnTo>
                    <a:lnTo>
                      <a:pt x="508" y="201"/>
                    </a:lnTo>
                    <a:lnTo>
                      <a:pt x="532" y="216"/>
                    </a:lnTo>
                    <a:lnTo>
                      <a:pt x="552" y="234"/>
                    </a:lnTo>
                    <a:lnTo>
                      <a:pt x="572" y="252"/>
                    </a:lnTo>
                    <a:lnTo>
                      <a:pt x="589" y="271"/>
                    </a:lnTo>
                    <a:lnTo>
                      <a:pt x="604" y="292"/>
                    </a:lnTo>
                    <a:lnTo>
                      <a:pt x="619" y="314"/>
                    </a:lnTo>
                    <a:lnTo>
                      <a:pt x="631" y="337"/>
                    </a:lnTo>
                    <a:lnTo>
                      <a:pt x="632" y="338"/>
                    </a:lnTo>
                    <a:lnTo>
                      <a:pt x="634" y="337"/>
                    </a:lnTo>
                    <a:lnTo>
                      <a:pt x="634" y="33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pic>
          <p:nvPicPr>
            <p:cNvPr id="245" name="Picture 244"/>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12403" y="7692"/>
              <a:ext cx="1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 name="Picture 245"/>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2250" y="8247"/>
              <a:ext cx="22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Picture 246"/>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11472" y="7593"/>
              <a:ext cx="34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 name="Freeform 247"/>
            <p:cNvSpPr>
              <a:spLocks/>
            </p:cNvSpPr>
            <p:nvPr/>
          </p:nvSpPr>
          <p:spPr bwMode="auto">
            <a:xfrm>
              <a:off x="12205" y="6902"/>
              <a:ext cx="20" cy="677"/>
            </a:xfrm>
            <a:custGeom>
              <a:avLst/>
              <a:gdLst>
                <a:gd name="T0" fmla="*/ 0 w 20"/>
                <a:gd name="T1" fmla="*/ 0 h 677"/>
                <a:gd name="T2" fmla="*/ 0 w 20"/>
                <a:gd name="T3" fmla="*/ 676 h 677"/>
              </a:gdLst>
              <a:ahLst/>
              <a:cxnLst>
                <a:cxn ang="0">
                  <a:pos x="T0" y="T1"/>
                </a:cxn>
                <a:cxn ang="0">
                  <a:pos x="T2" y="T3"/>
                </a:cxn>
              </a:cxnLst>
              <a:rect l="0" t="0" r="r" b="b"/>
              <a:pathLst>
                <a:path w="20" h="677">
                  <a:moveTo>
                    <a:pt x="0" y="0"/>
                  </a:moveTo>
                  <a:lnTo>
                    <a:pt x="0" y="676"/>
                  </a:lnTo>
                </a:path>
              </a:pathLst>
            </a:custGeom>
            <a:noFill/>
            <a:ln w="1327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sp>
          <p:nvSpPr>
            <p:cNvPr id="249" name="Freeform 248"/>
            <p:cNvSpPr>
              <a:spLocks/>
            </p:cNvSpPr>
            <p:nvPr/>
          </p:nvSpPr>
          <p:spPr bwMode="auto">
            <a:xfrm>
              <a:off x="12248" y="6823"/>
              <a:ext cx="20" cy="803"/>
            </a:xfrm>
            <a:custGeom>
              <a:avLst/>
              <a:gdLst>
                <a:gd name="T0" fmla="*/ 0 w 20"/>
                <a:gd name="T1" fmla="*/ 0 h 803"/>
                <a:gd name="T2" fmla="*/ 0 w 20"/>
                <a:gd name="T3" fmla="*/ 802 h 803"/>
              </a:gdLst>
              <a:ahLst/>
              <a:cxnLst>
                <a:cxn ang="0">
                  <a:pos x="T0" y="T1"/>
                </a:cxn>
                <a:cxn ang="0">
                  <a:pos x="T2" y="T3"/>
                </a:cxn>
              </a:cxnLst>
              <a:rect l="0" t="0" r="r" b="b"/>
              <a:pathLst>
                <a:path w="20" h="803">
                  <a:moveTo>
                    <a:pt x="0" y="0"/>
                  </a:moveTo>
                  <a:lnTo>
                    <a:pt x="0" y="802"/>
                  </a:lnTo>
                </a:path>
              </a:pathLst>
            </a:custGeom>
            <a:noFill/>
            <a:ln w="13259">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6012" tIns="48006" rIns="96012" bIns="48006" anchor="t" anchorCtr="0" upright="1">
              <a:noAutofit/>
            </a:bodyPr>
            <a:lstStyle/>
            <a:p>
              <a:endParaRPr lang="en-US" sz="2520" dirty="0"/>
            </a:p>
          </p:txBody>
        </p:sp>
        <p:grpSp>
          <p:nvGrpSpPr>
            <p:cNvPr id="250" name="Group 249"/>
            <p:cNvGrpSpPr>
              <a:grpSpLocks/>
            </p:cNvGrpSpPr>
            <p:nvPr/>
          </p:nvGrpSpPr>
          <p:grpSpPr bwMode="auto">
            <a:xfrm>
              <a:off x="11351" y="6851"/>
              <a:ext cx="896" cy="76"/>
              <a:chOff x="11351" y="6851"/>
              <a:chExt cx="896" cy="76"/>
            </a:xfrm>
          </p:grpSpPr>
          <p:sp>
            <p:nvSpPr>
              <p:cNvPr id="251" name="Freeform 250"/>
              <p:cNvSpPr>
                <a:spLocks/>
              </p:cNvSpPr>
              <p:nvPr/>
            </p:nvSpPr>
            <p:spPr bwMode="auto">
              <a:xfrm>
                <a:off x="11351" y="6851"/>
                <a:ext cx="896" cy="76"/>
              </a:xfrm>
              <a:custGeom>
                <a:avLst/>
                <a:gdLst>
                  <a:gd name="T0" fmla="*/ 877 w 896"/>
                  <a:gd name="T1" fmla="*/ 64 h 76"/>
                  <a:gd name="T2" fmla="*/ 874 w 896"/>
                  <a:gd name="T3" fmla="*/ 61 h 76"/>
                  <a:gd name="T4" fmla="*/ 871 w 896"/>
                  <a:gd name="T5" fmla="*/ 59 h 76"/>
                  <a:gd name="T6" fmla="*/ 861 w 896"/>
                  <a:gd name="T7" fmla="*/ 57 h 76"/>
                  <a:gd name="T8" fmla="*/ 851 w 896"/>
                  <a:gd name="T9" fmla="*/ 57 h 76"/>
                  <a:gd name="T10" fmla="*/ 846 w 896"/>
                  <a:gd name="T11" fmla="*/ 56 h 76"/>
                  <a:gd name="T12" fmla="*/ 803 w 896"/>
                  <a:gd name="T13" fmla="*/ 56 h 76"/>
                  <a:gd name="T14" fmla="*/ 792 w 896"/>
                  <a:gd name="T15" fmla="*/ 55 h 76"/>
                  <a:gd name="T16" fmla="*/ 733 w 896"/>
                  <a:gd name="T17" fmla="*/ 55 h 76"/>
                  <a:gd name="T18" fmla="*/ 716 w 896"/>
                  <a:gd name="T19" fmla="*/ 54 h 76"/>
                  <a:gd name="T20" fmla="*/ 667 w 896"/>
                  <a:gd name="T21" fmla="*/ 54 h 76"/>
                  <a:gd name="T22" fmla="*/ 651 w 896"/>
                  <a:gd name="T23" fmla="*/ 53 h 76"/>
                  <a:gd name="T24" fmla="*/ 554 w 896"/>
                  <a:gd name="T25" fmla="*/ 53 h 76"/>
                  <a:gd name="T26" fmla="*/ 536 w 896"/>
                  <a:gd name="T27" fmla="*/ 52 h 76"/>
                  <a:gd name="T28" fmla="*/ 458 w 896"/>
                  <a:gd name="T29" fmla="*/ 52 h 76"/>
                  <a:gd name="T30" fmla="*/ 427 w 896"/>
                  <a:gd name="T31" fmla="*/ 51 h 76"/>
                  <a:gd name="T32" fmla="*/ 396 w 896"/>
                  <a:gd name="T33" fmla="*/ 51 h 76"/>
                  <a:gd name="T34" fmla="*/ 366 w 896"/>
                  <a:gd name="T35" fmla="*/ 50 h 76"/>
                  <a:gd name="T36" fmla="*/ 304 w 896"/>
                  <a:gd name="T37" fmla="*/ 50 h 76"/>
                  <a:gd name="T38" fmla="*/ 275 w 896"/>
                  <a:gd name="T39" fmla="*/ 48 h 76"/>
                  <a:gd name="T40" fmla="*/ 183 w 896"/>
                  <a:gd name="T41" fmla="*/ 48 h 76"/>
                  <a:gd name="T42" fmla="*/ 152 w 896"/>
                  <a:gd name="T43" fmla="*/ 47 h 76"/>
                  <a:gd name="T44" fmla="*/ 61 w 896"/>
                  <a:gd name="T45" fmla="*/ 47 h 76"/>
                  <a:gd name="T46" fmla="*/ 30 w 896"/>
                  <a:gd name="T47" fmla="*/ 48 h 76"/>
                  <a:gd name="T48" fmla="*/ 0 w 896"/>
                  <a:gd name="T49" fmla="*/ 48 h 76"/>
                  <a:gd name="T50" fmla="*/ 31 w 896"/>
                  <a:gd name="T51" fmla="*/ 50 h 76"/>
                  <a:gd name="T52" fmla="*/ 116 w 896"/>
                  <a:gd name="T53" fmla="*/ 52 h 76"/>
                  <a:gd name="T54" fmla="*/ 165 w 896"/>
                  <a:gd name="T55" fmla="*/ 54 h 76"/>
                  <a:gd name="T56" fmla="*/ 275 w 896"/>
                  <a:gd name="T57" fmla="*/ 56 h 76"/>
                  <a:gd name="T58" fmla="*/ 332 w 896"/>
                  <a:gd name="T59" fmla="*/ 58 h 76"/>
                  <a:gd name="T60" fmla="*/ 389 w 896"/>
                  <a:gd name="T61" fmla="*/ 59 h 76"/>
                  <a:gd name="T62" fmla="*/ 447 w 896"/>
                  <a:gd name="T63" fmla="*/ 61 h 76"/>
                  <a:gd name="T64" fmla="*/ 501 w 896"/>
                  <a:gd name="T65" fmla="*/ 62 h 76"/>
                  <a:gd name="T66" fmla="*/ 554 w 896"/>
                  <a:gd name="T67" fmla="*/ 64 h 76"/>
                  <a:gd name="T68" fmla="*/ 710 w 896"/>
                  <a:gd name="T69" fmla="*/ 68 h 76"/>
                  <a:gd name="T70" fmla="*/ 731 w 896"/>
                  <a:gd name="T71" fmla="*/ 69 h 76"/>
                  <a:gd name="T72" fmla="*/ 834 w 896"/>
                  <a:gd name="T73" fmla="*/ 75 h 76"/>
                  <a:gd name="T74" fmla="*/ 851 w 896"/>
                  <a:gd name="T75" fmla="*/ 74 h 76"/>
                  <a:gd name="T76" fmla="*/ 867 w 896"/>
                  <a:gd name="T77" fmla="*/ 72 h 76"/>
                  <a:gd name="T78" fmla="*/ 871 w 896"/>
                  <a:gd name="T79" fmla="*/ 70 h 76"/>
                  <a:gd name="T80" fmla="*/ 874 w 896"/>
                  <a:gd name="T81" fmla="*/ 67 h 76"/>
                  <a:gd name="T82" fmla="*/ 877 w 896"/>
                  <a:gd name="T83" fmla="*/ 6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96" h="76">
                    <a:moveTo>
                      <a:pt x="877" y="64"/>
                    </a:moveTo>
                    <a:lnTo>
                      <a:pt x="874" y="61"/>
                    </a:lnTo>
                    <a:lnTo>
                      <a:pt x="871" y="59"/>
                    </a:lnTo>
                    <a:lnTo>
                      <a:pt x="861" y="57"/>
                    </a:lnTo>
                    <a:lnTo>
                      <a:pt x="851" y="57"/>
                    </a:lnTo>
                    <a:lnTo>
                      <a:pt x="846" y="56"/>
                    </a:lnTo>
                    <a:lnTo>
                      <a:pt x="803" y="56"/>
                    </a:lnTo>
                    <a:lnTo>
                      <a:pt x="792" y="55"/>
                    </a:lnTo>
                    <a:lnTo>
                      <a:pt x="733" y="55"/>
                    </a:lnTo>
                    <a:lnTo>
                      <a:pt x="716" y="54"/>
                    </a:lnTo>
                    <a:lnTo>
                      <a:pt x="667" y="54"/>
                    </a:lnTo>
                    <a:lnTo>
                      <a:pt x="651" y="53"/>
                    </a:lnTo>
                    <a:lnTo>
                      <a:pt x="554" y="53"/>
                    </a:lnTo>
                    <a:lnTo>
                      <a:pt x="536" y="52"/>
                    </a:lnTo>
                    <a:lnTo>
                      <a:pt x="458" y="52"/>
                    </a:lnTo>
                    <a:lnTo>
                      <a:pt x="427" y="51"/>
                    </a:lnTo>
                    <a:lnTo>
                      <a:pt x="396" y="51"/>
                    </a:lnTo>
                    <a:lnTo>
                      <a:pt x="366" y="50"/>
                    </a:lnTo>
                    <a:lnTo>
                      <a:pt x="304" y="50"/>
                    </a:lnTo>
                    <a:lnTo>
                      <a:pt x="275" y="48"/>
                    </a:lnTo>
                    <a:lnTo>
                      <a:pt x="183" y="48"/>
                    </a:lnTo>
                    <a:lnTo>
                      <a:pt x="152" y="47"/>
                    </a:lnTo>
                    <a:lnTo>
                      <a:pt x="61" y="47"/>
                    </a:lnTo>
                    <a:lnTo>
                      <a:pt x="30" y="48"/>
                    </a:lnTo>
                    <a:lnTo>
                      <a:pt x="0" y="48"/>
                    </a:lnTo>
                    <a:lnTo>
                      <a:pt x="31" y="50"/>
                    </a:lnTo>
                    <a:lnTo>
                      <a:pt x="116" y="52"/>
                    </a:lnTo>
                    <a:lnTo>
                      <a:pt x="165" y="54"/>
                    </a:lnTo>
                    <a:lnTo>
                      <a:pt x="275" y="56"/>
                    </a:lnTo>
                    <a:lnTo>
                      <a:pt x="332" y="58"/>
                    </a:lnTo>
                    <a:lnTo>
                      <a:pt x="389" y="59"/>
                    </a:lnTo>
                    <a:lnTo>
                      <a:pt x="447" y="61"/>
                    </a:lnTo>
                    <a:lnTo>
                      <a:pt x="501" y="62"/>
                    </a:lnTo>
                    <a:lnTo>
                      <a:pt x="554" y="64"/>
                    </a:lnTo>
                    <a:lnTo>
                      <a:pt x="710" y="68"/>
                    </a:lnTo>
                    <a:lnTo>
                      <a:pt x="731" y="69"/>
                    </a:lnTo>
                    <a:lnTo>
                      <a:pt x="834" y="75"/>
                    </a:lnTo>
                    <a:lnTo>
                      <a:pt x="851" y="74"/>
                    </a:lnTo>
                    <a:lnTo>
                      <a:pt x="867" y="72"/>
                    </a:lnTo>
                    <a:lnTo>
                      <a:pt x="871" y="70"/>
                    </a:lnTo>
                    <a:lnTo>
                      <a:pt x="874" y="67"/>
                    </a:lnTo>
                    <a:lnTo>
                      <a:pt x="877" y="6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sp>
            <p:nvSpPr>
              <p:cNvPr id="252" name="Freeform 251"/>
              <p:cNvSpPr>
                <a:spLocks/>
              </p:cNvSpPr>
              <p:nvPr/>
            </p:nvSpPr>
            <p:spPr bwMode="auto">
              <a:xfrm>
                <a:off x="11351" y="6851"/>
                <a:ext cx="896" cy="76"/>
              </a:xfrm>
              <a:custGeom>
                <a:avLst/>
                <a:gdLst>
                  <a:gd name="T0" fmla="*/ 895 w 896"/>
                  <a:gd name="T1" fmla="*/ 17 h 76"/>
                  <a:gd name="T2" fmla="*/ 893 w 896"/>
                  <a:gd name="T3" fmla="*/ 14 h 76"/>
                  <a:gd name="T4" fmla="*/ 888 w 896"/>
                  <a:gd name="T5" fmla="*/ 12 h 76"/>
                  <a:gd name="T6" fmla="*/ 878 w 896"/>
                  <a:gd name="T7" fmla="*/ 10 h 76"/>
                  <a:gd name="T8" fmla="*/ 874 w 896"/>
                  <a:gd name="T9" fmla="*/ 9 h 76"/>
                  <a:gd name="T10" fmla="*/ 844 w 896"/>
                  <a:gd name="T11" fmla="*/ 9 h 76"/>
                  <a:gd name="T12" fmla="*/ 833 w 896"/>
                  <a:gd name="T13" fmla="*/ 8 h 76"/>
                  <a:gd name="T14" fmla="*/ 788 w 896"/>
                  <a:gd name="T15" fmla="*/ 8 h 76"/>
                  <a:gd name="T16" fmla="*/ 777 w 896"/>
                  <a:gd name="T17" fmla="*/ 7 h 76"/>
                  <a:gd name="T18" fmla="*/ 734 w 896"/>
                  <a:gd name="T19" fmla="*/ 7 h 76"/>
                  <a:gd name="T20" fmla="*/ 718 w 896"/>
                  <a:gd name="T21" fmla="*/ 6 h 76"/>
                  <a:gd name="T22" fmla="*/ 653 w 896"/>
                  <a:gd name="T23" fmla="*/ 6 h 76"/>
                  <a:gd name="T24" fmla="*/ 636 w 896"/>
                  <a:gd name="T25" fmla="*/ 5 h 76"/>
                  <a:gd name="T26" fmla="*/ 555 w 896"/>
                  <a:gd name="T27" fmla="*/ 5 h 76"/>
                  <a:gd name="T28" fmla="*/ 539 w 896"/>
                  <a:gd name="T29" fmla="*/ 4 h 76"/>
                  <a:gd name="T30" fmla="*/ 444 w 896"/>
                  <a:gd name="T31" fmla="*/ 4 h 76"/>
                  <a:gd name="T32" fmla="*/ 415 w 896"/>
                  <a:gd name="T33" fmla="*/ 3 h 76"/>
                  <a:gd name="T34" fmla="*/ 384 w 896"/>
                  <a:gd name="T35" fmla="*/ 3 h 76"/>
                  <a:gd name="T36" fmla="*/ 353 w 896"/>
                  <a:gd name="T37" fmla="*/ 2 h 76"/>
                  <a:gd name="T38" fmla="*/ 292 w 896"/>
                  <a:gd name="T39" fmla="*/ 2 h 76"/>
                  <a:gd name="T40" fmla="*/ 261 w 896"/>
                  <a:gd name="T41" fmla="*/ 1 h 76"/>
                  <a:gd name="T42" fmla="*/ 170 w 896"/>
                  <a:gd name="T43" fmla="*/ 1 h 76"/>
                  <a:gd name="T44" fmla="*/ 140 w 896"/>
                  <a:gd name="T45" fmla="*/ 0 h 76"/>
                  <a:gd name="T46" fmla="*/ 109 w 896"/>
                  <a:gd name="T47" fmla="*/ 0 h 76"/>
                  <a:gd name="T48" fmla="*/ 78 w 896"/>
                  <a:gd name="T49" fmla="*/ 1 h 76"/>
                  <a:gd name="T50" fmla="*/ 17 w 896"/>
                  <a:gd name="T51" fmla="*/ 1 h 76"/>
                  <a:gd name="T52" fmla="*/ 17 w 896"/>
                  <a:gd name="T53" fmla="*/ 2 h 76"/>
                  <a:gd name="T54" fmla="*/ 49 w 896"/>
                  <a:gd name="T55" fmla="*/ 4 h 76"/>
                  <a:gd name="T56" fmla="*/ 88 w 896"/>
                  <a:gd name="T57" fmla="*/ 6 h 76"/>
                  <a:gd name="T58" fmla="*/ 133 w 896"/>
                  <a:gd name="T59" fmla="*/ 7 h 76"/>
                  <a:gd name="T60" fmla="*/ 183 w 896"/>
                  <a:gd name="T61" fmla="*/ 9 h 76"/>
                  <a:gd name="T62" fmla="*/ 292 w 896"/>
                  <a:gd name="T63" fmla="*/ 11 h 76"/>
                  <a:gd name="T64" fmla="*/ 350 w 896"/>
                  <a:gd name="T65" fmla="*/ 13 h 76"/>
                  <a:gd name="T66" fmla="*/ 662 w 896"/>
                  <a:gd name="T67" fmla="*/ 19 h 76"/>
                  <a:gd name="T68" fmla="*/ 699 w 896"/>
                  <a:gd name="T69" fmla="*/ 19 h 76"/>
                  <a:gd name="T70" fmla="*/ 728 w 896"/>
                  <a:gd name="T71" fmla="*/ 20 h 76"/>
                  <a:gd name="T72" fmla="*/ 782 w 896"/>
                  <a:gd name="T73" fmla="*/ 23 h 76"/>
                  <a:gd name="T74" fmla="*/ 799 w 896"/>
                  <a:gd name="T75" fmla="*/ 25 h 76"/>
                  <a:gd name="T76" fmla="*/ 835 w 896"/>
                  <a:gd name="T77" fmla="*/ 28 h 76"/>
                  <a:gd name="T78" fmla="*/ 852 w 896"/>
                  <a:gd name="T79" fmla="*/ 28 h 76"/>
                  <a:gd name="T80" fmla="*/ 869 w 896"/>
                  <a:gd name="T81" fmla="*/ 27 h 76"/>
                  <a:gd name="T82" fmla="*/ 885 w 896"/>
                  <a:gd name="T83" fmla="*/ 24 h 76"/>
                  <a:gd name="T84" fmla="*/ 889 w 896"/>
                  <a:gd name="T85" fmla="*/ 23 h 76"/>
                  <a:gd name="T86" fmla="*/ 893 w 896"/>
                  <a:gd name="T87" fmla="*/ 20 h 76"/>
                  <a:gd name="T88" fmla="*/ 895 w 896"/>
                  <a:gd name="T89" fmla="*/ 1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6" h="76">
                    <a:moveTo>
                      <a:pt x="895" y="17"/>
                    </a:moveTo>
                    <a:lnTo>
                      <a:pt x="893" y="14"/>
                    </a:lnTo>
                    <a:lnTo>
                      <a:pt x="888" y="12"/>
                    </a:lnTo>
                    <a:lnTo>
                      <a:pt x="878" y="10"/>
                    </a:lnTo>
                    <a:lnTo>
                      <a:pt x="874" y="9"/>
                    </a:lnTo>
                    <a:lnTo>
                      <a:pt x="844" y="9"/>
                    </a:lnTo>
                    <a:lnTo>
                      <a:pt x="833" y="8"/>
                    </a:lnTo>
                    <a:lnTo>
                      <a:pt x="788" y="8"/>
                    </a:lnTo>
                    <a:lnTo>
                      <a:pt x="777" y="7"/>
                    </a:lnTo>
                    <a:lnTo>
                      <a:pt x="734" y="7"/>
                    </a:lnTo>
                    <a:lnTo>
                      <a:pt x="718" y="6"/>
                    </a:lnTo>
                    <a:lnTo>
                      <a:pt x="653" y="6"/>
                    </a:lnTo>
                    <a:lnTo>
                      <a:pt x="636" y="5"/>
                    </a:lnTo>
                    <a:lnTo>
                      <a:pt x="555" y="5"/>
                    </a:lnTo>
                    <a:lnTo>
                      <a:pt x="539" y="4"/>
                    </a:lnTo>
                    <a:lnTo>
                      <a:pt x="444" y="4"/>
                    </a:lnTo>
                    <a:lnTo>
                      <a:pt x="415" y="3"/>
                    </a:lnTo>
                    <a:lnTo>
                      <a:pt x="384" y="3"/>
                    </a:lnTo>
                    <a:lnTo>
                      <a:pt x="353" y="2"/>
                    </a:lnTo>
                    <a:lnTo>
                      <a:pt x="292" y="2"/>
                    </a:lnTo>
                    <a:lnTo>
                      <a:pt x="261" y="1"/>
                    </a:lnTo>
                    <a:lnTo>
                      <a:pt x="170" y="1"/>
                    </a:lnTo>
                    <a:lnTo>
                      <a:pt x="140" y="0"/>
                    </a:lnTo>
                    <a:lnTo>
                      <a:pt x="109" y="0"/>
                    </a:lnTo>
                    <a:lnTo>
                      <a:pt x="78" y="1"/>
                    </a:lnTo>
                    <a:lnTo>
                      <a:pt x="17" y="1"/>
                    </a:lnTo>
                    <a:lnTo>
                      <a:pt x="17" y="2"/>
                    </a:lnTo>
                    <a:lnTo>
                      <a:pt x="49" y="4"/>
                    </a:lnTo>
                    <a:lnTo>
                      <a:pt x="88" y="6"/>
                    </a:lnTo>
                    <a:lnTo>
                      <a:pt x="133" y="7"/>
                    </a:lnTo>
                    <a:lnTo>
                      <a:pt x="183" y="9"/>
                    </a:lnTo>
                    <a:lnTo>
                      <a:pt x="292" y="11"/>
                    </a:lnTo>
                    <a:lnTo>
                      <a:pt x="350" y="13"/>
                    </a:lnTo>
                    <a:lnTo>
                      <a:pt x="662" y="19"/>
                    </a:lnTo>
                    <a:lnTo>
                      <a:pt x="699" y="19"/>
                    </a:lnTo>
                    <a:lnTo>
                      <a:pt x="728" y="20"/>
                    </a:lnTo>
                    <a:lnTo>
                      <a:pt x="782" y="23"/>
                    </a:lnTo>
                    <a:lnTo>
                      <a:pt x="799" y="25"/>
                    </a:lnTo>
                    <a:lnTo>
                      <a:pt x="835" y="28"/>
                    </a:lnTo>
                    <a:lnTo>
                      <a:pt x="852" y="28"/>
                    </a:lnTo>
                    <a:lnTo>
                      <a:pt x="869" y="27"/>
                    </a:lnTo>
                    <a:lnTo>
                      <a:pt x="885" y="24"/>
                    </a:lnTo>
                    <a:lnTo>
                      <a:pt x="889" y="23"/>
                    </a:lnTo>
                    <a:lnTo>
                      <a:pt x="893" y="20"/>
                    </a:lnTo>
                    <a:lnTo>
                      <a:pt x="895" y="17"/>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6012" tIns="48006" rIns="96012" bIns="48006" anchor="t" anchorCtr="0" upright="1">
                <a:noAutofit/>
              </a:bodyPr>
              <a:lstStyle/>
              <a:p>
                <a:endParaRPr lang="en-US" sz="2520" dirty="0"/>
              </a:p>
            </p:txBody>
          </p:sp>
        </p:grpSp>
      </p:grpSp>
      <p:sp>
        <p:nvSpPr>
          <p:cNvPr id="413" name="TextBox 412"/>
          <p:cNvSpPr txBox="1"/>
          <p:nvPr/>
        </p:nvSpPr>
        <p:spPr>
          <a:xfrm>
            <a:off x="6039405" y="4487335"/>
            <a:ext cx="1486106" cy="350865"/>
          </a:xfrm>
          <a:prstGeom prst="rect">
            <a:avLst/>
          </a:prstGeom>
          <a:noFill/>
        </p:spPr>
        <p:txBody>
          <a:bodyPr wrap="square" rtlCol="0">
            <a:spAutoFit/>
          </a:bodyPr>
          <a:lstStyle/>
          <a:p>
            <a:r>
              <a:rPr lang="en-US" sz="1680" dirty="0"/>
              <a:t>  </a:t>
            </a:r>
            <a:r>
              <a:rPr lang="en-US" sz="1680" b="1" dirty="0"/>
              <a:t> Distributors</a:t>
            </a:r>
          </a:p>
        </p:txBody>
      </p:sp>
      <p:sp>
        <p:nvSpPr>
          <p:cNvPr id="414" name="TextBox 413"/>
          <p:cNvSpPr txBox="1"/>
          <p:nvPr/>
        </p:nvSpPr>
        <p:spPr>
          <a:xfrm>
            <a:off x="3380880" y="3564710"/>
            <a:ext cx="2064765" cy="480131"/>
          </a:xfrm>
          <a:prstGeom prst="rect">
            <a:avLst/>
          </a:prstGeom>
          <a:noFill/>
        </p:spPr>
        <p:txBody>
          <a:bodyPr wrap="square" rtlCol="0">
            <a:spAutoFit/>
          </a:bodyPr>
          <a:lstStyle/>
          <a:p>
            <a:r>
              <a:rPr lang="en-US" sz="2520" dirty="0"/>
              <a:t>Importers</a:t>
            </a:r>
          </a:p>
        </p:txBody>
      </p:sp>
      <p:sp>
        <p:nvSpPr>
          <p:cNvPr id="415" name="TextBox 414"/>
          <p:cNvSpPr txBox="1"/>
          <p:nvPr/>
        </p:nvSpPr>
        <p:spPr>
          <a:xfrm>
            <a:off x="9039916" y="3454753"/>
            <a:ext cx="1788351" cy="480131"/>
          </a:xfrm>
          <a:prstGeom prst="rect">
            <a:avLst/>
          </a:prstGeom>
          <a:noFill/>
        </p:spPr>
        <p:txBody>
          <a:bodyPr wrap="square" rtlCol="0">
            <a:spAutoFit/>
          </a:bodyPr>
          <a:lstStyle/>
          <a:p>
            <a:r>
              <a:rPr lang="en-US" sz="2520" dirty="0"/>
              <a:t>Exporters</a:t>
            </a:r>
          </a:p>
        </p:txBody>
      </p:sp>
      <p:sp>
        <p:nvSpPr>
          <p:cNvPr id="416" name="TextBox 415"/>
          <p:cNvSpPr txBox="1"/>
          <p:nvPr/>
        </p:nvSpPr>
        <p:spPr>
          <a:xfrm>
            <a:off x="5595197" y="2475696"/>
            <a:ext cx="2462253" cy="480131"/>
          </a:xfrm>
          <a:prstGeom prst="rect">
            <a:avLst/>
          </a:prstGeom>
          <a:noFill/>
        </p:spPr>
        <p:txBody>
          <a:bodyPr wrap="square" rtlCol="0">
            <a:spAutoFit/>
          </a:bodyPr>
          <a:lstStyle/>
          <a:p>
            <a:r>
              <a:rPr lang="en-US" sz="2520" dirty="0"/>
              <a:t>Manufacturers</a:t>
            </a:r>
          </a:p>
        </p:txBody>
      </p:sp>
      <p:sp>
        <p:nvSpPr>
          <p:cNvPr id="417" name="TextBox 416"/>
          <p:cNvSpPr txBox="1"/>
          <p:nvPr/>
        </p:nvSpPr>
        <p:spPr>
          <a:xfrm>
            <a:off x="10130072" y="4675811"/>
            <a:ext cx="1751247" cy="480131"/>
          </a:xfrm>
          <a:prstGeom prst="rect">
            <a:avLst/>
          </a:prstGeom>
          <a:noFill/>
        </p:spPr>
        <p:txBody>
          <a:bodyPr wrap="square" rtlCol="0">
            <a:spAutoFit/>
          </a:bodyPr>
          <a:lstStyle/>
          <a:p>
            <a:r>
              <a:rPr lang="en-US" sz="2520" dirty="0"/>
              <a:t>NTPs</a:t>
            </a:r>
          </a:p>
        </p:txBody>
      </p:sp>
      <p:sp>
        <p:nvSpPr>
          <p:cNvPr id="418" name="TextBox 417"/>
          <p:cNvSpPr txBox="1"/>
          <p:nvPr/>
        </p:nvSpPr>
        <p:spPr>
          <a:xfrm>
            <a:off x="9294933" y="6562726"/>
            <a:ext cx="2271582" cy="480131"/>
          </a:xfrm>
          <a:prstGeom prst="rect">
            <a:avLst/>
          </a:prstGeom>
          <a:noFill/>
        </p:spPr>
        <p:txBody>
          <a:bodyPr wrap="square" rtlCol="0">
            <a:spAutoFit/>
          </a:bodyPr>
          <a:lstStyle/>
          <a:p>
            <a:r>
              <a:rPr lang="en-US" sz="2520" dirty="0"/>
              <a:t>Researchers</a:t>
            </a:r>
          </a:p>
        </p:txBody>
      </p:sp>
      <p:sp>
        <p:nvSpPr>
          <p:cNvPr id="419" name="TextBox 418"/>
          <p:cNvSpPr txBox="1"/>
          <p:nvPr/>
        </p:nvSpPr>
        <p:spPr>
          <a:xfrm>
            <a:off x="6539466" y="6931958"/>
            <a:ext cx="2153343" cy="480131"/>
          </a:xfrm>
          <a:prstGeom prst="rect">
            <a:avLst/>
          </a:prstGeom>
          <a:noFill/>
        </p:spPr>
        <p:txBody>
          <a:bodyPr wrap="square" rtlCol="0">
            <a:spAutoFit/>
          </a:bodyPr>
          <a:lstStyle/>
          <a:p>
            <a:r>
              <a:rPr lang="en-US" sz="2520" dirty="0"/>
              <a:t>Hospitals</a:t>
            </a:r>
          </a:p>
        </p:txBody>
      </p:sp>
      <p:sp>
        <p:nvSpPr>
          <p:cNvPr id="420" name="TextBox 419"/>
          <p:cNvSpPr txBox="1"/>
          <p:nvPr/>
        </p:nvSpPr>
        <p:spPr>
          <a:xfrm>
            <a:off x="3709259" y="6957801"/>
            <a:ext cx="2394313" cy="480131"/>
          </a:xfrm>
          <a:prstGeom prst="rect">
            <a:avLst/>
          </a:prstGeom>
          <a:noFill/>
        </p:spPr>
        <p:txBody>
          <a:bodyPr wrap="square" rtlCol="0">
            <a:spAutoFit/>
          </a:bodyPr>
          <a:lstStyle/>
          <a:p>
            <a:r>
              <a:rPr lang="en-US" sz="2520" dirty="0"/>
              <a:t>Practitioners</a:t>
            </a:r>
          </a:p>
        </p:txBody>
      </p:sp>
      <p:sp>
        <p:nvSpPr>
          <p:cNvPr id="421" name="TextBox 420"/>
          <p:cNvSpPr txBox="1"/>
          <p:nvPr/>
        </p:nvSpPr>
        <p:spPr>
          <a:xfrm>
            <a:off x="2083500" y="5337522"/>
            <a:ext cx="2258135" cy="480131"/>
          </a:xfrm>
          <a:prstGeom prst="rect">
            <a:avLst/>
          </a:prstGeom>
          <a:noFill/>
        </p:spPr>
        <p:txBody>
          <a:bodyPr wrap="square" rtlCol="0">
            <a:spAutoFit/>
          </a:bodyPr>
          <a:lstStyle/>
          <a:p>
            <a:r>
              <a:rPr lang="en-US" sz="2520" dirty="0"/>
              <a:t>Pharmacies</a:t>
            </a:r>
          </a:p>
        </p:txBody>
      </p:sp>
    </p:spTree>
    <p:extLst>
      <p:ext uri="{BB962C8B-B14F-4D97-AF65-F5344CB8AC3E}">
        <p14:creationId xmlns:p14="http://schemas.microsoft.com/office/powerpoint/2010/main" val="334589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8FC86-30CD-443A-808A-233F73CF7963}"/>
              </a:ext>
            </a:extLst>
          </p:cNvPr>
          <p:cNvSpPr>
            <a:spLocks noGrp="1"/>
          </p:cNvSpPr>
          <p:nvPr>
            <p:ph type="title"/>
          </p:nvPr>
        </p:nvSpPr>
        <p:spPr/>
        <p:txBody>
          <a:bodyPr/>
          <a:lstStyle/>
          <a:p>
            <a:r>
              <a:rPr lang="en-US" dirty="0"/>
              <a:t>Closed System of Distribution Cont. </a:t>
            </a:r>
          </a:p>
        </p:txBody>
      </p:sp>
      <p:sp>
        <p:nvSpPr>
          <p:cNvPr id="3" name="Content Placeholder 2">
            <a:extLst>
              <a:ext uri="{FF2B5EF4-FFF2-40B4-BE49-F238E27FC236}">
                <a16:creationId xmlns:a16="http://schemas.microsoft.com/office/drawing/2014/main" id="{14E211B4-8898-4844-8BE4-163EF06CEDD4}"/>
              </a:ext>
            </a:extLst>
          </p:cNvPr>
          <p:cNvSpPr>
            <a:spLocks noGrp="1"/>
          </p:cNvSpPr>
          <p:nvPr>
            <p:ph idx="1"/>
          </p:nvPr>
        </p:nvSpPr>
        <p:spPr/>
        <p:txBody>
          <a:bodyPr/>
          <a:lstStyle/>
          <a:p>
            <a:pPr marL="114300" indent="0">
              <a:buNone/>
            </a:pPr>
            <a:r>
              <a:rPr lang="en-US" dirty="0"/>
              <a:t>The DEA is responsible for: </a:t>
            </a:r>
          </a:p>
          <a:p>
            <a:endParaRPr lang="en-US" dirty="0"/>
          </a:p>
          <a:p>
            <a:pPr lvl="1"/>
            <a:r>
              <a:rPr lang="en-US" sz="1800" dirty="0">
                <a:solidFill>
                  <a:schemeClr val="bg1">
                    <a:lumMod val="50000"/>
                  </a:schemeClr>
                </a:solidFill>
              </a:rPr>
              <a:t>The oversight of the system</a:t>
            </a:r>
          </a:p>
          <a:p>
            <a:pPr lvl="1"/>
            <a:r>
              <a:rPr lang="en-US" sz="1800" dirty="0">
                <a:solidFill>
                  <a:schemeClr val="bg1">
                    <a:lumMod val="50000"/>
                  </a:schemeClr>
                </a:solidFill>
              </a:rPr>
              <a:t>The integrity of the system                      </a:t>
            </a:r>
          </a:p>
          <a:p>
            <a:pPr lvl="1"/>
            <a:r>
              <a:rPr lang="en-US" sz="1800" dirty="0">
                <a:solidFill>
                  <a:schemeClr val="bg1">
                    <a:lumMod val="50000"/>
                  </a:schemeClr>
                </a:solidFill>
              </a:rPr>
              <a:t>The protection of the public health and safety</a:t>
            </a:r>
          </a:p>
          <a:p>
            <a:pPr marL="411480" lvl="1" indent="0">
              <a:buNone/>
            </a:pPr>
            <a:r>
              <a:rPr lang="en-US" dirty="0"/>
              <a:t>Title 21 CFR Section 1301.11(a):</a:t>
            </a:r>
          </a:p>
          <a:p>
            <a:pPr lvl="1"/>
            <a:endParaRPr lang="en-US" sz="1800" dirty="0">
              <a:solidFill>
                <a:schemeClr val="bg1">
                  <a:lumMod val="50000"/>
                </a:schemeClr>
              </a:solidFill>
            </a:endParaRPr>
          </a:p>
          <a:p>
            <a:pPr lvl="1"/>
            <a:r>
              <a:rPr lang="en-US" sz="1800" dirty="0">
                <a:solidFill>
                  <a:schemeClr val="bg1">
                    <a:lumMod val="50000"/>
                  </a:schemeClr>
                </a:solidFill>
              </a:rPr>
              <a:t>Every person who manufactures, distributes, dispenses, imports, or exports any controlled substance or who proposes to engage in the manufacture, distribution, dispensing, importation or exportation of any controlled substance shall obtain a registration…</a:t>
            </a:r>
          </a:p>
          <a:p>
            <a:pPr marL="222250" indent="0">
              <a:buNone/>
            </a:pPr>
            <a:endParaRPr lang="en-US" dirty="0"/>
          </a:p>
          <a:p>
            <a:pPr marL="222250" indent="0">
              <a:buNone/>
            </a:pPr>
            <a:endParaRPr lang="en-US" dirty="0"/>
          </a:p>
        </p:txBody>
      </p:sp>
    </p:spTree>
    <p:extLst>
      <p:ext uri="{BB962C8B-B14F-4D97-AF65-F5344CB8AC3E}">
        <p14:creationId xmlns:p14="http://schemas.microsoft.com/office/powerpoint/2010/main" val="205937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4025A-158E-4A6F-8205-33A21AE69998}"/>
              </a:ext>
            </a:extLst>
          </p:cNvPr>
          <p:cNvSpPr>
            <a:spLocks noGrp="1"/>
          </p:cNvSpPr>
          <p:nvPr>
            <p:ph type="title"/>
          </p:nvPr>
        </p:nvSpPr>
        <p:spPr/>
        <p:txBody>
          <a:bodyPr/>
          <a:lstStyle/>
          <a:p>
            <a:r>
              <a:rPr lang="en-US" dirty="0"/>
              <a:t>DEA Regulated Entities</a:t>
            </a:r>
          </a:p>
        </p:txBody>
      </p:sp>
      <p:sp>
        <p:nvSpPr>
          <p:cNvPr id="6" name="Text Box 2">
            <a:extLst>
              <a:ext uri="{FF2B5EF4-FFF2-40B4-BE49-F238E27FC236}">
                <a16:creationId xmlns:a16="http://schemas.microsoft.com/office/drawing/2014/main" id="{BB2DAA87-0FB8-4ED1-8E35-A0A54DD41616}"/>
              </a:ext>
            </a:extLst>
          </p:cNvPr>
          <p:cNvSpPr txBox="1">
            <a:spLocks noChangeAspect="1" noChangeArrowheads="1"/>
          </p:cNvSpPr>
          <p:nvPr/>
        </p:nvSpPr>
        <p:spPr bwMode="auto">
          <a:xfrm>
            <a:off x="537910" y="3216724"/>
            <a:ext cx="575185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lvl1pPr>
              <a:spcBef>
                <a:spcPts val="700"/>
              </a:spcBef>
              <a:buClr>
                <a:schemeClr val="tx2"/>
              </a:buClr>
              <a:buSzPct val="95000"/>
              <a:buFont typeface="Wingdings" panose="05000000000000000000" pitchFamily="2" charset="2"/>
              <a:buChar char=""/>
              <a:defRPr sz="3000">
                <a:solidFill>
                  <a:schemeClr val="tx1"/>
                </a:solidFill>
                <a:latin typeface="Corbel" panose="020B0503020204020204" pitchFamily="34" charset="0"/>
              </a:defRPr>
            </a:lvl1pPr>
            <a:lvl2pPr marL="742950" indent="-285750">
              <a:spcBef>
                <a:spcPct val="20000"/>
              </a:spcBef>
              <a:buClr>
                <a:schemeClr val="accent2"/>
              </a:buClr>
              <a:buSzPct val="90000"/>
              <a:buFont typeface="Wingdings" panose="05000000000000000000" pitchFamily="2" charset="2"/>
              <a:buChar char=""/>
              <a:defRPr sz="2600">
                <a:solidFill>
                  <a:schemeClr val="tx1"/>
                </a:solidFill>
                <a:latin typeface="Corbel" panose="020B0503020204020204"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Corbel" panose="020B0503020204020204" pitchFamily="34" charset="0"/>
              </a:defRPr>
            </a:lvl3pPr>
            <a:lvl4pPr marL="1600200" indent="-228600">
              <a:spcBef>
                <a:spcPct val="20000"/>
              </a:spcBef>
              <a:buClr>
                <a:srgbClr val="FEB80A"/>
              </a:buClr>
              <a:buFont typeface="Wingdings 3" panose="05040102010807070707" pitchFamily="18" charset="2"/>
              <a:buChar char=""/>
              <a:defRPr sz="2200">
                <a:solidFill>
                  <a:schemeClr val="tx1"/>
                </a:solidFill>
                <a:latin typeface="Corbel" panose="020B0503020204020204" pitchFamily="34" charset="0"/>
              </a:defRPr>
            </a:lvl4pPr>
            <a:lvl5pPr marL="2057400" indent="-228600">
              <a:spcBef>
                <a:spcPct val="20000"/>
              </a:spcBef>
              <a:buClr>
                <a:srgbClr val="FEB80A"/>
              </a:buClr>
              <a:buFont typeface="Wingdings 2" panose="05020102010507070707" pitchFamily="18" charset="2"/>
              <a:buChar char=""/>
              <a:defRPr sz="2000">
                <a:solidFill>
                  <a:schemeClr val="tx1"/>
                </a:solidFill>
                <a:latin typeface="Corbel" panose="020B0503020204020204" pitchFamily="34" charset="0"/>
              </a:defRPr>
            </a:lvl5pPr>
            <a:lvl6pPr marL="25146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6pPr>
            <a:lvl7pPr marL="29718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7pPr>
            <a:lvl8pPr marL="34290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8pPr>
            <a:lvl9pPr marL="3886200" indent="-228600" eaLnBrk="0" fontAlgn="base" hangingPunct="0">
              <a:spcBef>
                <a:spcPct val="20000"/>
              </a:spcBef>
              <a:spcAft>
                <a:spcPct val="0"/>
              </a:spcAft>
              <a:buClr>
                <a:srgbClr val="FEB80A"/>
              </a:buClr>
              <a:buFont typeface="Wingdings 2" panose="05020102010507070707" pitchFamily="18" charset="2"/>
              <a:buChar char=""/>
              <a:defRPr sz="2000">
                <a:solidFill>
                  <a:schemeClr val="tx1"/>
                </a:solidFill>
                <a:latin typeface="Corbel" panose="020B0503020204020204" pitchFamily="34" charset="0"/>
              </a:defRPr>
            </a:lvl9pPr>
          </a:lstStyle>
          <a:p>
            <a:pPr algn="ctr">
              <a:spcBef>
                <a:spcPct val="0"/>
              </a:spcBef>
              <a:buClrTx/>
              <a:buSzTx/>
              <a:buFontTx/>
              <a:buNone/>
            </a:pPr>
            <a:r>
              <a:rPr lang="en-US" sz="2000" b="1" cap="small" dirty="0">
                <a:solidFill>
                  <a:srgbClr val="6D6D6D"/>
                </a:solidFill>
                <a:latin typeface="Garamond" panose="02020404030301010803" pitchFamily="18" charset="0"/>
              </a:rPr>
              <a:t>       </a:t>
            </a:r>
            <a:r>
              <a:rPr lang="en-US" sz="3200" b="1" cap="small" dirty="0">
                <a:solidFill>
                  <a:srgbClr val="6D6D6D"/>
                </a:solidFill>
                <a:latin typeface="Garamond" panose="02020404030301010803" pitchFamily="18" charset="0"/>
              </a:rPr>
              <a:t>Total: 11,608</a:t>
            </a:r>
          </a:p>
          <a:p>
            <a:pPr marL="742950" indent="-742950">
              <a:spcBef>
                <a:spcPct val="0"/>
              </a:spcBef>
              <a:buClrTx/>
              <a:buSzTx/>
              <a:buFontTx/>
              <a:buAutoNum type="arabicPeriod"/>
            </a:pPr>
            <a:r>
              <a:rPr lang="en-US" altLang="en-US" sz="2000" b="1" cap="small" dirty="0">
                <a:solidFill>
                  <a:srgbClr val="6D6D6D"/>
                </a:solidFill>
                <a:latin typeface="Garamond" panose="02020404030301010803" pitchFamily="18" charset="0"/>
              </a:rPr>
              <a:t>Practitioner, 6678</a:t>
            </a:r>
          </a:p>
          <a:p>
            <a:pPr marL="742950" indent="-742950">
              <a:spcBef>
                <a:spcPct val="0"/>
              </a:spcBef>
              <a:buClrTx/>
              <a:buSzTx/>
              <a:buFontTx/>
              <a:buAutoNum type="arabicPeriod"/>
            </a:pPr>
            <a:r>
              <a:rPr lang="en-US" altLang="en-US" sz="2000" b="1" cap="small" dirty="0">
                <a:solidFill>
                  <a:srgbClr val="6D6D6D"/>
                </a:solidFill>
                <a:latin typeface="Garamond" panose="02020404030301010803" pitchFamily="18" charset="0"/>
              </a:rPr>
              <a:t>Nurse Practitioner, 1910</a:t>
            </a:r>
          </a:p>
          <a:p>
            <a:pPr marL="742950" indent="-742950">
              <a:spcBef>
                <a:spcPct val="0"/>
              </a:spcBef>
              <a:buClrTx/>
              <a:buSzTx/>
              <a:buFontTx/>
              <a:buAutoNum type="arabicPeriod"/>
            </a:pPr>
            <a:r>
              <a:rPr lang="en-US" altLang="en-US" sz="2000" b="1" cap="small" dirty="0">
                <a:solidFill>
                  <a:srgbClr val="6D6D6D"/>
                </a:solidFill>
                <a:latin typeface="Garamond" panose="02020404030301010803" pitchFamily="18" charset="0"/>
              </a:rPr>
              <a:t>Physician Assistant, 912</a:t>
            </a:r>
          </a:p>
          <a:p>
            <a:pPr marL="742950" indent="-742950">
              <a:spcBef>
                <a:spcPct val="0"/>
              </a:spcBef>
              <a:buClrTx/>
              <a:buSzTx/>
              <a:buFontTx/>
              <a:buAutoNum type="arabicPeriod"/>
            </a:pPr>
            <a:r>
              <a:rPr lang="en-US" altLang="en-US" sz="2000" b="1" cap="small" dirty="0">
                <a:solidFill>
                  <a:srgbClr val="6D6D6D"/>
                </a:solidFill>
                <a:latin typeface="Garamond" panose="02020404030301010803" pitchFamily="18" charset="0"/>
              </a:rPr>
              <a:t>Retail Pharmacy, 292</a:t>
            </a:r>
          </a:p>
          <a:p>
            <a:pPr marL="742950" indent="-742950">
              <a:spcBef>
                <a:spcPct val="0"/>
              </a:spcBef>
              <a:buClrTx/>
              <a:buSzTx/>
              <a:buFontTx/>
              <a:buAutoNum type="arabicPeriod"/>
            </a:pPr>
            <a:r>
              <a:rPr lang="en-US" altLang="en-US" sz="2000" b="1" cap="small" dirty="0">
                <a:solidFill>
                  <a:srgbClr val="6D6D6D"/>
                </a:solidFill>
                <a:latin typeface="Garamond" panose="02020404030301010803" pitchFamily="18" charset="0"/>
              </a:rPr>
              <a:t>Chain Pharmacy, 250</a:t>
            </a:r>
            <a:endParaRPr lang="en-US" altLang="en-US" sz="2000" dirty="0">
              <a:solidFill>
                <a:srgbClr val="6D6D6D"/>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E4C9ABD4-DA1F-4D20-83C5-E76F6F767A3F}"/>
              </a:ext>
            </a:extLst>
          </p:cNvPr>
          <p:cNvSpPr txBox="1">
            <a:spLocks/>
          </p:cNvSpPr>
          <p:nvPr/>
        </p:nvSpPr>
        <p:spPr>
          <a:xfrm>
            <a:off x="351692" y="2024951"/>
            <a:ext cx="6611816" cy="861005"/>
          </a:xfrm>
          <a:prstGeom prst="rect">
            <a:avLst/>
          </a:prstGeom>
          <a:noFill/>
        </p:spPr>
        <p:txBody>
          <a:bodyPr vert="horz" wrap="square" lIns="121158" tIns="60579" rIns="121158" bIns="60579" rtlCol="0">
            <a:spAutoFit/>
          </a:bodyPr>
          <a:lstStyle>
            <a:lvl1pPr marL="565150" indent="-342900" algn="l" defTabSz="1211580" rtl="0" eaLnBrk="1" latinLnBrk="0" hangingPunct="1">
              <a:spcBef>
                <a:spcPct val="20000"/>
              </a:spcBef>
              <a:spcAft>
                <a:spcPts val="1200"/>
              </a:spcAft>
              <a:buFont typeface="Wingdings" panose="05000000000000000000" pitchFamily="2" charset="2"/>
              <a:buChar char="§"/>
              <a:defRPr sz="2400" kern="1200">
                <a:solidFill>
                  <a:srgbClr val="6D6D6D"/>
                </a:solidFill>
                <a:latin typeface="Gisha" panose="020B0502040204020203" pitchFamily="34" charset="-79"/>
                <a:ea typeface="+mn-ea"/>
                <a:cs typeface="Gisha" panose="020B0502040204020203" pitchFamily="34" charset="-79"/>
              </a:defRPr>
            </a:lvl1pPr>
            <a:lvl2pPr marL="803275" indent="-346075" algn="l" defTabSz="1211580" rtl="0" eaLnBrk="1" latinLnBrk="0" hangingPunct="1">
              <a:spcBef>
                <a:spcPct val="20000"/>
              </a:spcBef>
              <a:spcAft>
                <a:spcPts val="1200"/>
              </a:spcAft>
              <a:buFont typeface="Arial" panose="020B0604020202020204" pitchFamily="34" charset="0"/>
              <a:buChar char="•"/>
              <a:defRPr sz="2400" kern="1200">
                <a:solidFill>
                  <a:srgbClr val="6D6D6D"/>
                </a:solidFill>
                <a:latin typeface="Gisha" panose="020B0502040204020203" pitchFamily="34" charset="-79"/>
                <a:ea typeface="+mn-ea"/>
                <a:cs typeface="Gisha" panose="020B0502040204020203" pitchFamily="34" charset="-79"/>
              </a:defRPr>
            </a:lvl2pPr>
            <a:lvl3pPr marL="1025525" indent="-331788" algn="l" defTabSz="1211580" rtl="0" eaLnBrk="1" latinLnBrk="0" hangingPunct="1">
              <a:spcBef>
                <a:spcPct val="20000"/>
              </a:spcBef>
              <a:spcAft>
                <a:spcPts val="1200"/>
              </a:spcAft>
              <a:buSzPct val="70000"/>
              <a:buFont typeface="Courier New" panose="02070309020205020404" pitchFamily="49" charset="0"/>
              <a:buChar char="o"/>
              <a:defRPr sz="2400" kern="1200">
                <a:solidFill>
                  <a:srgbClr val="6D6D6D"/>
                </a:solidFill>
                <a:latin typeface="Gisha" panose="020B0502040204020203" pitchFamily="34" charset="-79"/>
                <a:ea typeface="+mn-ea"/>
                <a:cs typeface="Gisha" panose="020B0502040204020203" pitchFamily="34" charset="-79"/>
              </a:defRPr>
            </a:lvl3pPr>
            <a:lvl4pPr marL="1260475" indent="-346075" algn="l" defTabSz="1211580" rtl="0" eaLnBrk="1" latinLnBrk="0" hangingPunct="1">
              <a:spcBef>
                <a:spcPct val="20000"/>
              </a:spcBef>
              <a:spcAft>
                <a:spcPts val="1200"/>
              </a:spcAft>
              <a:buSzPct val="50000"/>
              <a:buFont typeface="Wingdings" panose="05000000000000000000" pitchFamily="2" charset="2"/>
              <a:buChar char="q"/>
              <a:defRPr sz="2400" kern="1200">
                <a:solidFill>
                  <a:srgbClr val="6D6D6D"/>
                </a:solidFill>
                <a:latin typeface="Gisha" panose="020B0502040204020203" pitchFamily="34" charset="-79"/>
                <a:ea typeface="+mn-ea"/>
                <a:cs typeface="Gisha" panose="020B0502040204020203" pitchFamily="34" charset="-79"/>
              </a:defRPr>
            </a:lvl4pPr>
            <a:lvl5pPr marL="2726055" indent="-302895" algn="l" defTabSz="1211580" rtl="0" eaLnBrk="1" latinLnBrk="0" hangingPunct="1">
              <a:spcBef>
                <a:spcPct val="20000"/>
              </a:spcBef>
              <a:buFont typeface="Arial" panose="020B0604020202020204" pitchFamily="34" charset="0"/>
              <a:buChar char="»"/>
              <a:defRPr sz="2400" kern="1200">
                <a:solidFill>
                  <a:srgbClr val="6D6D6D"/>
                </a:solidFill>
                <a:latin typeface="Gisha" panose="020B0502040204020203" pitchFamily="34" charset="-79"/>
                <a:ea typeface="+mn-ea"/>
                <a:cs typeface="Gisha" panose="020B0502040204020203" pitchFamily="34" charset="-79"/>
              </a:defRPr>
            </a:lvl5pPr>
            <a:lvl6pPr marL="333184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3763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4342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4921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114300" indent="0">
              <a:buFont typeface="Wingdings" panose="05000000000000000000" pitchFamily="2" charset="2"/>
              <a:buNone/>
            </a:pPr>
            <a:r>
              <a:rPr lang="en-US" sz="4800" b="1" dirty="0">
                <a:latin typeface="Garamond" panose="02020404030301010803" pitchFamily="18" charset="0"/>
              </a:rPr>
              <a:t>WV DEA Registrants</a:t>
            </a:r>
          </a:p>
        </p:txBody>
      </p:sp>
      <p:graphicFrame>
        <p:nvGraphicFramePr>
          <p:cNvPr id="9" name="Content Placeholder 8">
            <a:extLst>
              <a:ext uri="{FF2B5EF4-FFF2-40B4-BE49-F238E27FC236}">
                <a16:creationId xmlns:a16="http://schemas.microsoft.com/office/drawing/2014/main" id="{31B085B6-F1D8-4C66-BB98-8AC817BCFBC2}"/>
              </a:ext>
            </a:extLst>
          </p:cNvPr>
          <p:cNvGraphicFramePr>
            <a:graphicFrameLocks noGrp="1"/>
          </p:cNvGraphicFramePr>
          <p:nvPr>
            <p:ph idx="1"/>
            <p:extLst>
              <p:ext uri="{D42A27DB-BD31-4B8C-83A1-F6EECF244321}">
                <p14:modId xmlns:p14="http://schemas.microsoft.com/office/powerpoint/2010/main" val="3135123157"/>
              </p:ext>
            </p:extLst>
          </p:nvPr>
        </p:nvGraphicFramePr>
        <p:xfrm>
          <a:off x="7184571" y="1587640"/>
          <a:ext cx="5159005" cy="5910109"/>
        </p:xfrm>
        <a:graphic>
          <a:graphicData uri="http://schemas.openxmlformats.org/drawingml/2006/table">
            <a:tbl>
              <a:tblPr>
                <a:tableStyleId>{5C22544A-7EE6-4342-B048-85BDC9FD1C3A}</a:tableStyleId>
              </a:tblPr>
              <a:tblGrid>
                <a:gridCol w="3893677">
                  <a:extLst>
                    <a:ext uri="{9D8B030D-6E8A-4147-A177-3AD203B41FA5}">
                      <a16:colId xmlns:a16="http://schemas.microsoft.com/office/drawing/2014/main" val="3868774976"/>
                    </a:ext>
                  </a:extLst>
                </a:gridCol>
                <a:gridCol w="1265328">
                  <a:extLst>
                    <a:ext uri="{9D8B030D-6E8A-4147-A177-3AD203B41FA5}">
                      <a16:colId xmlns:a16="http://schemas.microsoft.com/office/drawing/2014/main" val="1677186959"/>
                    </a:ext>
                  </a:extLst>
                </a:gridCol>
              </a:tblGrid>
              <a:tr h="125747">
                <a:tc>
                  <a:txBody>
                    <a:bodyPr/>
                    <a:lstStyle/>
                    <a:p>
                      <a:pPr algn="ctr" fontAlgn="b"/>
                      <a:r>
                        <a:rPr lang="en-US" sz="700" u="none" strike="noStrike" dirty="0">
                          <a:effectLst/>
                        </a:rPr>
                        <a:t>Activity</a:t>
                      </a:r>
                      <a:endParaRPr lang="en-US" sz="700" b="0" i="0" u="none" strike="noStrike" dirty="0">
                        <a:effectLst/>
                        <a:latin typeface="Calibri" panose="020F0502020204030204" pitchFamily="34" charset="0"/>
                      </a:endParaRPr>
                    </a:p>
                  </a:txBody>
                  <a:tcPr marL="6031" marR="6031" marT="6031" marB="0" anchor="b"/>
                </a:tc>
                <a:tc>
                  <a:txBody>
                    <a:bodyPr/>
                    <a:lstStyle/>
                    <a:p>
                      <a:pPr algn="ctr" fontAlgn="b"/>
                      <a:r>
                        <a:rPr lang="en-US" sz="700" u="none" strike="noStrike">
                          <a:effectLst/>
                        </a:rPr>
                        <a:t>Amount</a:t>
                      </a:r>
                      <a:endParaRPr lang="en-US" sz="700" b="0" i="0" u="none" strike="noStrike">
                        <a:effectLst/>
                        <a:latin typeface="Calibri" panose="020F0502020204030204" pitchFamily="34" charset="0"/>
                      </a:endParaRPr>
                    </a:p>
                  </a:txBody>
                  <a:tcPr marL="6031" marR="6031" marT="6031" marB="0" anchor="b"/>
                </a:tc>
                <a:extLst>
                  <a:ext uri="{0D108BD9-81ED-4DB2-BD59-A6C34878D82A}">
                    <a16:rowId xmlns:a16="http://schemas.microsoft.com/office/drawing/2014/main" val="2644991422"/>
                  </a:ext>
                </a:extLst>
              </a:tr>
              <a:tr h="125747">
                <a:tc>
                  <a:txBody>
                    <a:bodyPr/>
                    <a:lstStyle/>
                    <a:p>
                      <a:pPr algn="l" fontAlgn="t"/>
                      <a:r>
                        <a:rPr lang="en-US" sz="700" u="none" strike="noStrike">
                          <a:effectLst/>
                        </a:rPr>
                        <a:t>PRACTITIONER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6678</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662305671"/>
                  </a:ext>
                </a:extLst>
              </a:tr>
              <a:tr h="125747">
                <a:tc>
                  <a:txBody>
                    <a:bodyPr/>
                    <a:lstStyle/>
                    <a:p>
                      <a:pPr algn="l" fontAlgn="t"/>
                      <a:r>
                        <a:rPr lang="en-US" sz="700" u="none" strike="noStrike">
                          <a:effectLst/>
                        </a:rPr>
                        <a:t>MLP-NURSE PRACTITIONER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1910</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124207014"/>
                  </a:ext>
                </a:extLst>
              </a:tr>
              <a:tr h="125747">
                <a:tc>
                  <a:txBody>
                    <a:bodyPr/>
                    <a:lstStyle/>
                    <a:p>
                      <a:pPr algn="l" fontAlgn="t"/>
                      <a:r>
                        <a:rPr lang="en-US" sz="700" u="none" strike="noStrike">
                          <a:effectLst/>
                        </a:rPr>
                        <a:t>MLP-PHYSICIAN ASSISTANT</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912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925170163"/>
                  </a:ext>
                </a:extLst>
              </a:tr>
              <a:tr h="125747">
                <a:tc>
                  <a:txBody>
                    <a:bodyPr/>
                    <a:lstStyle/>
                    <a:p>
                      <a:pPr algn="l" fontAlgn="t"/>
                      <a:r>
                        <a:rPr lang="en-US" sz="700" u="none" strike="noStrike" dirty="0">
                          <a:effectLst/>
                        </a:rPr>
                        <a:t>RETAIL PHARMACY</a:t>
                      </a:r>
                      <a:endParaRPr lang="en-US" sz="700" b="0" i="0" u="none" strike="noStrike" dirty="0">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292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067696807"/>
                  </a:ext>
                </a:extLst>
              </a:tr>
              <a:tr h="125747">
                <a:tc>
                  <a:txBody>
                    <a:bodyPr/>
                    <a:lstStyle/>
                    <a:p>
                      <a:pPr algn="l" fontAlgn="t"/>
                      <a:r>
                        <a:rPr lang="en-US" sz="700" u="none" strike="noStrike">
                          <a:effectLst/>
                        </a:rPr>
                        <a:t>CHAIN PHARMACY</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250</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447213854"/>
                  </a:ext>
                </a:extLst>
              </a:tr>
              <a:tr h="125747">
                <a:tc>
                  <a:txBody>
                    <a:bodyPr/>
                    <a:lstStyle/>
                    <a:p>
                      <a:pPr algn="l" fontAlgn="t"/>
                      <a:r>
                        <a:rPr lang="en-US" sz="700" u="none" strike="noStrike">
                          <a:effectLst/>
                        </a:rPr>
                        <a:t>PRACTITIONER-DW/30</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242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908411979"/>
                  </a:ext>
                </a:extLst>
              </a:tr>
              <a:tr h="125747">
                <a:tc>
                  <a:txBody>
                    <a:bodyPr/>
                    <a:lstStyle/>
                    <a:p>
                      <a:pPr algn="l" fontAlgn="t"/>
                      <a:r>
                        <a:rPr lang="en-US" sz="700" u="none" strike="noStrike">
                          <a:effectLst/>
                        </a:rPr>
                        <a:t>MLP-AMBULANCE SERVICE</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142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467275550"/>
                  </a:ext>
                </a:extLst>
              </a:tr>
              <a:tr h="125747">
                <a:tc>
                  <a:txBody>
                    <a:bodyPr/>
                    <a:lstStyle/>
                    <a:p>
                      <a:pPr algn="l" fontAlgn="t"/>
                      <a:r>
                        <a:rPr lang="en-US" sz="700" u="none" strike="noStrike">
                          <a:effectLst/>
                        </a:rPr>
                        <a:t>MLP-OPTOMETRIST</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139</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946640927"/>
                  </a:ext>
                </a:extLst>
              </a:tr>
              <a:tr h="125747">
                <a:tc>
                  <a:txBody>
                    <a:bodyPr/>
                    <a:lstStyle/>
                    <a:p>
                      <a:pPr algn="l" fontAlgn="t"/>
                      <a:r>
                        <a:rPr lang="en-US" sz="700" u="none" strike="noStrike">
                          <a:effectLst/>
                        </a:rPr>
                        <a:t>MLP-NURSE PRACTITIONER-DW/100</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139</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067081757"/>
                  </a:ext>
                </a:extLst>
              </a:tr>
              <a:tr h="125747">
                <a:tc>
                  <a:txBody>
                    <a:bodyPr/>
                    <a:lstStyle/>
                    <a:p>
                      <a:pPr algn="l" fontAlgn="t"/>
                      <a:r>
                        <a:rPr lang="en-US" sz="700" u="none" strike="noStrike">
                          <a:effectLst/>
                        </a:rPr>
                        <a:t>HOSPITAL/CLINIC</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132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404945013"/>
                  </a:ext>
                </a:extLst>
              </a:tr>
              <a:tr h="125747">
                <a:tc>
                  <a:txBody>
                    <a:bodyPr/>
                    <a:lstStyle/>
                    <a:p>
                      <a:pPr algn="l" fontAlgn="t"/>
                      <a:r>
                        <a:rPr lang="en-US" sz="700" u="none" strike="noStrike">
                          <a:effectLst/>
                        </a:rPr>
                        <a:t>MLP-NURSE PRACTITIONER-DW/30</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127</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869068837"/>
                  </a:ext>
                </a:extLst>
              </a:tr>
              <a:tr h="125747">
                <a:tc>
                  <a:txBody>
                    <a:bodyPr/>
                    <a:lstStyle/>
                    <a:p>
                      <a:pPr algn="l" fontAlgn="t"/>
                      <a:r>
                        <a:rPr lang="en-US" sz="700" u="none" strike="noStrike">
                          <a:effectLst/>
                        </a:rPr>
                        <a:t>PRACTITIONER-DW/100</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122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576729885"/>
                  </a:ext>
                </a:extLst>
              </a:tr>
              <a:tr h="125747">
                <a:tc>
                  <a:txBody>
                    <a:bodyPr/>
                    <a:lstStyle/>
                    <a:p>
                      <a:pPr algn="l" fontAlgn="t"/>
                      <a:r>
                        <a:rPr lang="en-US" sz="700" u="none" strike="noStrike">
                          <a:effectLst/>
                        </a:rPr>
                        <a:t>PRACTITIONER-DW/275</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116</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190676230"/>
                  </a:ext>
                </a:extLst>
              </a:tr>
              <a:tr h="125747">
                <a:tc>
                  <a:txBody>
                    <a:bodyPr/>
                    <a:lstStyle/>
                    <a:p>
                      <a:pPr algn="l" fontAlgn="t"/>
                      <a:r>
                        <a:rPr lang="en-US" sz="700" u="none" strike="noStrike">
                          <a:effectLst/>
                        </a:rPr>
                        <a:t>RESEARCHER (II-V)</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91</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956805074"/>
                  </a:ext>
                </a:extLst>
              </a:tr>
              <a:tr h="125747">
                <a:tc>
                  <a:txBody>
                    <a:bodyPr/>
                    <a:lstStyle/>
                    <a:p>
                      <a:pPr algn="l" fontAlgn="t"/>
                      <a:r>
                        <a:rPr lang="en-US" sz="700" u="none" strike="noStrike">
                          <a:effectLst/>
                        </a:rPr>
                        <a:t>MLP-NURSE PRACTITIONER-DW/275</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66</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624330900"/>
                  </a:ext>
                </a:extLst>
              </a:tr>
              <a:tr h="125747">
                <a:tc>
                  <a:txBody>
                    <a:bodyPr/>
                    <a:lstStyle/>
                    <a:p>
                      <a:pPr algn="l" fontAlgn="t"/>
                      <a:r>
                        <a:rPr lang="en-US" sz="700" u="none" strike="noStrike">
                          <a:effectLst/>
                        </a:rPr>
                        <a:t>MLP-PHYSICIAN ASSISTANT-DW/100</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40</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293895727"/>
                  </a:ext>
                </a:extLst>
              </a:tr>
              <a:tr h="125747">
                <a:tc>
                  <a:txBody>
                    <a:bodyPr/>
                    <a:lstStyle/>
                    <a:p>
                      <a:pPr algn="l" fontAlgn="t"/>
                      <a:r>
                        <a:rPr lang="en-US" sz="700" u="none" strike="noStrike">
                          <a:effectLst/>
                        </a:rPr>
                        <a:t>MLP-PHYSICIAN ASSISTANT-DW/30</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35</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516603500"/>
                  </a:ext>
                </a:extLst>
              </a:tr>
              <a:tr h="125747">
                <a:tc>
                  <a:txBody>
                    <a:bodyPr/>
                    <a:lstStyle/>
                    <a:p>
                      <a:pPr algn="l" fontAlgn="t"/>
                      <a:r>
                        <a:rPr lang="en-US" sz="700" u="none" strike="noStrike">
                          <a:effectLst/>
                        </a:rPr>
                        <a:t>CANINE HANDLER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34</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8916467"/>
                  </a:ext>
                </a:extLst>
              </a:tr>
              <a:tr h="125747">
                <a:tc>
                  <a:txBody>
                    <a:bodyPr/>
                    <a:lstStyle/>
                    <a:p>
                      <a:pPr algn="l" fontAlgn="t"/>
                      <a:r>
                        <a:rPr lang="en-US" sz="700" u="none" strike="noStrike">
                          <a:effectLst/>
                        </a:rPr>
                        <a:t>MLP-ANIMAL SHELTER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25</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499039466"/>
                  </a:ext>
                </a:extLst>
              </a:tr>
              <a:tr h="125747">
                <a:tc>
                  <a:txBody>
                    <a:bodyPr/>
                    <a:lstStyle/>
                    <a:p>
                      <a:pPr algn="l" fontAlgn="t"/>
                      <a:r>
                        <a:rPr lang="en-US" sz="700" u="none" strike="noStrike">
                          <a:effectLst/>
                        </a:rPr>
                        <a:t>HOSP/CLINIC-VA</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14</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205307453"/>
                  </a:ext>
                </a:extLst>
              </a:tr>
              <a:tr h="125747">
                <a:tc>
                  <a:txBody>
                    <a:bodyPr/>
                    <a:lstStyle/>
                    <a:p>
                      <a:pPr algn="l" fontAlgn="t"/>
                      <a:r>
                        <a:rPr lang="en-US" sz="700" u="none" strike="noStrike">
                          <a:effectLst/>
                        </a:rPr>
                        <a:t>PRACTITIONER-DW/30SW</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150002653"/>
                  </a:ext>
                </a:extLst>
              </a:tr>
              <a:tr h="125747">
                <a:tc>
                  <a:txBody>
                    <a:bodyPr/>
                    <a:lstStyle/>
                    <a:p>
                      <a:pPr algn="l" fontAlgn="t"/>
                      <a:r>
                        <a:rPr lang="en-US" sz="700" u="none" strike="noStrike">
                          <a:effectLst/>
                        </a:rPr>
                        <a:t>MLP-PHYSICIAN ASSISTANT-DW/275</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11</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760459755"/>
                  </a:ext>
                </a:extLst>
              </a:tr>
              <a:tr h="125747">
                <a:tc>
                  <a:txBody>
                    <a:bodyPr/>
                    <a:lstStyle/>
                    <a:p>
                      <a:pPr algn="l" fontAlgn="t"/>
                      <a:r>
                        <a:rPr lang="en-US" sz="700" u="none" strike="noStrike">
                          <a:effectLst/>
                        </a:rPr>
                        <a:t>MAINT &amp; DETOX</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9</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753565885"/>
                  </a:ext>
                </a:extLst>
              </a:tr>
              <a:tr h="125747">
                <a:tc>
                  <a:txBody>
                    <a:bodyPr/>
                    <a:lstStyle/>
                    <a:p>
                      <a:pPr algn="l" fontAlgn="t"/>
                      <a:r>
                        <a:rPr lang="en-US" sz="700" u="none" strike="noStrike">
                          <a:effectLst/>
                        </a:rPr>
                        <a:t>MLP-NURSE PRACTITIONER-DW/30SW</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8</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095535989"/>
                  </a:ext>
                </a:extLst>
              </a:tr>
              <a:tr h="125747">
                <a:tc>
                  <a:txBody>
                    <a:bodyPr/>
                    <a:lstStyle/>
                    <a:p>
                      <a:pPr algn="l" fontAlgn="t"/>
                      <a:r>
                        <a:rPr lang="en-US" sz="700" u="none" strike="noStrike">
                          <a:effectLst/>
                        </a:rPr>
                        <a:t>ANALYTICAL LAB</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7</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749316098"/>
                  </a:ext>
                </a:extLst>
              </a:tr>
              <a:tr h="125747">
                <a:tc>
                  <a:txBody>
                    <a:bodyPr/>
                    <a:lstStyle/>
                    <a:p>
                      <a:pPr algn="l" fontAlgn="t"/>
                      <a:r>
                        <a:rPr lang="en-US" sz="700" u="none" strike="noStrike">
                          <a:effectLst/>
                        </a:rPr>
                        <a:t>AUTOMATED DISPENSING SYSTEM</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6</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199141501"/>
                  </a:ext>
                </a:extLst>
              </a:tr>
              <a:tr h="125747">
                <a:tc>
                  <a:txBody>
                    <a:bodyPr/>
                    <a:lstStyle/>
                    <a:p>
                      <a:pPr algn="l" fontAlgn="t"/>
                      <a:r>
                        <a:rPr lang="en-US" sz="700" u="none" strike="noStrike">
                          <a:effectLst/>
                        </a:rPr>
                        <a:t>HOSP/CLINIC FED</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6</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783634957"/>
                  </a:ext>
                </a:extLst>
              </a:tr>
              <a:tr h="125747">
                <a:tc>
                  <a:txBody>
                    <a:bodyPr/>
                    <a:lstStyle/>
                    <a:p>
                      <a:pPr algn="l" fontAlgn="t"/>
                      <a:r>
                        <a:rPr lang="en-US" sz="700" u="none" strike="noStrike">
                          <a:effectLst/>
                        </a:rPr>
                        <a:t>TEACHING INSTITUTION</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6</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387707643"/>
                  </a:ext>
                </a:extLst>
              </a:tr>
              <a:tr h="125747">
                <a:tc>
                  <a:txBody>
                    <a:bodyPr/>
                    <a:lstStyle/>
                    <a:p>
                      <a:pPr algn="l" fontAlgn="t"/>
                      <a:r>
                        <a:rPr lang="en-US" sz="700" u="none" strike="noStrike">
                          <a:effectLst/>
                        </a:rPr>
                        <a:t>CHEMPACK/SNS DISTRIBUTOR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5</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815710174"/>
                  </a:ext>
                </a:extLst>
              </a:tr>
              <a:tr h="125747">
                <a:tc>
                  <a:txBody>
                    <a:bodyPr/>
                    <a:lstStyle/>
                    <a:p>
                      <a:pPr algn="l" fontAlgn="t"/>
                      <a:r>
                        <a:rPr lang="en-US" sz="700" u="none" strike="noStrike">
                          <a:effectLst/>
                        </a:rPr>
                        <a:t>RESEARCHER (I)</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5</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120973157"/>
                  </a:ext>
                </a:extLst>
              </a:tr>
              <a:tr h="125747">
                <a:tc>
                  <a:txBody>
                    <a:bodyPr/>
                    <a:lstStyle/>
                    <a:p>
                      <a:pPr algn="l" fontAlgn="t"/>
                      <a:r>
                        <a:rPr lang="en-US" sz="700" u="none" strike="noStrike">
                          <a:effectLst/>
                        </a:rPr>
                        <a:t>M/O PHARMACY</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3</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093748925"/>
                  </a:ext>
                </a:extLst>
              </a:tr>
              <a:tr h="125747">
                <a:tc>
                  <a:txBody>
                    <a:bodyPr/>
                    <a:lstStyle/>
                    <a:p>
                      <a:pPr algn="l" fontAlgn="t"/>
                      <a:r>
                        <a:rPr lang="en-US" sz="700" u="none" strike="noStrike">
                          <a:effectLst/>
                        </a:rPr>
                        <a:t>MLP-PHYSICIAN ASSISTANT-DW/30SW</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3</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00234779"/>
                  </a:ext>
                </a:extLst>
              </a:tr>
              <a:tr h="125747">
                <a:tc>
                  <a:txBody>
                    <a:bodyPr/>
                    <a:lstStyle/>
                    <a:p>
                      <a:pPr algn="l" fontAlgn="t"/>
                      <a:r>
                        <a:rPr lang="en-US" sz="700" u="none" strike="noStrike">
                          <a:effectLst/>
                        </a:rPr>
                        <a:t>CHEMICAL DISTRIBUTOR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3</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967827031"/>
                  </a:ext>
                </a:extLst>
              </a:tr>
              <a:tr h="125747">
                <a:tc>
                  <a:txBody>
                    <a:bodyPr/>
                    <a:lstStyle/>
                    <a:p>
                      <a:pPr algn="l" fontAlgn="t"/>
                      <a:r>
                        <a:rPr lang="en-US" sz="700" u="none" strike="noStrike">
                          <a:effectLst/>
                        </a:rPr>
                        <a:t>CENTRAL FILL PHARMACY</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777963777"/>
                  </a:ext>
                </a:extLst>
              </a:tr>
              <a:tr h="125747">
                <a:tc>
                  <a:txBody>
                    <a:bodyPr/>
                    <a:lstStyle/>
                    <a:p>
                      <a:pPr algn="l" fontAlgn="t"/>
                      <a:r>
                        <a:rPr lang="en-US" sz="700" u="none" strike="noStrike">
                          <a:effectLst/>
                        </a:rPr>
                        <a:t>MLP-MILITARY</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679701963"/>
                  </a:ext>
                </a:extLst>
              </a:tr>
              <a:tr h="125747">
                <a:tc>
                  <a:txBody>
                    <a:bodyPr/>
                    <a:lstStyle/>
                    <a:p>
                      <a:pPr algn="l" fontAlgn="t"/>
                      <a:r>
                        <a:rPr lang="en-US" sz="700" u="none" strike="noStrike">
                          <a:effectLst/>
                        </a:rPr>
                        <a:t>DISTRIBUTOR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733542003"/>
                  </a:ext>
                </a:extLst>
              </a:tr>
              <a:tr h="125747">
                <a:tc>
                  <a:txBody>
                    <a:bodyPr/>
                    <a:lstStyle/>
                    <a:p>
                      <a:pPr algn="l" fontAlgn="t"/>
                      <a:r>
                        <a:rPr lang="en-US" sz="700" u="none" strike="noStrike">
                          <a:effectLst/>
                        </a:rPr>
                        <a:t>CHEMICAL MANUFACTURER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395287832"/>
                  </a:ext>
                </a:extLst>
              </a:tr>
              <a:tr h="125747">
                <a:tc>
                  <a:txBody>
                    <a:bodyPr/>
                    <a:lstStyle/>
                    <a:p>
                      <a:pPr algn="l" fontAlgn="t"/>
                      <a:r>
                        <a:rPr lang="en-US" sz="700" u="none" strike="noStrike">
                          <a:effectLst/>
                        </a:rPr>
                        <a:t>CHEMICAL IMPORTER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415114538"/>
                  </a:ext>
                </a:extLst>
              </a:tr>
              <a:tr h="125747">
                <a:tc>
                  <a:txBody>
                    <a:bodyPr/>
                    <a:lstStyle/>
                    <a:p>
                      <a:pPr algn="l" fontAlgn="t"/>
                      <a:r>
                        <a:rPr lang="en-US" sz="700" u="none" strike="noStrike">
                          <a:effectLst/>
                        </a:rPr>
                        <a:t>CHEMICAL EXPORTER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2</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021966054"/>
                  </a:ext>
                </a:extLst>
              </a:tr>
              <a:tr h="125747">
                <a:tc>
                  <a:txBody>
                    <a:bodyPr/>
                    <a:lstStyle/>
                    <a:p>
                      <a:pPr algn="l" fontAlgn="t"/>
                      <a:r>
                        <a:rPr lang="en-US" sz="700" u="none" strike="noStrike">
                          <a:effectLst/>
                        </a:rPr>
                        <a:t>HOSP/CLINIC NG</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316764753"/>
                  </a:ext>
                </a:extLst>
              </a:tr>
              <a:tr h="125747">
                <a:tc>
                  <a:txBody>
                    <a:bodyPr/>
                    <a:lstStyle/>
                    <a:p>
                      <a:pPr algn="l" fontAlgn="t"/>
                      <a:r>
                        <a:rPr lang="en-US" sz="700" u="none" strike="noStrike">
                          <a:effectLst/>
                        </a:rPr>
                        <a:t>MILITARY-PRACTITIONER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86138995"/>
                  </a:ext>
                </a:extLst>
              </a:tr>
              <a:tr h="125747">
                <a:tc>
                  <a:txBody>
                    <a:bodyPr/>
                    <a:lstStyle/>
                    <a:p>
                      <a:pPr algn="l" fontAlgn="t"/>
                      <a:r>
                        <a:rPr lang="en-US" sz="700" u="none" strike="noStrike">
                          <a:effectLst/>
                        </a:rPr>
                        <a:t>MILITARY PRACTITIONER-DW/30</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4270023537"/>
                  </a:ext>
                </a:extLst>
              </a:tr>
              <a:tr h="125747">
                <a:tc>
                  <a:txBody>
                    <a:bodyPr/>
                    <a:lstStyle/>
                    <a:p>
                      <a:pPr algn="l" fontAlgn="t"/>
                      <a:r>
                        <a:rPr lang="en-US" sz="700" u="none" strike="noStrike">
                          <a:effectLst/>
                        </a:rPr>
                        <a:t>MANUFACTURER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663579104"/>
                  </a:ext>
                </a:extLst>
              </a:tr>
              <a:tr h="125747">
                <a:tc>
                  <a:txBody>
                    <a:bodyPr/>
                    <a:lstStyle/>
                    <a:p>
                      <a:pPr algn="l" fontAlgn="t"/>
                      <a:r>
                        <a:rPr lang="en-US" sz="700" u="none" strike="noStrike">
                          <a:effectLst/>
                        </a:rPr>
                        <a:t>IMPORTER (C I,II)</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940236284"/>
                  </a:ext>
                </a:extLst>
              </a:tr>
              <a:tr h="125747">
                <a:tc>
                  <a:txBody>
                    <a:bodyPr/>
                    <a:lstStyle/>
                    <a:p>
                      <a:pPr algn="l" fontAlgn="t"/>
                      <a:r>
                        <a:rPr lang="en-US" sz="700" u="none" strike="noStrike">
                          <a:effectLst/>
                        </a:rPr>
                        <a:t>EXPORTER</a:t>
                      </a:r>
                      <a:endParaRPr lang="en-US" sz="700" b="0"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a:effectLst/>
                        </a:rPr>
                        <a:t>1</a:t>
                      </a:r>
                      <a:endParaRPr lang="en-US" sz="700" b="0" i="0" u="none" strike="noStrike">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1507122749"/>
                  </a:ext>
                </a:extLst>
              </a:tr>
              <a:tr h="125747">
                <a:tc>
                  <a:txBody>
                    <a:bodyPr/>
                    <a:lstStyle/>
                    <a:p>
                      <a:pPr algn="l" fontAlgn="t"/>
                      <a:r>
                        <a:rPr lang="en-US" sz="700" u="none" strike="noStrike">
                          <a:effectLst/>
                        </a:rPr>
                        <a:t>SUBTOTAL</a:t>
                      </a:r>
                      <a:endParaRPr lang="en-US" sz="700" b="1" i="0" u="none" strike="noStrike">
                        <a:solidFill>
                          <a:srgbClr val="555555"/>
                        </a:solidFill>
                        <a:effectLst/>
                        <a:latin typeface="Calibri" panose="020F0502020204030204" pitchFamily="34" charset="0"/>
                      </a:endParaRPr>
                    </a:p>
                  </a:txBody>
                  <a:tcPr marL="6031" marR="6031" marT="6031" marB="0"/>
                </a:tc>
                <a:tc>
                  <a:txBody>
                    <a:bodyPr/>
                    <a:lstStyle/>
                    <a:p>
                      <a:pPr algn="r" fontAlgn="t"/>
                      <a:r>
                        <a:rPr lang="en-US" sz="700" u="none" strike="noStrike" dirty="0">
                          <a:effectLst/>
                        </a:rPr>
                        <a:t>11608</a:t>
                      </a:r>
                      <a:endParaRPr lang="en-US" sz="700" b="1" i="0" u="none" strike="noStrike" dirty="0">
                        <a:solidFill>
                          <a:srgbClr val="555555"/>
                        </a:solidFill>
                        <a:effectLst/>
                        <a:latin typeface="Calibri" panose="020F0502020204030204" pitchFamily="34" charset="0"/>
                      </a:endParaRPr>
                    </a:p>
                  </a:txBody>
                  <a:tcPr marL="6031" marR="6031" marT="6031" marB="0"/>
                </a:tc>
                <a:extLst>
                  <a:ext uri="{0D108BD9-81ED-4DB2-BD59-A6C34878D82A}">
                    <a16:rowId xmlns:a16="http://schemas.microsoft.com/office/drawing/2014/main" val="2114463882"/>
                  </a:ext>
                </a:extLst>
              </a:tr>
            </a:tbl>
          </a:graphicData>
        </a:graphic>
      </p:graphicFrame>
    </p:spTree>
    <p:extLst>
      <p:ext uri="{BB962C8B-B14F-4D97-AF65-F5344CB8AC3E}">
        <p14:creationId xmlns:p14="http://schemas.microsoft.com/office/powerpoint/2010/main" val="87339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Separate Registrations for Separate Locations</a:t>
            </a:r>
          </a:p>
        </p:txBody>
      </p:sp>
      <p:sp>
        <p:nvSpPr>
          <p:cNvPr id="4" name="Content Placeholder 3"/>
          <p:cNvSpPr>
            <a:spLocks noGrp="1"/>
          </p:cNvSpPr>
          <p:nvPr>
            <p:ph idx="1"/>
          </p:nvPr>
        </p:nvSpPr>
        <p:spPr/>
        <p:txBody>
          <a:bodyPr/>
          <a:lstStyle/>
          <a:p>
            <a:r>
              <a:rPr lang="en-US" dirty="0"/>
              <a:t>An office used by a practitioner (who is registered at another location in the same state in which he or she practices) where controlled substances are prescribed but neither administered nor otherwise dispensed as a regular part of the professional practice of the practitioner at such office, and where no supplies of controlled substances are maintained </a:t>
            </a:r>
            <a:r>
              <a:rPr lang="en-US" sz="1800" dirty="0">
                <a:hlinkClick r:id="rId3"/>
              </a:rPr>
              <a:t>21 CFR § 1301.012(b)</a:t>
            </a:r>
            <a:endParaRPr lang="en-US" sz="1800" dirty="0"/>
          </a:p>
          <a:p>
            <a:r>
              <a:rPr lang="en-US" sz="1800" dirty="0"/>
              <a:t>One registration per state</a:t>
            </a:r>
          </a:p>
        </p:txBody>
      </p:sp>
    </p:spTree>
    <p:extLst>
      <p:ext uri="{BB962C8B-B14F-4D97-AF65-F5344CB8AC3E}">
        <p14:creationId xmlns:p14="http://schemas.microsoft.com/office/powerpoint/2010/main" val="1013815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332711-CA30-421B-8FCD-C8B7250AF5AD}"/>
              </a:ext>
            </a:extLst>
          </p:cNvPr>
          <p:cNvSpPr>
            <a:spLocks noGrp="1"/>
          </p:cNvSpPr>
          <p:nvPr>
            <p:ph type="title"/>
          </p:nvPr>
        </p:nvSpPr>
        <p:spPr/>
        <p:txBody>
          <a:bodyPr/>
          <a:lstStyle/>
          <a:p>
            <a:r>
              <a:rPr lang="en-US" sz="2400" dirty="0"/>
              <a:t>Registration Points of Emphasis</a:t>
            </a:r>
          </a:p>
        </p:txBody>
      </p:sp>
      <p:sp>
        <p:nvSpPr>
          <p:cNvPr id="4" name="Content Placeholder 3">
            <a:extLst>
              <a:ext uri="{FF2B5EF4-FFF2-40B4-BE49-F238E27FC236}">
                <a16:creationId xmlns:a16="http://schemas.microsoft.com/office/drawing/2014/main" id="{90A80296-2EF5-4A07-9030-E64A4D0D2A11}"/>
              </a:ext>
            </a:extLst>
          </p:cNvPr>
          <p:cNvSpPr>
            <a:spLocks noGrp="1"/>
          </p:cNvSpPr>
          <p:nvPr>
            <p:ph sz="half" idx="1"/>
          </p:nvPr>
        </p:nvSpPr>
        <p:spPr/>
        <p:txBody>
          <a:bodyPr/>
          <a:lstStyle/>
          <a:p>
            <a:r>
              <a:rPr lang="en-US" sz="1800" dirty="0"/>
              <a:t>Place of practice is your registrant address, not a PO Box </a:t>
            </a:r>
          </a:p>
          <a:p>
            <a:r>
              <a:rPr lang="en-US" sz="1800" dirty="0"/>
              <a:t>Providers email (YOURS!) not the office assistant</a:t>
            </a:r>
          </a:p>
          <a:p>
            <a:r>
              <a:rPr lang="en-US" sz="1800" dirty="0"/>
              <a:t>Renewals or address changes – Please don’t wait until the last minute</a:t>
            </a:r>
          </a:p>
          <a:p>
            <a:pPr lvl="1"/>
            <a:r>
              <a:rPr lang="en-US" sz="1800" dirty="0"/>
              <a:t>caveat): Once you DO renew prior to expiration date, your DEA is still valid until approved. It’s the act of renewing that matters</a:t>
            </a:r>
          </a:p>
          <a:p>
            <a:r>
              <a:rPr lang="en-US" sz="1800" dirty="0"/>
              <a:t>Fee exempt: put the credential coordinator or supervisor (if you don’t know, ask around)</a:t>
            </a:r>
          </a:p>
          <a:p>
            <a:r>
              <a:rPr lang="en-US" sz="1800" dirty="0"/>
              <a:t>All these lead could lead to delay on renewals/new applications </a:t>
            </a:r>
          </a:p>
          <a:p>
            <a:r>
              <a:rPr lang="en-US" sz="1800" dirty="0"/>
              <a:t>Valid phone number to be reached</a:t>
            </a:r>
          </a:p>
        </p:txBody>
      </p:sp>
      <p:sp>
        <p:nvSpPr>
          <p:cNvPr id="5" name="Content Placeholder 4">
            <a:extLst>
              <a:ext uri="{FF2B5EF4-FFF2-40B4-BE49-F238E27FC236}">
                <a16:creationId xmlns:a16="http://schemas.microsoft.com/office/drawing/2014/main" id="{D45A1B96-1617-4136-B7B3-EC1D552F4A9D}"/>
              </a:ext>
            </a:extLst>
          </p:cNvPr>
          <p:cNvSpPr>
            <a:spLocks noGrp="1"/>
          </p:cNvSpPr>
          <p:nvPr>
            <p:ph sz="half" idx="2"/>
          </p:nvPr>
        </p:nvSpPr>
        <p:spPr/>
        <p:txBody>
          <a:bodyPr/>
          <a:lstStyle/>
          <a:p>
            <a:r>
              <a:rPr lang="en-US" dirty="0"/>
              <a:t>Liability Questions</a:t>
            </a:r>
          </a:p>
          <a:p>
            <a:endParaRPr lang="en-US" dirty="0"/>
          </a:p>
        </p:txBody>
      </p:sp>
      <p:pic>
        <p:nvPicPr>
          <p:cNvPr id="7" name="Content Placeholder 6">
            <a:extLst>
              <a:ext uri="{FF2B5EF4-FFF2-40B4-BE49-F238E27FC236}">
                <a16:creationId xmlns:a16="http://schemas.microsoft.com/office/drawing/2014/main" id="{CAB53C2F-4673-43E8-9A9B-DD15D7855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365" y="2566760"/>
            <a:ext cx="3657600" cy="3616325"/>
          </a:xfrm>
          <a:prstGeom prst="rect">
            <a:avLst/>
          </a:prstGeom>
        </p:spPr>
      </p:pic>
    </p:spTree>
    <p:extLst>
      <p:ext uri="{BB962C8B-B14F-4D97-AF65-F5344CB8AC3E}">
        <p14:creationId xmlns:p14="http://schemas.microsoft.com/office/powerpoint/2010/main" val="233070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02C810E-6690-4304-BF4D-6E53D0C6C7F4}"/>
              </a:ext>
            </a:extLst>
          </p:cNvPr>
          <p:cNvSpPr>
            <a:spLocks noGrp="1"/>
          </p:cNvSpPr>
          <p:nvPr>
            <p:ph type="title"/>
          </p:nvPr>
        </p:nvSpPr>
        <p:spPr/>
        <p:txBody>
          <a:bodyPr/>
          <a:lstStyle/>
          <a:p>
            <a:r>
              <a:rPr lang="en-US" dirty="0"/>
              <a:t>WV DEA Registration Contact Information</a:t>
            </a:r>
          </a:p>
        </p:txBody>
      </p:sp>
      <p:sp>
        <p:nvSpPr>
          <p:cNvPr id="6" name="Content Placeholder 5">
            <a:extLst>
              <a:ext uri="{FF2B5EF4-FFF2-40B4-BE49-F238E27FC236}">
                <a16:creationId xmlns:a16="http://schemas.microsoft.com/office/drawing/2014/main" id="{82BFFB24-6298-47C9-8059-6EBAE54BBD86}"/>
              </a:ext>
            </a:extLst>
          </p:cNvPr>
          <p:cNvSpPr>
            <a:spLocks noGrp="1"/>
          </p:cNvSpPr>
          <p:nvPr>
            <p:ph idx="1"/>
          </p:nvPr>
        </p:nvSpPr>
        <p:spPr/>
        <p:txBody>
          <a:bodyPr/>
          <a:lstStyle/>
          <a:p>
            <a:r>
              <a:rPr lang="en-US" dirty="0">
                <a:hlinkClick r:id="rId2"/>
              </a:rPr>
              <a:t>WV.DEAREGISTRATION@USDOJ.GOV</a:t>
            </a:r>
            <a:r>
              <a:rPr lang="en-US" dirty="0"/>
              <a:t>, 571-362-2223</a:t>
            </a:r>
          </a:p>
          <a:p>
            <a:endParaRPr lang="en-US" dirty="0"/>
          </a:p>
        </p:txBody>
      </p:sp>
      <p:pic>
        <p:nvPicPr>
          <p:cNvPr id="7" name="Content Placeholder 3">
            <a:extLst>
              <a:ext uri="{FF2B5EF4-FFF2-40B4-BE49-F238E27FC236}">
                <a16:creationId xmlns:a16="http://schemas.microsoft.com/office/drawing/2014/main" id="{1D406D1D-033A-4226-BB8E-F57D190A8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9185" y="2391508"/>
            <a:ext cx="7898005" cy="4883499"/>
          </a:xfrm>
          <a:prstGeom prst="rect">
            <a:avLst/>
          </a:prstGeom>
        </p:spPr>
      </p:pic>
    </p:spTree>
    <p:extLst>
      <p:ext uri="{BB962C8B-B14F-4D97-AF65-F5344CB8AC3E}">
        <p14:creationId xmlns:p14="http://schemas.microsoft.com/office/powerpoint/2010/main" val="3624528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6D6D6D"/>
            </a:solidFill>
          </a:ln>
        </p:spPr>
        <p:txBody>
          <a:bodyPr/>
          <a:lstStyle/>
          <a:p>
            <a:pPr marL="222250" indent="0">
              <a:buNone/>
            </a:pPr>
            <a:r>
              <a:rPr lang="en-US" dirty="0"/>
              <a:t>What is Controlled Substance Diversion?</a:t>
            </a:r>
          </a:p>
        </p:txBody>
      </p:sp>
    </p:spTree>
    <p:extLst>
      <p:ext uri="{BB962C8B-B14F-4D97-AF65-F5344CB8AC3E}">
        <p14:creationId xmlns:p14="http://schemas.microsoft.com/office/powerpoint/2010/main" val="328532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r>
              <a:rPr lang="en-US" dirty="0"/>
              <a:t>The unlawful channeling of regulated pharmaceuticals from legal sources to the illicit marketplace, to include transferring drugs to people they were not prescribed to by a physician.</a:t>
            </a:r>
          </a:p>
        </p:txBody>
      </p:sp>
    </p:spTree>
    <p:extLst>
      <p:ext uri="{BB962C8B-B14F-4D97-AF65-F5344CB8AC3E}">
        <p14:creationId xmlns:p14="http://schemas.microsoft.com/office/powerpoint/2010/main" val="9693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ln>
            <a:solidFill>
              <a:srgbClr val="6D6D6D"/>
            </a:solidFill>
          </a:ln>
        </p:spPr>
        <p:txBody>
          <a:bodyPr/>
          <a:lstStyle/>
          <a:p>
            <a:pPr marL="222250" indent="0">
              <a:buNone/>
            </a:pPr>
            <a:r>
              <a:rPr lang="en-US" dirty="0"/>
              <a:t>Commonly Diverted Controlled Substances </a:t>
            </a:r>
          </a:p>
        </p:txBody>
      </p:sp>
    </p:spTree>
    <p:extLst>
      <p:ext uri="{BB962C8B-B14F-4D97-AF65-F5344CB8AC3E}">
        <p14:creationId xmlns:p14="http://schemas.microsoft.com/office/powerpoint/2010/main" val="232599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Disclaimers</a:t>
            </a:r>
          </a:p>
        </p:txBody>
      </p:sp>
      <p:sp>
        <p:nvSpPr>
          <p:cNvPr id="3" name="Content Placeholder 2"/>
          <p:cNvSpPr>
            <a:spLocks noGrp="1"/>
          </p:cNvSpPr>
          <p:nvPr>
            <p:ph idx="1"/>
          </p:nvPr>
        </p:nvSpPr>
        <p:spPr/>
        <p:txBody>
          <a:bodyPr/>
          <a:lstStyle/>
          <a:p>
            <a:r>
              <a:rPr lang="en-US" dirty="0"/>
              <a:t>The contents of this document do not have the force and effect of law and are not meant to bind the public or DEA in any way.  This document is intended only to provide clarity to the public regarding existing requirements under the law or agency policies.   </a:t>
            </a:r>
          </a:p>
          <a:p>
            <a:endParaRPr lang="en-US" b="1" dirty="0">
              <a:latin typeface="Garamond" panose="02020404030301010803" pitchFamily="18" charset="0"/>
              <a:cs typeface="Gisha" panose="020B0502040204020203"/>
            </a:endParaRPr>
          </a:p>
          <a:p>
            <a:pPr marL="222250" indent="0">
              <a:buNone/>
            </a:pPr>
            <a:endParaRPr lang="en-US" dirty="0"/>
          </a:p>
        </p:txBody>
      </p:sp>
    </p:spTree>
    <p:extLst>
      <p:ext uri="{BB962C8B-B14F-4D97-AF65-F5344CB8AC3E}">
        <p14:creationId xmlns:p14="http://schemas.microsoft.com/office/powerpoint/2010/main" val="242984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United States is in the midst of an opioid epidemic—drug overdoses are up thirty percent over the last year alone and taking more than 250 lives every day. The majority of opioid addictions in America start with prescription pills found in medicine cabinets at home.</a:t>
            </a:r>
          </a:p>
          <a:p>
            <a:endParaRPr lang="en-US" dirty="0"/>
          </a:p>
        </p:txBody>
      </p:sp>
    </p:spTree>
    <p:extLst>
      <p:ext uri="{BB962C8B-B14F-4D97-AF65-F5344CB8AC3E}">
        <p14:creationId xmlns:p14="http://schemas.microsoft.com/office/powerpoint/2010/main" val="3484476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According to a report published by the Substance Abuse and Mental Health Services Administration (SAMHSA), a majority of people who misused a prescription medication obtained the medicine from a family member or friend. 	</a:t>
            </a:r>
          </a:p>
          <a:p>
            <a:pPr lvl="1"/>
            <a:r>
              <a:rPr lang="en-US" dirty="0"/>
              <a:t>The Centers for Disease Control and Prevention reported that last year, more than 93,000 people died of drug overdoses in the United States, marking the largest number of drug-related deaths ever recorded in a year. Opioid-related deaths accounted for 75 percent of all overdose deaths in 2020. </a:t>
            </a:r>
          </a:p>
          <a:p>
            <a:endParaRPr lang="en-US" dirty="0"/>
          </a:p>
        </p:txBody>
      </p:sp>
    </p:spTree>
    <p:extLst>
      <p:ext uri="{BB962C8B-B14F-4D97-AF65-F5344CB8AC3E}">
        <p14:creationId xmlns:p14="http://schemas.microsoft.com/office/powerpoint/2010/main" val="2596908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Criminal drug networks are exploiting the opioid crisis by making and falsely marketing deadly, fake pills as legitimate prescriptions, which are now flooding U.S. communities. </a:t>
            </a:r>
          </a:p>
          <a:p>
            <a:endParaRPr lang="en-US" dirty="0"/>
          </a:p>
        </p:txBody>
      </p:sp>
    </p:spTree>
    <p:extLst>
      <p:ext uri="{BB962C8B-B14F-4D97-AF65-F5344CB8AC3E}">
        <p14:creationId xmlns:p14="http://schemas.microsoft.com/office/powerpoint/2010/main" val="2338156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6D6D6D"/>
            </a:solidFill>
          </a:ln>
        </p:spPr>
        <p:txBody>
          <a:bodyPr/>
          <a:lstStyle/>
          <a:p>
            <a:pPr marL="222250" indent="0">
              <a:buNone/>
            </a:pPr>
            <a:r>
              <a:rPr lang="en-US" dirty="0"/>
              <a:t>Methods of Diversion</a:t>
            </a:r>
          </a:p>
        </p:txBody>
      </p:sp>
    </p:spTree>
    <p:extLst>
      <p:ext uri="{BB962C8B-B14F-4D97-AF65-F5344CB8AC3E}">
        <p14:creationId xmlns:p14="http://schemas.microsoft.com/office/powerpoint/2010/main" val="141167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Diversion (Employee/Staff)*</a:t>
            </a:r>
          </a:p>
        </p:txBody>
      </p:sp>
      <p:sp>
        <p:nvSpPr>
          <p:cNvPr id="3" name="Content Placeholder 2"/>
          <p:cNvSpPr>
            <a:spLocks noGrp="1"/>
          </p:cNvSpPr>
          <p:nvPr>
            <p:ph idx="1"/>
          </p:nvPr>
        </p:nvSpPr>
        <p:spPr/>
        <p:txBody>
          <a:bodyPr/>
          <a:lstStyle/>
          <a:p>
            <a:r>
              <a:rPr lang="en-US" dirty="0"/>
              <a:t>Employee pilferage</a:t>
            </a:r>
          </a:p>
          <a:p>
            <a:r>
              <a:rPr lang="en-US" dirty="0"/>
              <a:t>Pretends to dispose of drugs</a:t>
            </a:r>
          </a:p>
          <a:p>
            <a:r>
              <a:rPr lang="en-US" dirty="0"/>
              <a:t>Replaces medication with placebos</a:t>
            </a:r>
          </a:p>
          <a:p>
            <a:r>
              <a:rPr lang="en-US" dirty="0"/>
              <a:t>Orders inventory without DEA Registrant’s knowledge</a:t>
            </a:r>
          </a:p>
          <a:p>
            <a:r>
              <a:rPr lang="en-US" dirty="0"/>
              <a:t>Sets up break-ins, burglaries, or armed robberies</a:t>
            </a:r>
          </a:p>
          <a:p>
            <a:endParaRPr lang="en-US" dirty="0"/>
          </a:p>
        </p:txBody>
      </p:sp>
      <p:sp>
        <p:nvSpPr>
          <p:cNvPr id="4" name="Content Placeholder 2"/>
          <p:cNvSpPr txBox="1">
            <a:spLocks/>
          </p:cNvSpPr>
          <p:nvPr/>
        </p:nvSpPr>
        <p:spPr>
          <a:xfrm>
            <a:off x="457200" y="6986427"/>
            <a:ext cx="11887200" cy="633230"/>
          </a:xfrm>
          <a:prstGeom prst="rect">
            <a:avLst/>
          </a:prstGeom>
        </p:spPr>
        <p:txBody>
          <a:bodyPr vert="horz" lIns="121158" tIns="60579" rIns="121158" bIns="60579" rtlCol="0">
            <a:noAutofit/>
          </a:bodyPr>
          <a:lstStyle>
            <a:lvl1pPr marL="565150" indent="-342900" algn="l" defTabSz="1211580" rtl="0" eaLnBrk="1" latinLnBrk="0" hangingPunct="1">
              <a:spcBef>
                <a:spcPct val="20000"/>
              </a:spcBef>
              <a:spcAft>
                <a:spcPts val="1200"/>
              </a:spcAft>
              <a:buFont typeface="Wingdings" panose="05000000000000000000" pitchFamily="2" charset="2"/>
              <a:buChar char="§"/>
              <a:defRPr sz="2400" kern="1200">
                <a:solidFill>
                  <a:srgbClr val="6D6D6D"/>
                </a:solidFill>
                <a:latin typeface="Gisha" panose="020B0502040204020203" pitchFamily="34" charset="-79"/>
                <a:ea typeface="+mn-ea"/>
                <a:cs typeface="Gisha" panose="020B0502040204020203" pitchFamily="34" charset="-79"/>
              </a:defRPr>
            </a:lvl1pPr>
            <a:lvl2pPr marL="803275" indent="-346075" algn="l" defTabSz="1211580" rtl="0" eaLnBrk="1" latinLnBrk="0" hangingPunct="1">
              <a:spcBef>
                <a:spcPct val="20000"/>
              </a:spcBef>
              <a:spcAft>
                <a:spcPts val="1200"/>
              </a:spcAft>
              <a:buFont typeface="Arial" panose="020B0604020202020204" pitchFamily="34" charset="0"/>
              <a:buChar char="•"/>
              <a:defRPr sz="2400" kern="1200">
                <a:solidFill>
                  <a:srgbClr val="6D6D6D"/>
                </a:solidFill>
                <a:latin typeface="Gisha" panose="020B0502040204020203" pitchFamily="34" charset="-79"/>
                <a:ea typeface="+mn-ea"/>
                <a:cs typeface="Gisha" panose="020B0502040204020203" pitchFamily="34" charset="-79"/>
              </a:defRPr>
            </a:lvl2pPr>
            <a:lvl3pPr marL="1025525" indent="-331788" algn="l" defTabSz="1211580" rtl="0" eaLnBrk="1" latinLnBrk="0" hangingPunct="1">
              <a:spcBef>
                <a:spcPct val="20000"/>
              </a:spcBef>
              <a:spcAft>
                <a:spcPts val="1200"/>
              </a:spcAft>
              <a:buSzPct val="70000"/>
              <a:buFont typeface="Courier New" panose="02070309020205020404" pitchFamily="49" charset="0"/>
              <a:buChar char="o"/>
              <a:defRPr sz="2400" kern="1200">
                <a:solidFill>
                  <a:srgbClr val="6D6D6D"/>
                </a:solidFill>
                <a:latin typeface="Gisha" panose="020B0502040204020203" pitchFamily="34" charset="-79"/>
                <a:ea typeface="+mn-ea"/>
                <a:cs typeface="Gisha" panose="020B0502040204020203" pitchFamily="34" charset="-79"/>
              </a:defRPr>
            </a:lvl3pPr>
            <a:lvl4pPr marL="1260475" indent="-346075" algn="l" defTabSz="1211580" rtl="0" eaLnBrk="1" latinLnBrk="0" hangingPunct="1">
              <a:spcBef>
                <a:spcPct val="20000"/>
              </a:spcBef>
              <a:spcAft>
                <a:spcPts val="1200"/>
              </a:spcAft>
              <a:buSzPct val="50000"/>
              <a:buFont typeface="Wingdings" panose="05000000000000000000" pitchFamily="2" charset="2"/>
              <a:buChar char="q"/>
              <a:defRPr sz="2400" kern="1200">
                <a:solidFill>
                  <a:srgbClr val="6D6D6D"/>
                </a:solidFill>
                <a:latin typeface="Gisha" panose="020B0502040204020203" pitchFamily="34" charset="-79"/>
                <a:ea typeface="+mn-ea"/>
                <a:cs typeface="Gisha" panose="020B0502040204020203" pitchFamily="34" charset="-79"/>
              </a:defRPr>
            </a:lvl4pPr>
            <a:lvl5pPr marL="2726055" indent="-302895" algn="l" defTabSz="1211580" rtl="0" eaLnBrk="1" latinLnBrk="0" hangingPunct="1">
              <a:spcBef>
                <a:spcPct val="20000"/>
              </a:spcBef>
              <a:buFont typeface="Arial" panose="020B0604020202020204" pitchFamily="34" charset="0"/>
              <a:buChar char="»"/>
              <a:defRPr sz="2400" kern="1200">
                <a:solidFill>
                  <a:srgbClr val="6D6D6D"/>
                </a:solidFill>
                <a:latin typeface="Gisha" panose="020B0502040204020203" pitchFamily="34" charset="-79"/>
                <a:ea typeface="+mn-ea"/>
                <a:cs typeface="Gisha" panose="020B0502040204020203" pitchFamily="34" charset="-79"/>
              </a:defRPr>
            </a:lvl5pPr>
            <a:lvl6pPr marL="333184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3763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4342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4921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222250" indent="0">
              <a:buNone/>
            </a:pPr>
            <a:r>
              <a:rPr lang="en-US" sz="2000" i="1" dirty="0"/>
              <a:t>* This list is not all-inclusive.</a:t>
            </a:r>
          </a:p>
        </p:txBody>
      </p:sp>
    </p:spTree>
    <p:extLst>
      <p:ext uri="{BB962C8B-B14F-4D97-AF65-F5344CB8AC3E}">
        <p14:creationId xmlns:p14="http://schemas.microsoft.com/office/powerpoint/2010/main" val="1868816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Diversion</a:t>
            </a:r>
            <a:br>
              <a:rPr lang="en-US" dirty="0"/>
            </a:br>
            <a:r>
              <a:rPr lang="en-US" dirty="0"/>
              <a:t>(Public)*</a:t>
            </a:r>
          </a:p>
        </p:txBody>
      </p:sp>
      <p:sp>
        <p:nvSpPr>
          <p:cNvPr id="3" name="Content Placeholder 2"/>
          <p:cNvSpPr>
            <a:spLocks noGrp="1"/>
          </p:cNvSpPr>
          <p:nvPr>
            <p:ph idx="1"/>
          </p:nvPr>
        </p:nvSpPr>
        <p:spPr>
          <a:xfrm>
            <a:off x="457200" y="1828800"/>
            <a:ext cx="11887200" cy="4643919"/>
          </a:xfrm>
        </p:spPr>
        <p:txBody>
          <a:bodyPr/>
          <a:lstStyle/>
          <a:p>
            <a:r>
              <a:rPr lang="en-US" dirty="0"/>
              <a:t>Friends &amp; Relatives</a:t>
            </a:r>
          </a:p>
          <a:p>
            <a:r>
              <a:rPr lang="en-US" dirty="0"/>
              <a:t>Medicine Cabinets</a:t>
            </a:r>
          </a:p>
          <a:p>
            <a:r>
              <a:rPr lang="en-US" dirty="0"/>
              <a:t>Street Dealers</a:t>
            </a:r>
          </a:p>
          <a:p>
            <a:r>
              <a:rPr lang="en-US" dirty="0"/>
              <a:t>Robberies &amp; Theft</a:t>
            </a:r>
          </a:p>
          <a:p>
            <a:r>
              <a:rPr lang="en-US" dirty="0"/>
              <a:t>Wounds inflicted to self or family members</a:t>
            </a:r>
          </a:p>
        </p:txBody>
      </p:sp>
      <p:sp>
        <p:nvSpPr>
          <p:cNvPr id="4" name="Content Placeholder 2"/>
          <p:cNvSpPr txBox="1">
            <a:spLocks/>
          </p:cNvSpPr>
          <p:nvPr/>
        </p:nvSpPr>
        <p:spPr>
          <a:xfrm>
            <a:off x="457200" y="6986427"/>
            <a:ext cx="11887200" cy="633230"/>
          </a:xfrm>
          <a:prstGeom prst="rect">
            <a:avLst/>
          </a:prstGeom>
        </p:spPr>
        <p:txBody>
          <a:bodyPr vert="horz" lIns="121158" tIns="60579" rIns="121158" bIns="60579" rtlCol="0">
            <a:noAutofit/>
          </a:bodyPr>
          <a:lstStyle>
            <a:lvl1pPr marL="565150" indent="-342900" algn="l" defTabSz="1211580" rtl="0" eaLnBrk="1" latinLnBrk="0" hangingPunct="1">
              <a:spcBef>
                <a:spcPct val="20000"/>
              </a:spcBef>
              <a:spcAft>
                <a:spcPts val="1200"/>
              </a:spcAft>
              <a:buFont typeface="Wingdings" panose="05000000000000000000" pitchFamily="2" charset="2"/>
              <a:buChar char="§"/>
              <a:defRPr sz="2400" kern="1200">
                <a:solidFill>
                  <a:srgbClr val="6D6D6D"/>
                </a:solidFill>
                <a:latin typeface="Gisha" panose="020B0502040204020203" pitchFamily="34" charset="-79"/>
                <a:ea typeface="+mn-ea"/>
                <a:cs typeface="Gisha" panose="020B0502040204020203" pitchFamily="34" charset="-79"/>
              </a:defRPr>
            </a:lvl1pPr>
            <a:lvl2pPr marL="803275" indent="-346075" algn="l" defTabSz="1211580" rtl="0" eaLnBrk="1" latinLnBrk="0" hangingPunct="1">
              <a:spcBef>
                <a:spcPct val="20000"/>
              </a:spcBef>
              <a:spcAft>
                <a:spcPts val="1200"/>
              </a:spcAft>
              <a:buFont typeface="Arial" panose="020B0604020202020204" pitchFamily="34" charset="0"/>
              <a:buChar char="•"/>
              <a:defRPr sz="2400" kern="1200">
                <a:solidFill>
                  <a:srgbClr val="6D6D6D"/>
                </a:solidFill>
                <a:latin typeface="Gisha" panose="020B0502040204020203" pitchFamily="34" charset="-79"/>
                <a:ea typeface="+mn-ea"/>
                <a:cs typeface="Gisha" panose="020B0502040204020203" pitchFamily="34" charset="-79"/>
              </a:defRPr>
            </a:lvl2pPr>
            <a:lvl3pPr marL="1025525" indent="-331788" algn="l" defTabSz="1211580" rtl="0" eaLnBrk="1" latinLnBrk="0" hangingPunct="1">
              <a:spcBef>
                <a:spcPct val="20000"/>
              </a:spcBef>
              <a:spcAft>
                <a:spcPts val="1200"/>
              </a:spcAft>
              <a:buSzPct val="70000"/>
              <a:buFont typeface="Courier New" panose="02070309020205020404" pitchFamily="49" charset="0"/>
              <a:buChar char="o"/>
              <a:defRPr sz="2400" kern="1200">
                <a:solidFill>
                  <a:srgbClr val="6D6D6D"/>
                </a:solidFill>
                <a:latin typeface="Gisha" panose="020B0502040204020203" pitchFamily="34" charset="-79"/>
                <a:ea typeface="+mn-ea"/>
                <a:cs typeface="Gisha" panose="020B0502040204020203" pitchFamily="34" charset="-79"/>
              </a:defRPr>
            </a:lvl3pPr>
            <a:lvl4pPr marL="1260475" indent="-346075" algn="l" defTabSz="1211580" rtl="0" eaLnBrk="1" latinLnBrk="0" hangingPunct="1">
              <a:spcBef>
                <a:spcPct val="20000"/>
              </a:spcBef>
              <a:spcAft>
                <a:spcPts val="1200"/>
              </a:spcAft>
              <a:buSzPct val="50000"/>
              <a:buFont typeface="Wingdings" panose="05000000000000000000" pitchFamily="2" charset="2"/>
              <a:buChar char="q"/>
              <a:defRPr sz="2400" kern="1200">
                <a:solidFill>
                  <a:srgbClr val="6D6D6D"/>
                </a:solidFill>
                <a:latin typeface="Gisha" panose="020B0502040204020203" pitchFamily="34" charset="-79"/>
                <a:ea typeface="+mn-ea"/>
                <a:cs typeface="Gisha" panose="020B0502040204020203" pitchFamily="34" charset="-79"/>
              </a:defRPr>
            </a:lvl4pPr>
            <a:lvl5pPr marL="2726055" indent="-302895" algn="l" defTabSz="1211580" rtl="0" eaLnBrk="1" latinLnBrk="0" hangingPunct="1">
              <a:spcBef>
                <a:spcPct val="20000"/>
              </a:spcBef>
              <a:buFont typeface="Arial" panose="020B0604020202020204" pitchFamily="34" charset="0"/>
              <a:buChar char="»"/>
              <a:defRPr sz="2400" kern="1200">
                <a:solidFill>
                  <a:srgbClr val="6D6D6D"/>
                </a:solidFill>
                <a:latin typeface="Gisha" panose="020B0502040204020203" pitchFamily="34" charset="-79"/>
                <a:ea typeface="+mn-ea"/>
                <a:cs typeface="Gisha" panose="020B0502040204020203" pitchFamily="34" charset="-79"/>
              </a:defRPr>
            </a:lvl5pPr>
            <a:lvl6pPr marL="333184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3763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4342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4921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marL="222250" indent="0">
              <a:buNone/>
            </a:pPr>
            <a:r>
              <a:rPr lang="en-US" sz="2000" i="1" dirty="0"/>
              <a:t>* This list is not all-inclusive.</a:t>
            </a:r>
          </a:p>
        </p:txBody>
      </p:sp>
    </p:spTree>
    <p:extLst>
      <p:ext uri="{BB962C8B-B14F-4D97-AF65-F5344CB8AC3E}">
        <p14:creationId xmlns:p14="http://schemas.microsoft.com/office/powerpoint/2010/main" val="3621132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for Diversion</a:t>
            </a:r>
          </a:p>
        </p:txBody>
      </p:sp>
      <p:sp>
        <p:nvSpPr>
          <p:cNvPr id="3" name="Content Placeholder 2"/>
          <p:cNvSpPr>
            <a:spLocks noGrp="1"/>
          </p:cNvSpPr>
          <p:nvPr>
            <p:ph idx="1"/>
          </p:nvPr>
        </p:nvSpPr>
        <p:spPr/>
        <p:txBody>
          <a:bodyPr/>
          <a:lstStyle/>
          <a:p>
            <a:r>
              <a:rPr lang="en-US" dirty="0"/>
              <a:t>Money – Financial Gain</a:t>
            </a:r>
          </a:p>
          <a:p>
            <a:r>
              <a:rPr lang="en-US" dirty="0"/>
              <a:t>Fear</a:t>
            </a:r>
          </a:p>
          <a:p>
            <a:r>
              <a:rPr lang="en-US" dirty="0"/>
              <a:t>Blackmail</a:t>
            </a:r>
          </a:p>
          <a:p>
            <a:r>
              <a:rPr lang="en-US" dirty="0"/>
              <a:t>Sexual Favors</a:t>
            </a:r>
          </a:p>
          <a:p>
            <a:r>
              <a:rPr lang="en-US" dirty="0"/>
              <a:t>Addiction – Supply Family Member</a:t>
            </a:r>
          </a:p>
          <a:p>
            <a:r>
              <a:rPr lang="en-US" dirty="0"/>
              <a:t>Personal Use – Self Abuse</a:t>
            </a:r>
          </a:p>
        </p:txBody>
      </p:sp>
    </p:spTree>
    <p:extLst>
      <p:ext uri="{BB962C8B-B14F-4D97-AF65-F5344CB8AC3E}">
        <p14:creationId xmlns:p14="http://schemas.microsoft.com/office/powerpoint/2010/main" val="3405186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ln>
            <a:solidFill>
              <a:srgbClr val="6D6D6D"/>
            </a:solidFill>
          </a:ln>
        </p:spPr>
        <p:txBody>
          <a:bodyPr/>
          <a:lstStyle/>
          <a:p>
            <a:pPr marL="222250" indent="0">
              <a:buNone/>
            </a:pPr>
            <a:r>
              <a:rPr lang="en-US" dirty="0"/>
              <a:t>DEA’s Authority</a:t>
            </a:r>
          </a:p>
        </p:txBody>
      </p:sp>
    </p:spTree>
    <p:extLst>
      <p:ext uri="{BB962C8B-B14F-4D97-AF65-F5344CB8AC3E}">
        <p14:creationId xmlns:p14="http://schemas.microsoft.com/office/powerpoint/2010/main" val="2552298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Letter of Admonition (LOA)</a:t>
            </a:r>
          </a:p>
          <a:p>
            <a:r>
              <a:rPr lang="en-US" dirty="0"/>
              <a:t>Memorandum of Agreement (MOA)</a:t>
            </a:r>
          </a:p>
          <a:p>
            <a:r>
              <a:rPr lang="en-US" dirty="0"/>
              <a:t>Order to Show Cause</a:t>
            </a:r>
          </a:p>
          <a:p>
            <a:r>
              <a:rPr lang="en-US" dirty="0"/>
              <a:t>Immediate Suspension Order </a:t>
            </a:r>
          </a:p>
          <a:p>
            <a:r>
              <a:rPr lang="en-US" dirty="0"/>
              <a:t>Penalties</a:t>
            </a:r>
          </a:p>
          <a:p>
            <a:pPr marL="222250" indent="0">
              <a:buNone/>
            </a:pPr>
            <a:r>
              <a:rPr lang="en-US" dirty="0"/>
              <a:t>	Civil and Criminal  </a:t>
            </a:r>
          </a:p>
        </p:txBody>
      </p:sp>
    </p:spTree>
    <p:extLst>
      <p:ext uri="{BB962C8B-B14F-4D97-AF65-F5344CB8AC3E}">
        <p14:creationId xmlns:p14="http://schemas.microsoft.com/office/powerpoint/2010/main" val="2959676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ln>
            <a:solidFill>
              <a:srgbClr val="6D6D6D"/>
            </a:solidFill>
          </a:ln>
        </p:spPr>
        <p:txBody>
          <a:bodyPr/>
          <a:lstStyle/>
          <a:p>
            <a:pPr marL="222250" indent="0">
              <a:buNone/>
            </a:pPr>
            <a:r>
              <a:rPr lang="en-US" dirty="0"/>
              <a:t>Prescriptions, Pills, Resources</a:t>
            </a:r>
          </a:p>
        </p:txBody>
      </p:sp>
    </p:spTree>
    <p:extLst>
      <p:ext uri="{BB962C8B-B14F-4D97-AF65-F5344CB8AC3E}">
        <p14:creationId xmlns:p14="http://schemas.microsoft.com/office/powerpoint/2010/main" val="370782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9832" y="3395535"/>
            <a:ext cx="6153992" cy="461665"/>
          </a:xfrm>
          <a:prstGeom prst="rect">
            <a:avLst/>
          </a:prstGeom>
        </p:spPr>
        <p:txBody>
          <a:bodyPr wrap="none">
            <a:spAutoFit/>
          </a:bodyPr>
          <a:lstStyle/>
          <a:p>
            <a:r>
              <a:rPr lang="en-US" dirty="0"/>
              <a:t>I have no financial relationship to disclose.  </a:t>
            </a:r>
          </a:p>
        </p:txBody>
      </p:sp>
    </p:spTree>
    <p:extLst>
      <p:ext uri="{BB962C8B-B14F-4D97-AF65-F5344CB8AC3E}">
        <p14:creationId xmlns:p14="http://schemas.microsoft.com/office/powerpoint/2010/main" val="3485880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7A55D3-B41B-4E95-BDE3-A2C493C08081}"/>
              </a:ext>
            </a:extLst>
          </p:cNvPr>
          <p:cNvSpPr>
            <a:spLocks noGrp="1"/>
          </p:cNvSpPr>
          <p:nvPr>
            <p:ph type="title"/>
          </p:nvPr>
        </p:nvSpPr>
        <p:spPr/>
        <p:txBody>
          <a:bodyPr/>
          <a:lstStyle/>
          <a:p>
            <a:r>
              <a:rPr lang="en-US" sz="2000" dirty="0"/>
              <a:t>Prescriptions: Practitioners/Pharmacists</a:t>
            </a:r>
            <a:br>
              <a:rPr lang="en-US" dirty="0"/>
            </a:br>
            <a:r>
              <a:rPr lang="en-US" dirty="0"/>
              <a:t>	</a:t>
            </a:r>
            <a:r>
              <a:rPr lang="en-US" sz="1200" dirty="0"/>
              <a:t>21 CFR section 1306.04</a:t>
            </a:r>
          </a:p>
        </p:txBody>
      </p:sp>
      <p:sp>
        <p:nvSpPr>
          <p:cNvPr id="5" name="Content Placeholder 4">
            <a:extLst>
              <a:ext uri="{FF2B5EF4-FFF2-40B4-BE49-F238E27FC236}">
                <a16:creationId xmlns:a16="http://schemas.microsoft.com/office/drawing/2014/main" id="{4ACAB81A-83CB-465E-B385-6A997E688933}"/>
              </a:ext>
            </a:extLst>
          </p:cNvPr>
          <p:cNvSpPr>
            <a:spLocks noGrp="1"/>
          </p:cNvSpPr>
          <p:nvPr>
            <p:ph sz="half" idx="1"/>
          </p:nvPr>
        </p:nvSpPr>
        <p:spPr/>
        <p:txBody>
          <a:bodyPr/>
          <a:lstStyle/>
          <a:p>
            <a:pPr marL="0" indent="0" algn="ctr">
              <a:buNone/>
            </a:pPr>
            <a:r>
              <a:rPr lang="en-US" dirty="0"/>
              <a:t>Practitioners </a:t>
            </a:r>
          </a:p>
          <a:p>
            <a:r>
              <a:rPr lang="en-US" sz="1800" dirty="0"/>
              <a:t>Persons entitled to issue prescriptions. </a:t>
            </a:r>
          </a:p>
          <a:p>
            <a:pPr lvl="1"/>
            <a:r>
              <a:rPr lang="en-US" sz="1400" dirty="0"/>
              <a:t>A prescription for a controlled substance may be issued only by an individual practitioner who is:</a:t>
            </a:r>
          </a:p>
          <a:p>
            <a:pPr lvl="2"/>
            <a:r>
              <a:rPr lang="en-US" sz="1000" dirty="0"/>
              <a:t>authorized to prescribe controlled substances by the jurisdiction in which he is licensed to practice his profession and </a:t>
            </a:r>
          </a:p>
          <a:p>
            <a:pPr lvl="2"/>
            <a:r>
              <a:rPr lang="en-US" sz="1050" dirty="0"/>
              <a:t>either registered or exempted from registration pursuant to Secs. 1301.22(c) and 1301.23 of this chapter. </a:t>
            </a:r>
          </a:p>
          <a:p>
            <a:pPr marL="114300" indent="0">
              <a:buNone/>
            </a:pPr>
            <a:endParaRPr lang="en-US" sz="1050" dirty="0"/>
          </a:p>
          <a:p>
            <a:pPr lvl="1"/>
            <a:r>
              <a:rPr lang="en-US" sz="1400" dirty="0"/>
              <a:t>A prescription issued by an individual practitioner may be communicated to a pharmacist by an employee or agent of the individual practitioner</a:t>
            </a:r>
            <a:r>
              <a:rPr lang="en-US" sz="1100" dirty="0"/>
              <a:t>. </a:t>
            </a:r>
          </a:p>
          <a:p>
            <a:pPr lvl="1"/>
            <a:r>
              <a:rPr lang="en-US" sz="1100" dirty="0"/>
              <a:t>A prescription for a controlled substance: must be issued for a </a:t>
            </a:r>
            <a:r>
              <a:rPr lang="en-US" sz="1100" b="1" dirty="0">
                <a:solidFill>
                  <a:srgbClr val="FF0000"/>
                </a:solidFill>
              </a:rPr>
              <a:t>LEGITIMATE MEDICAL PURPOSE </a:t>
            </a:r>
            <a:r>
              <a:rPr lang="en-US" sz="1100" dirty="0"/>
              <a:t>by an individual practitioner acting in the </a:t>
            </a:r>
            <a:r>
              <a:rPr lang="en-US" sz="1100" b="1" dirty="0">
                <a:solidFill>
                  <a:srgbClr val="FF0000"/>
                </a:solidFill>
              </a:rPr>
              <a:t>USUAL COURSE OF HIS/HER PROFESSIONAL PRACTICE</a:t>
            </a:r>
            <a:r>
              <a:rPr lang="en-US" sz="1100" dirty="0"/>
              <a:t>.</a:t>
            </a:r>
          </a:p>
        </p:txBody>
      </p:sp>
      <p:sp>
        <p:nvSpPr>
          <p:cNvPr id="6" name="Content Placeholder 5">
            <a:extLst>
              <a:ext uri="{FF2B5EF4-FFF2-40B4-BE49-F238E27FC236}">
                <a16:creationId xmlns:a16="http://schemas.microsoft.com/office/drawing/2014/main" id="{31B4E814-9828-4EDF-955C-FD385836A639}"/>
              </a:ext>
            </a:extLst>
          </p:cNvPr>
          <p:cNvSpPr>
            <a:spLocks noGrp="1"/>
          </p:cNvSpPr>
          <p:nvPr>
            <p:ph sz="half" idx="2"/>
          </p:nvPr>
        </p:nvSpPr>
        <p:spPr/>
        <p:txBody>
          <a:bodyPr/>
          <a:lstStyle/>
          <a:p>
            <a:pPr marL="0" indent="0" algn="ctr">
              <a:buNone/>
            </a:pPr>
            <a:r>
              <a:rPr lang="en-US" dirty="0"/>
              <a:t>Pharmacists</a:t>
            </a:r>
          </a:p>
          <a:p>
            <a:r>
              <a:rPr lang="en-US" sz="1800" dirty="0"/>
              <a:t>Corresponding Responsibility</a:t>
            </a:r>
          </a:p>
          <a:p>
            <a:pPr lvl="1"/>
            <a:r>
              <a:rPr lang="en-US" sz="1400" dirty="0"/>
              <a:t>A pharmacist has a legal </a:t>
            </a:r>
            <a:r>
              <a:rPr lang="en-US" sz="1400" b="1" dirty="0">
                <a:solidFill>
                  <a:srgbClr val="FF0000"/>
                </a:solidFill>
              </a:rPr>
              <a:t>corresponding responsibility </a:t>
            </a:r>
            <a:r>
              <a:rPr lang="en-US" sz="1400" dirty="0"/>
              <a:t>to ensure that prescriptions are legitimate.</a:t>
            </a:r>
          </a:p>
          <a:p>
            <a:pPr lvl="1"/>
            <a:endParaRPr lang="en-US" sz="1400" dirty="0"/>
          </a:p>
          <a:p>
            <a:pPr lvl="1"/>
            <a:r>
              <a:rPr lang="en-US" sz="1400" dirty="0"/>
              <a:t>When a prescription is presented by a patient or demanded to be filled for a patient by a doctor’s office, a pharmacist is NOT obligated to fill the prescription.</a:t>
            </a:r>
          </a:p>
          <a:p>
            <a:pPr lvl="1"/>
            <a:endParaRPr lang="en-US" sz="1400" dirty="0"/>
          </a:p>
          <a:p>
            <a:pPr lvl="1"/>
            <a:r>
              <a:rPr lang="en-US" sz="1400" dirty="0"/>
              <a:t>The responsibility for the proper prescribing and dispending of controlled substances is upon the prescribing practitioner, but a </a:t>
            </a:r>
            <a:r>
              <a:rPr lang="en-US" sz="1400" b="1" dirty="0">
                <a:solidFill>
                  <a:srgbClr val="FF0000"/>
                </a:solidFill>
              </a:rPr>
              <a:t>corresponding responsibility </a:t>
            </a:r>
            <a:r>
              <a:rPr lang="en-US" sz="1400" dirty="0"/>
              <a:t>rests with the pharmacist who fills the prescription.</a:t>
            </a:r>
          </a:p>
          <a:p>
            <a:endParaRPr lang="en-US" dirty="0"/>
          </a:p>
          <a:p>
            <a:endParaRPr lang="en-US" dirty="0"/>
          </a:p>
          <a:p>
            <a:endParaRPr lang="en-US" dirty="0"/>
          </a:p>
        </p:txBody>
      </p:sp>
    </p:spTree>
    <p:extLst>
      <p:ext uri="{BB962C8B-B14F-4D97-AF65-F5344CB8AC3E}">
        <p14:creationId xmlns:p14="http://schemas.microsoft.com/office/powerpoint/2010/main" val="2797028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ln>
            <a:solidFill>
              <a:srgbClr val="6D6D6D"/>
            </a:solidFill>
          </a:ln>
        </p:spPr>
        <p:txBody>
          <a:bodyPr/>
          <a:lstStyle/>
          <a:p>
            <a:pPr marL="222250" indent="0">
              <a:buNone/>
            </a:pPr>
            <a:r>
              <a:rPr lang="en-US" dirty="0"/>
              <a:t>Fentanyl</a:t>
            </a:r>
          </a:p>
        </p:txBody>
      </p:sp>
    </p:spTree>
    <p:extLst>
      <p:ext uri="{BB962C8B-B14F-4D97-AF65-F5344CB8AC3E}">
        <p14:creationId xmlns:p14="http://schemas.microsoft.com/office/powerpoint/2010/main" val="4205355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Facts</a:t>
            </a:r>
          </a:p>
        </p:txBody>
      </p:sp>
      <p:sp>
        <p:nvSpPr>
          <p:cNvPr id="3" name="Content Placeholder 2"/>
          <p:cNvSpPr>
            <a:spLocks noGrp="1"/>
          </p:cNvSpPr>
          <p:nvPr>
            <p:ph idx="1"/>
          </p:nvPr>
        </p:nvSpPr>
        <p:spPr>
          <a:xfrm>
            <a:off x="457200" y="1828800"/>
            <a:ext cx="8196640" cy="3803904"/>
          </a:xfrm>
        </p:spPr>
        <p:txBody>
          <a:bodyPr/>
          <a:lstStyle/>
          <a:p>
            <a:r>
              <a:rPr lang="en-US" dirty="0"/>
              <a:t>50 – 100 x more potent than morphine and 30 – 50 x more potent than heroin. </a:t>
            </a:r>
          </a:p>
          <a:p>
            <a:r>
              <a:rPr lang="en-US" dirty="0"/>
              <a:t>Ingesting small doses at 0.25 mg can be fatal (about the amount of ¼ of a sweet and low packet)</a:t>
            </a:r>
          </a:p>
          <a:p>
            <a:r>
              <a:rPr lang="en-US" dirty="0"/>
              <a:t>Commonly produced clandestinely by drug trafficking organizations who are mixing it with heroin </a:t>
            </a:r>
          </a:p>
          <a:p>
            <a:r>
              <a:rPr lang="en-US" dirty="0"/>
              <a:t>It can be absorbed through the skin and accidental  inhalation of airborne powder can occur.</a:t>
            </a:r>
          </a:p>
          <a:p>
            <a:pPr marL="22225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3840" y="4131088"/>
            <a:ext cx="4014234" cy="2204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3840" y="1692667"/>
            <a:ext cx="4014234" cy="230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57200" y="6608064"/>
            <a:ext cx="12210874" cy="1200329"/>
          </a:xfrm>
          <a:prstGeom prst="rect">
            <a:avLst/>
          </a:prstGeom>
          <a:noFill/>
        </p:spPr>
        <p:txBody>
          <a:bodyPr wrap="square" rtlCol="0">
            <a:spAutoFit/>
          </a:bodyPr>
          <a:lstStyle/>
          <a:p>
            <a:pPr algn="ctr"/>
            <a:r>
              <a:rPr lang="en-US" b="1" i="1" dirty="0">
                <a:solidFill>
                  <a:srgbClr val="FF0000"/>
                </a:solidFill>
              </a:rPr>
              <a:t>BE EXTREMELY VIGILANT IN PROTECTING YOURSELF WHEN YOU SUSPECT FENTANYL IS INVOLVED IN AN OVERDOSE.</a:t>
            </a:r>
          </a:p>
          <a:p>
            <a:endParaRPr lang="en-US" dirty="0"/>
          </a:p>
        </p:txBody>
      </p:sp>
    </p:spTree>
    <p:extLst>
      <p:ext uri="{BB962C8B-B14F-4D97-AF65-F5344CB8AC3E}">
        <p14:creationId xmlns:p14="http://schemas.microsoft.com/office/powerpoint/2010/main" val="198221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ln>
            <a:solidFill>
              <a:srgbClr val="6D6D6D"/>
            </a:solidFill>
          </a:ln>
        </p:spPr>
        <p:txBody>
          <a:bodyPr/>
          <a:lstStyle/>
          <a:p>
            <a:pPr marL="222250" indent="0">
              <a:buNone/>
            </a:pPr>
            <a:r>
              <a:rPr lang="en-US" dirty="0"/>
              <a:t>Statistics</a:t>
            </a:r>
          </a:p>
        </p:txBody>
      </p:sp>
    </p:spTree>
    <p:extLst>
      <p:ext uri="{BB962C8B-B14F-4D97-AF65-F5344CB8AC3E}">
        <p14:creationId xmlns:p14="http://schemas.microsoft.com/office/powerpoint/2010/main" val="1112142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EC67F4-3AE4-48F8-8CA1-8FF6A75F498B}"/>
              </a:ext>
            </a:extLst>
          </p:cNvPr>
          <p:cNvSpPr>
            <a:spLocks noGrp="1"/>
          </p:cNvSpPr>
          <p:nvPr>
            <p:ph type="title"/>
          </p:nvPr>
        </p:nvSpPr>
        <p:spPr/>
        <p:txBody>
          <a:bodyPr/>
          <a:lstStyle/>
          <a:p>
            <a:r>
              <a:rPr lang="en-US" dirty="0"/>
              <a:t>Statistics: </a:t>
            </a:r>
            <a:r>
              <a:rPr lang="en-US" sz="1200" dirty="0"/>
              <a:t>WV Price/Gram and National Average/Gram</a:t>
            </a:r>
            <a:br>
              <a:rPr lang="en-US" sz="1200" dirty="0"/>
            </a:br>
            <a:r>
              <a:rPr lang="en-US" sz="1200" dirty="0"/>
              <a:t>	</a:t>
            </a:r>
            <a:r>
              <a:rPr lang="en-US" sz="900" dirty="0"/>
              <a:t>National Vital Statistics System: National Center for Health Statistics</a:t>
            </a:r>
          </a:p>
        </p:txBody>
      </p:sp>
      <p:sp>
        <p:nvSpPr>
          <p:cNvPr id="4" name="Content Placeholder 3">
            <a:extLst>
              <a:ext uri="{FF2B5EF4-FFF2-40B4-BE49-F238E27FC236}">
                <a16:creationId xmlns:a16="http://schemas.microsoft.com/office/drawing/2014/main" id="{98072035-6E70-48CC-BE78-884D832305EC}"/>
              </a:ext>
            </a:extLst>
          </p:cNvPr>
          <p:cNvSpPr>
            <a:spLocks noGrp="1"/>
          </p:cNvSpPr>
          <p:nvPr>
            <p:ph sz="half" idx="1"/>
          </p:nvPr>
        </p:nvSpPr>
        <p:spPr/>
        <p:txBody>
          <a:bodyPr/>
          <a:lstStyle/>
          <a:p>
            <a:pPr marL="0" indent="0" algn="ctr">
              <a:buNone/>
            </a:pPr>
            <a:r>
              <a:rPr lang="en-US" dirty="0"/>
              <a:t>West Virginia</a:t>
            </a:r>
          </a:p>
          <a:p>
            <a:r>
              <a:rPr lang="en-US" sz="1600" dirty="0"/>
              <a:t>Cocaine - $7.66</a:t>
            </a:r>
          </a:p>
          <a:p>
            <a:r>
              <a:rPr lang="en-US" sz="1600" dirty="0"/>
              <a:t>Fentanyl – No data</a:t>
            </a:r>
          </a:p>
          <a:p>
            <a:r>
              <a:rPr lang="en-US" sz="1600" dirty="0"/>
              <a:t>Heroin/Opiates - $16.68</a:t>
            </a:r>
          </a:p>
          <a:p>
            <a:r>
              <a:rPr lang="en-US" sz="1600" dirty="0"/>
              <a:t>Opiates  (Pharmaceutical) - $7.35</a:t>
            </a:r>
          </a:p>
          <a:p>
            <a:r>
              <a:rPr lang="en-US" sz="1600" dirty="0"/>
              <a:t>Methamphetamine/Amphetamine - $9.80</a:t>
            </a:r>
          </a:p>
          <a:p>
            <a:endParaRPr lang="en-US" dirty="0"/>
          </a:p>
        </p:txBody>
      </p:sp>
      <p:sp>
        <p:nvSpPr>
          <p:cNvPr id="5" name="Content Placeholder 4">
            <a:extLst>
              <a:ext uri="{FF2B5EF4-FFF2-40B4-BE49-F238E27FC236}">
                <a16:creationId xmlns:a16="http://schemas.microsoft.com/office/drawing/2014/main" id="{8B4FBE8D-CE57-446B-9A52-ED7C8AE53B15}"/>
              </a:ext>
            </a:extLst>
          </p:cNvPr>
          <p:cNvSpPr>
            <a:spLocks noGrp="1"/>
          </p:cNvSpPr>
          <p:nvPr>
            <p:ph sz="half" idx="2"/>
          </p:nvPr>
        </p:nvSpPr>
        <p:spPr/>
        <p:txBody>
          <a:bodyPr/>
          <a:lstStyle/>
          <a:p>
            <a:r>
              <a:rPr lang="en-US" dirty="0"/>
              <a:t>National Averages</a:t>
            </a:r>
          </a:p>
          <a:p>
            <a:r>
              <a:rPr lang="en-US" sz="1600" dirty="0"/>
              <a:t>Cocaine - $21.40</a:t>
            </a:r>
          </a:p>
          <a:p>
            <a:r>
              <a:rPr lang="en-US" sz="1600" dirty="0"/>
              <a:t>Fentanyl - $20.11</a:t>
            </a:r>
          </a:p>
          <a:p>
            <a:r>
              <a:rPr lang="en-US" sz="1600" dirty="0"/>
              <a:t>Heroin/Opiates - $21.91</a:t>
            </a:r>
          </a:p>
          <a:p>
            <a:r>
              <a:rPr lang="en-US" sz="1600" dirty="0"/>
              <a:t>Opiates (Pharmaceutical) - $22.77</a:t>
            </a:r>
          </a:p>
          <a:p>
            <a:r>
              <a:rPr lang="en-US" sz="1600" dirty="0"/>
              <a:t>Methamphetamine/Amphetamine - $11.50</a:t>
            </a:r>
          </a:p>
          <a:p>
            <a:endParaRPr lang="en-US" dirty="0"/>
          </a:p>
        </p:txBody>
      </p:sp>
      <p:pic>
        <p:nvPicPr>
          <p:cNvPr id="6" name="Picture 5">
            <a:extLst>
              <a:ext uri="{FF2B5EF4-FFF2-40B4-BE49-F238E27FC236}">
                <a16:creationId xmlns:a16="http://schemas.microsoft.com/office/drawing/2014/main" id="{FC5F2393-35E1-4DD2-BB9E-1F3B1DC3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65" y="4784987"/>
            <a:ext cx="4059534" cy="2218713"/>
          </a:xfrm>
          <a:prstGeom prst="rect">
            <a:avLst/>
          </a:prstGeom>
        </p:spPr>
      </p:pic>
      <p:pic>
        <p:nvPicPr>
          <p:cNvPr id="7" name="Picture 6">
            <a:extLst>
              <a:ext uri="{FF2B5EF4-FFF2-40B4-BE49-F238E27FC236}">
                <a16:creationId xmlns:a16="http://schemas.microsoft.com/office/drawing/2014/main" id="{8DA0457A-A34D-4ACE-AE0F-6E9CF62E60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410" y="4784986"/>
            <a:ext cx="4612193" cy="2128279"/>
          </a:xfrm>
          <a:prstGeom prst="rect">
            <a:avLst/>
          </a:prstGeom>
        </p:spPr>
      </p:pic>
    </p:spTree>
    <p:extLst>
      <p:ext uri="{BB962C8B-B14F-4D97-AF65-F5344CB8AC3E}">
        <p14:creationId xmlns:p14="http://schemas.microsoft.com/office/powerpoint/2010/main" val="2462391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ED6D-E852-4ADC-BE0D-41FA76A8746B}"/>
              </a:ext>
            </a:extLst>
          </p:cNvPr>
          <p:cNvSpPr>
            <a:spLocks noGrp="1"/>
          </p:cNvSpPr>
          <p:nvPr>
            <p:ph type="title"/>
          </p:nvPr>
        </p:nvSpPr>
        <p:spPr/>
        <p:txBody>
          <a:bodyPr/>
          <a:lstStyle/>
          <a:p>
            <a:r>
              <a:rPr lang="en-US" sz="2400" dirty="0"/>
              <a:t>Waves of Opioid Overdose Deaths</a:t>
            </a:r>
            <a:br>
              <a:rPr lang="en-US" sz="2400" dirty="0"/>
            </a:br>
            <a:r>
              <a:rPr lang="en-US" sz="1200" dirty="0"/>
              <a:t>cdc.gov, Understanding the opioid epidemic</a:t>
            </a:r>
            <a:br>
              <a:rPr lang="en-US" sz="2400" dirty="0"/>
            </a:br>
            <a:endParaRPr lang="en-US" sz="2400" dirty="0"/>
          </a:p>
        </p:txBody>
      </p:sp>
      <p:pic>
        <p:nvPicPr>
          <p:cNvPr id="5" name="Content Placeholder 4">
            <a:extLst>
              <a:ext uri="{FF2B5EF4-FFF2-40B4-BE49-F238E27FC236}">
                <a16:creationId xmlns:a16="http://schemas.microsoft.com/office/drawing/2014/main" id="{D7764CE7-A053-4A4B-A185-592AAFE367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9554" y="1470680"/>
            <a:ext cx="7455877" cy="4038214"/>
          </a:xfrm>
        </p:spPr>
      </p:pic>
      <p:sp>
        <p:nvSpPr>
          <p:cNvPr id="6" name="TextBox 5">
            <a:extLst>
              <a:ext uri="{FF2B5EF4-FFF2-40B4-BE49-F238E27FC236}">
                <a16:creationId xmlns:a16="http://schemas.microsoft.com/office/drawing/2014/main" id="{26E2C33D-A373-4DF0-A55E-316EADE3A6F2}"/>
              </a:ext>
            </a:extLst>
          </p:cNvPr>
          <p:cNvSpPr txBox="1"/>
          <p:nvPr/>
        </p:nvSpPr>
        <p:spPr>
          <a:xfrm>
            <a:off x="753626" y="5508894"/>
            <a:ext cx="10127734" cy="2616101"/>
          </a:xfrm>
          <a:prstGeom prst="rect">
            <a:avLst/>
          </a:prstGeom>
          <a:noFill/>
        </p:spPr>
        <p:txBody>
          <a:bodyPr wrap="square" rtlCol="0">
            <a:spAutoFit/>
          </a:bodyPr>
          <a:lstStyle/>
          <a:p>
            <a:pPr algn="ctr"/>
            <a:r>
              <a:rPr lang="en-US" sz="2000" dirty="0"/>
              <a:t>From 1999–2019, almost 500,000 people died from an overdose involving any opioid, including prescription and illicit opioids.</a:t>
            </a:r>
            <a:br>
              <a:rPr lang="en-US" sz="2000" dirty="0"/>
            </a:br>
            <a:endParaRPr lang="en-US" sz="2000" dirty="0"/>
          </a:p>
          <a:p>
            <a:pPr marL="228600" indent="-228600">
              <a:buAutoNum type="arabicPeriod"/>
            </a:pPr>
            <a:r>
              <a:rPr lang="en-US" sz="1400" dirty="0"/>
              <a:t>The first wave began with increased prescribing of opioids in the 1990s, with overdose deaths involving prescription opioids(natural and semi-synthetic opioids and methadone) increasing since at least 1999.</a:t>
            </a:r>
          </a:p>
          <a:p>
            <a:pPr marL="228600" indent="-228600">
              <a:buAutoNum type="arabicPeriod"/>
            </a:pPr>
            <a:r>
              <a:rPr lang="en-US" sz="1400" dirty="0"/>
              <a:t>The second wave began in 2010, with rapid increases in overdose deaths involving heroin.</a:t>
            </a:r>
          </a:p>
          <a:p>
            <a:pPr marL="228600" indent="-228600">
              <a:buAutoNum type="arabicPeriod"/>
            </a:pPr>
            <a:r>
              <a:rPr lang="en-US" sz="1400" dirty="0"/>
              <a:t>The third wave began in 2013, with significant increases in overdose deaths involving synthetic opioids, particularly those involving illicitly manufactured fentanyl. The market for illicitly manufactured fentanyl continues to change, and it can be found in combination with heroin, counterfeit pills, and cocaine.</a:t>
            </a:r>
          </a:p>
          <a:p>
            <a:endParaRPr lang="en-US" sz="2000" dirty="0"/>
          </a:p>
        </p:txBody>
      </p:sp>
    </p:spTree>
    <p:extLst>
      <p:ext uri="{BB962C8B-B14F-4D97-AF65-F5344CB8AC3E}">
        <p14:creationId xmlns:p14="http://schemas.microsoft.com/office/powerpoint/2010/main" val="3730277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E36F61-2CAA-4CD8-9677-11AF5BD4E64A}"/>
              </a:ext>
            </a:extLst>
          </p:cNvPr>
          <p:cNvSpPr>
            <a:spLocks noGrp="1"/>
          </p:cNvSpPr>
          <p:nvPr>
            <p:ph type="title"/>
          </p:nvPr>
        </p:nvSpPr>
        <p:spPr/>
        <p:txBody>
          <a:bodyPr/>
          <a:lstStyle/>
          <a:p>
            <a:r>
              <a:rPr lang="en-US" sz="2400" dirty="0"/>
              <a:t>Drug-Involved Overdose Deaths</a:t>
            </a:r>
            <a:br>
              <a:rPr lang="en-US" sz="2400" dirty="0"/>
            </a:br>
            <a:r>
              <a:rPr lang="en-US" sz="1100" dirty="0"/>
              <a:t>nida.nih.gov</a:t>
            </a:r>
          </a:p>
        </p:txBody>
      </p:sp>
      <p:pic>
        <p:nvPicPr>
          <p:cNvPr id="11" name="Content Placeholder 10">
            <a:extLst>
              <a:ext uri="{FF2B5EF4-FFF2-40B4-BE49-F238E27FC236}">
                <a16:creationId xmlns:a16="http://schemas.microsoft.com/office/drawing/2014/main" id="{DEAB1E3A-E433-4225-889C-F9FDE8B422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5398" y="1828800"/>
            <a:ext cx="7710804" cy="5668963"/>
          </a:xfrm>
        </p:spPr>
      </p:pic>
    </p:spTree>
    <p:extLst>
      <p:ext uri="{BB962C8B-B14F-4D97-AF65-F5344CB8AC3E}">
        <p14:creationId xmlns:p14="http://schemas.microsoft.com/office/powerpoint/2010/main" val="1361557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8C8EC-1EA8-42F0-81EB-1DB79EA4D265}"/>
              </a:ext>
            </a:extLst>
          </p:cNvPr>
          <p:cNvSpPr>
            <a:spLocks noGrp="1"/>
          </p:cNvSpPr>
          <p:nvPr>
            <p:ph type="title"/>
          </p:nvPr>
        </p:nvSpPr>
        <p:spPr/>
        <p:txBody>
          <a:bodyPr/>
          <a:lstStyle/>
          <a:p>
            <a:r>
              <a:rPr lang="en-US" sz="2400" dirty="0"/>
              <a:t>OD Deaths involving Prescription Opioids</a:t>
            </a:r>
            <a:br>
              <a:rPr lang="en-US" dirty="0"/>
            </a:br>
            <a:r>
              <a:rPr lang="en-US" sz="1100" dirty="0"/>
              <a:t>nida.nih.gov</a:t>
            </a:r>
          </a:p>
        </p:txBody>
      </p:sp>
      <p:pic>
        <p:nvPicPr>
          <p:cNvPr id="5" name="Content Placeholder 4">
            <a:extLst>
              <a:ext uri="{FF2B5EF4-FFF2-40B4-BE49-F238E27FC236}">
                <a16:creationId xmlns:a16="http://schemas.microsoft.com/office/drawing/2014/main" id="{0475F064-45FD-4DC0-B824-24053AE6F2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9945" y="1828800"/>
            <a:ext cx="7701709" cy="5668963"/>
          </a:xfrm>
        </p:spPr>
      </p:pic>
    </p:spTree>
    <p:extLst>
      <p:ext uri="{BB962C8B-B14F-4D97-AF65-F5344CB8AC3E}">
        <p14:creationId xmlns:p14="http://schemas.microsoft.com/office/powerpoint/2010/main" val="1672311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2AF0A0-E611-4090-9004-2A68F3877502}"/>
              </a:ext>
            </a:extLst>
          </p:cNvPr>
          <p:cNvSpPr>
            <a:spLocks noGrp="1"/>
          </p:cNvSpPr>
          <p:nvPr>
            <p:ph type="title"/>
          </p:nvPr>
        </p:nvSpPr>
        <p:spPr/>
        <p:txBody>
          <a:bodyPr/>
          <a:lstStyle/>
          <a:p>
            <a:r>
              <a:rPr lang="en-US" dirty="0"/>
              <a:t>County-level Vulnerability to Overdose Deaths in West Virginia</a:t>
            </a:r>
            <a:br>
              <a:rPr lang="en-US" dirty="0"/>
            </a:br>
            <a:r>
              <a:rPr lang="en-US" sz="1100" dirty="0"/>
              <a:t>WV Department of Health  &amp; Human Resources Bureau for Public Health</a:t>
            </a:r>
          </a:p>
        </p:txBody>
      </p:sp>
      <p:pic>
        <p:nvPicPr>
          <p:cNvPr id="5" name="Content Placeholder 6">
            <a:extLst>
              <a:ext uri="{FF2B5EF4-FFF2-40B4-BE49-F238E27FC236}">
                <a16:creationId xmlns:a16="http://schemas.microsoft.com/office/drawing/2014/main" id="{EEEBD1ED-3921-492B-9CA3-4BB732E856E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629" y="1828800"/>
            <a:ext cx="4567780" cy="4308247"/>
          </a:xfrm>
        </p:spPr>
      </p:pic>
      <p:pic>
        <p:nvPicPr>
          <p:cNvPr id="6" name="Content Placeholder 7">
            <a:extLst>
              <a:ext uri="{FF2B5EF4-FFF2-40B4-BE49-F238E27FC236}">
                <a16:creationId xmlns:a16="http://schemas.microsoft.com/office/drawing/2014/main" id="{DA785683-A968-446F-8FF5-D305E1A1D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960" y="2938086"/>
            <a:ext cx="6266758" cy="3198961"/>
          </a:xfrm>
          <a:prstGeom prst="rect">
            <a:avLst/>
          </a:prstGeom>
        </p:spPr>
      </p:pic>
    </p:spTree>
    <p:extLst>
      <p:ext uri="{BB962C8B-B14F-4D97-AF65-F5344CB8AC3E}">
        <p14:creationId xmlns:p14="http://schemas.microsoft.com/office/powerpoint/2010/main" val="498891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D73D5-9E27-464B-AB18-AF4392FF0E3E}"/>
              </a:ext>
            </a:extLst>
          </p:cNvPr>
          <p:cNvSpPr>
            <a:spLocks noGrp="1"/>
          </p:cNvSpPr>
          <p:nvPr>
            <p:ph type="title"/>
          </p:nvPr>
        </p:nvSpPr>
        <p:spPr/>
        <p:txBody>
          <a:bodyPr/>
          <a:lstStyle/>
          <a:p>
            <a:r>
              <a:rPr lang="en-US" sz="2400" dirty="0"/>
              <a:t>Pandemic Affects on OD Deaths</a:t>
            </a:r>
            <a:br>
              <a:rPr lang="en-US" sz="1800" dirty="0"/>
            </a:br>
            <a:r>
              <a:rPr lang="en-US" sz="1400" dirty="0"/>
              <a:t>www.cdc.gov</a:t>
            </a:r>
            <a:endParaRPr lang="en-US" dirty="0"/>
          </a:p>
        </p:txBody>
      </p:sp>
      <p:sp>
        <p:nvSpPr>
          <p:cNvPr id="8" name="Content Placeholder 7">
            <a:extLst>
              <a:ext uri="{FF2B5EF4-FFF2-40B4-BE49-F238E27FC236}">
                <a16:creationId xmlns:a16="http://schemas.microsoft.com/office/drawing/2014/main" id="{E70C6F7B-05EF-47C7-8BE8-242AC3DDB2D2}"/>
              </a:ext>
            </a:extLst>
          </p:cNvPr>
          <p:cNvSpPr>
            <a:spLocks noGrp="1"/>
          </p:cNvSpPr>
          <p:nvPr>
            <p:ph idx="1"/>
          </p:nvPr>
        </p:nvSpPr>
        <p:spPr/>
        <p:txBody>
          <a:bodyPr/>
          <a:lstStyle/>
          <a:p>
            <a:pPr marL="0" lvl="0" indent="0" defTabSz="914400">
              <a:spcBef>
                <a:spcPts val="0"/>
              </a:spcBef>
              <a:spcAft>
                <a:spcPts val="0"/>
              </a:spcAft>
              <a:buNone/>
            </a:pPr>
            <a:r>
              <a:rPr lang="en-US" sz="1600" dirty="0">
                <a:solidFill>
                  <a:prstClr val="black"/>
                </a:solidFill>
                <a:latin typeface="Calibri"/>
                <a:cs typeface="+mn-cs"/>
              </a:rPr>
              <a:t>Over 81,000 drug overdose deaths occurred in the United States in the 12 months ending in May 2020, the highest number of overdose deaths ever recorded in a 12-month period, according to recent provisional data  from the Centers for Disease Control and Prevention (CDC).</a:t>
            </a:r>
          </a:p>
          <a:p>
            <a:pPr marL="0" lvl="0" indent="0" defTabSz="914400">
              <a:spcBef>
                <a:spcPts val="0"/>
              </a:spcBef>
              <a:spcAft>
                <a:spcPts val="0"/>
              </a:spcAft>
              <a:buNone/>
            </a:pPr>
            <a:endParaRPr lang="en-US" sz="1600" dirty="0">
              <a:solidFill>
                <a:prstClr val="black"/>
              </a:solidFill>
              <a:latin typeface="Calibri"/>
              <a:cs typeface="+mn-cs"/>
            </a:endParaRPr>
          </a:p>
          <a:p>
            <a:pPr marL="0" lvl="0" indent="0" defTabSz="914400">
              <a:spcBef>
                <a:spcPts val="0"/>
              </a:spcBef>
              <a:spcAft>
                <a:spcPts val="0"/>
              </a:spcAft>
              <a:buNone/>
            </a:pPr>
            <a:r>
              <a:rPr lang="en-US" sz="1600" dirty="0">
                <a:solidFill>
                  <a:prstClr val="black"/>
                </a:solidFill>
                <a:latin typeface="Calibri"/>
                <a:cs typeface="+mn-cs"/>
              </a:rPr>
              <a:t>While overdose deaths were already increasing in the months preceding the 2019 novel coronavirus disease (COVID-19) pandemic, the latest numbers suggest an acceleration of overdose deaths during the pandemic. “The disruption to daily life due to the COVID-19 pandemic has hit those with substance use disorder hard,” said CDC Director Robert Redfield, M.D. “As we continue the fight to end this pandemic, it’s important to not  lose sight of different groups being affected in other ways. We need to take care of people suffering from  unintended consequences.”</a:t>
            </a:r>
          </a:p>
          <a:p>
            <a:pPr marL="0" lvl="0" indent="0" defTabSz="914400">
              <a:spcBef>
                <a:spcPts val="0"/>
              </a:spcBef>
              <a:spcAft>
                <a:spcPts val="0"/>
              </a:spcAft>
              <a:buNone/>
            </a:pPr>
            <a:endParaRPr lang="en-US" sz="1600" dirty="0">
              <a:solidFill>
                <a:prstClr val="black"/>
              </a:solidFill>
              <a:latin typeface="Calibri"/>
              <a:cs typeface="+mn-cs"/>
            </a:endParaRPr>
          </a:p>
          <a:p>
            <a:pPr marL="0" lvl="0" indent="0" defTabSz="914400">
              <a:spcBef>
                <a:spcPts val="0"/>
              </a:spcBef>
              <a:spcAft>
                <a:spcPts val="0"/>
              </a:spcAft>
              <a:buNone/>
            </a:pPr>
            <a:r>
              <a:rPr lang="en-US" sz="1600" dirty="0">
                <a:solidFill>
                  <a:prstClr val="black"/>
                </a:solidFill>
                <a:latin typeface="Calibri"/>
                <a:cs typeface="+mn-cs"/>
              </a:rPr>
              <a:t>Synthetic opioids (primarily illicitly manufactured fentanyl) appear to be the primary driver of the increases in overdose deaths, increasing 38.4 percent from the 12-month period leading up to June 2019 compared with the 12-month period leading up to May 2020. During this time period:</a:t>
            </a:r>
          </a:p>
          <a:p>
            <a:pPr marL="0" lvl="0" indent="0" defTabSz="914400">
              <a:spcBef>
                <a:spcPts val="0"/>
              </a:spcBef>
              <a:spcAft>
                <a:spcPts val="0"/>
              </a:spcAft>
              <a:buNone/>
            </a:pPr>
            <a:endParaRPr lang="en-US" sz="1600" dirty="0">
              <a:solidFill>
                <a:prstClr val="black"/>
              </a:solidFill>
              <a:latin typeface="Calibri"/>
              <a:cs typeface="+mn-cs"/>
            </a:endParaRPr>
          </a:p>
          <a:p>
            <a:pPr marL="0" lvl="0" indent="0" defTabSz="914400">
              <a:spcBef>
                <a:spcPts val="0"/>
              </a:spcBef>
              <a:spcAft>
                <a:spcPts val="0"/>
              </a:spcAft>
              <a:buNone/>
            </a:pPr>
            <a:r>
              <a:rPr lang="en-US" sz="1600" dirty="0">
                <a:solidFill>
                  <a:prstClr val="black"/>
                </a:solidFill>
                <a:latin typeface="Calibri"/>
                <a:cs typeface="+mn-cs"/>
              </a:rPr>
              <a:t>•	37 of the 38 U.S. jurisdictions with available synthetic opioid data reported increases in synthetic </a:t>
            </a:r>
          </a:p>
          <a:p>
            <a:pPr marL="0" lvl="0" indent="0" defTabSz="914400">
              <a:spcBef>
                <a:spcPts val="0"/>
              </a:spcBef>
              <a:spcAft>
                <a:spcPts val="0"/>
              </a:spcAft>
              <a:buNone/>
            </a:pPr>
            <a:r>
              <a:rPr lang="en-US" sz="1600" dirty="0">
                <a:solidFill>
                  <a:prstClr val="black"/>
                </a:solidFill>
                <a:latin typeface="Calibri"/>
                <a:cs typeface="+mn-cs"/>
              </a:rPr>
              <a:t>	opioid-involved overdose deaths.</a:t>
            </a:r>
          </a:p>
          <a:p>
            <a:pPr marL="0" lvl="0" indent="0" defTabSz="914400">
              <a:spcBef>
                <a:spcPts val="0"/>
              </a:spcBef>
              <a:spcAft>
                <a:spcPts val="0"/>
              </a:spcAft>
              <a:buNone/>
            </a:pPr>
            <a:r>
              <a:rPr lang="en-US" sz="1600" dirty="0">
                <a:solidFill>
                  <a:prstClr val="black"/>
                </a:solidFill>
                <a:latin typeface="Calibri"/>
                <a:cs typeface="+mn-cs"/>
              </a:rPr>
              <a:t>•	18 of these jurisdictions reported increases greater than 50 percent.</a:t>
            </a:r>
          </a:p>
          <a:p>
            <a:pPr marL="0" lvl="0" indent="0" defTabSz="914400">
              <a:spcBef>
                <a:spcPts val="0"/>
              </a:spcBef>
              <a:spcAft>
                <a:spcPts val="0"/>
              </a:spcAft>
              <a:buNone/>
            </a:pPr>
            <a:r>
              <a:rPr lang="en-US" sz="1600" dirty="0">
                <a:solidFill>
                  <a:prstClr val="black"/>
                </a:solidFill>
                <a:latin typeface="Calibri"/>
                <a:cs typeface="+mn-cs"/>
              </a:rPr>
              <a:t>•	10 western states reported over a 98 percent increase in synthetic opioid-involved deaths.</a:t>
            </a:r>
          </a:p>
          <a:p>
            <a:pPr marL="0" lvl="0" indent="0" defTabSz="914400">
              <a:spcBef>
                <a:spcPts val="0"/>
              </a:spcBef>
              <a:spcAft>
                <a:spcPts val="0"/>
              </a:spcAft>
              <a:buNone/>
            </a:pPr>
            <a:endParaRPr lang="en-US" sz="1600" dirty="0">
              <a:solidFill>
                <a:prstClr val="black"/>
              </a:solidFill>
              <a:latin typeface="Calibri"/>
              <a:cs typeface="+mn-cs"/>
            </a:endParaRPr>
          </a:p>
          <a:p>
            <a:pPr marL="0" lvl="0" indent="0" defTabSz="914400">
              <a:spcBef>
                <a:spcPts val="0"/>
              </a:spcBef>
              <a:spcAft>
                <a:spcPts val="0"/>
              </a:spcAft>
              <a:buNone/>
            </a:pPr>
            <a:r>
              <a:rPr lang="en-US" sz="1600" dirty="0">
                <a:solidFill>
                  <a:prstClr val="black"/>
                </a:solidFill>
                <a:latin typeface="Calibri"/>
                <a:cs typeface="+mn-cs"/>
              </a:rPr>
              <a:t>Overdose deaths involving cocaine also increased by 26.5 percent. Based upon earlier research, these deaths are likely linked to co-use or contamination of cocaine with illicitly manufactured fentanyl or heroin. Overdose deaths involving psychostimulants, such as methamphetamine, increased by 34.8 percent. The number of deaths involving psychostimulants now exceeds the number of cocaine-involved </a:t>
            </a:r>
            <a:r>
              <a:rPr lang="en-US" sz="1600" dirty="0" err="1">
                <a:solidFill>
                  <a:prstClr val="black"/>
                </a:solidFill>
                <a:latin typeface="Calibri"/>
                <a:cs typeface="+mn-cs"/>
              </a:rPr>
              <a:t>deaths.“The</a:t>
            </a:r>
            <a:r>
              <a:rPr lang="en-US" sz="1600" dirty="0">
                <a:solidFill>
                  <a:prstClr val="black"/>
                </a:solidFill>
                <a:latin typeface="Calibri"/>
                <a:cs typeface="+mn-cs"/>
              </a:rPr>
              <a:t> increase in overdose deaths is concerning.” said Deb </a:t>
            </a:r>
            <a:r>
              <a:rPr lang="en-US" sz="1600" dirty="0" err="1">
                <a:solidFill>
                  <a:prstClr val="black"/>
                </a:solidFill>
                <a:latin typeface="Calibri"/>
                <a:cs typeface="+mn-cs"/>
              </a:rPr>
              <a:t>Houry</a:t>
            </a:r>
            <a:r>
              <a:rPr lang="en-US" sz="1600" dirty="0">
                <a:solidFill>
                  <a:prstClr val="black"/>
                </a:solidFill>
                <a:latin typeface="Calibri"/>
                <a:cs typeface="+mn-cs"/>
              </a:rPr>
              <a:t>, M.D., M.P.H., director of CDC’s National Center for Injury Prevention and Control. “CDC’s Injury Center continues to help and support communities responding to the evolving overdose crisis. Our priority is to do everything we can to equip people on the ground to save lives in their communities.”</a:t>
            </a:r>
          </a:p>
          <a:p>
            <a:endParaRPr lang="en-US" dirty="0"/>
          </a:p>
        </p:txBody>
      </p:sp>
      <p:sp>
        <p:nvSpPr>
          <p:cNvPr id="4" name="Rectangle 1">
            <a:extLst>
              <a:ext uri="{FF2B5EF4-FFF2-40B4-BE49-F238E27FC236}">
                <a16:creationId xmlns:a16="http://schemas.microsoft.com/office/drawing/2014/main" id="{A5841F10-9D7C-4D1D-BD7F-E789181E8156}"/>
              </a:ext>
            </a:extLst>
          </p:cNvPr>
          <p:cNvSpPr>
            <a:spLocks noChangeArrowheads="1"/>
          </p:cNvSpPr>
          <p:nvPr/>
        </p:nvSpPr>
        <p:spPr bwMode="auto">
          <a:xfrm>
            <a:off x="0" y="0"/>
            <a:ext cx="12801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0071BC"/>
                </a:solidFill>
                <a:effectLst/>
              </a:rPr>
              <a:t>.</a:t>
            </a:r>
            <a:r>
              <a:rPr kumimoji="0" lang="en-US" altLang="en-US" sz="1800" b="0" i="0" u="none" strike="noStrike" cap="none" normalizeH="0" baseline="0">
                <a:ln>
                  <a:noFill/>
                </a:ln>
                <a:solidFill>
                  <a:srgbClr val="0071BC"/>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2022 Feb 18;1-12.</a:t>
            </a:r>
            <a:r>
              <a:rPr kumimoji="0" lang="en-US" altLang="en-US" sz="1200" b="0" i="0" u="none" strike="noStrike" cap="none" normalizeH="0" baseline="0">
                <a:ln>
                  <a:noFill/>
                </a:ln>
                <a:solidFill>
                  <a:srgbClr val="212121"/>
                </a:solidFill>
                <a:effectLst/>
                <a:latin typeface="BlinkMacSystemFont"/>
              </a:rPr>
              <a:t> </a:t>
            </a:r>
            <a:r>
              <a:rPr kumimoji="0" lang="en-US" altLang="en-US" sz="1200" b="0" i="0" u="none" strike="noStrike" cap="none" normalizeH="0" baseline="0">
                <a:ln>
                  <a:noFill/>
                </a:ln>
                <a:solidFill>
                  <a:srgbClr val="5B616B"/>
                </a:solidFill>
                <a:effectLst/>
                <a:latin typeface="BlinkMacSystemFont"/>
              </a:rPr>
              <a:t>doi: 10.1007/s11524-022-00610-0</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2A6BB5F-BBE0-45E8-94BF-C2D81CC6B16C}"/>
              </a:ext>
            </a:extLst>
          </p:cNvPr>
          <p:cNvSpPr>
            <a:spLocks noChangeArrowheads="1"/>
          </p:cNvSpPr>
          <p:nvPr/>
        </p:nvSpPr>
        <p:spPr bwMode="auto">
          <a:xfrm>
            <a:off x="152400" y="152400"/>
            <a:ext cx="12801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0071BC"/>
                </a:solidFill>
                <a:effectLst/>
              </a:rPr>
              <a:t>.</a:t>
            </a:r>
            <a:r>
              <a:rPr kumimoji="0" lang="en-US" altLang="en-US" sz="1800" b="0" i="0" u="none" strike="noStrike" cap="none" normalizeH="0" baseline="0">
                <a:ln>
                  <a:noFill/>
                </a:ln>
                <a:solidFill>
                  <a:srgbClr val="0071BC"/>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2022 Feb 18;1-12.</a:t>
            </a:r>
            <a:r>
              <a:rPr kumimoji="0" lang="en-US" altLang="en-US" sz="1200" b="0" i="0" u="none" strike="noStrike" cap="none" normalizeH="0" baseline="0">
                <a:ln>
                  <a:noFill/>
                </a:ln>
                <a:solidFill>
                  <a:srgbClr val="212121"/>
                </a:solidFill>
                <a:effectLst/>
                <a:latin typeface="BlinkMacSystemFont"/>
              </a:rPr>
              <a:t> </a:t>
            </a:r>
            <a:r>
              <a:rPr kumimoji="0" lang="en-US" altLang="en-US" sz="1200" b="0" i="0" u="none" strike="noStrike" cap="none" normalizeH="0" baseline="0">
                <a:ln>
                  <a:noFill/>
                </a:ln>
                <a:solidFill>
                  <a:srgbClr val="5B616B"/>
                </a:solidFill>
                <a:effectLst/>
                <a:latin typeface="BlinkMacSystemFont"/>
              </a:rPr>
              <a:t>doi: 10.1007/s11524-022-00610-0</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0FDC6051-B6F6-4C15-9FF3-93D7AA3AC0FF}"/>
              </a:ext>
            </a:extLst>
          </p:cNvPr>
          <p:cNvSpPr>
            <a:spLocks noChangeArrowheads="1"/>
          </p:cNvSpPr>
          <p:nvPr/>
        </p:nvSpPr>
        <p:spPr bwMode="auto">
          <a:xfrm>
            <a:off x="304800" y="304800"/>
            <a:ext cx="128016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5B616B"/>
              </a:solidFill>
              <a:effectLst/>
              <a:latin typeface="BlinkMacSystemFon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a:ln>
                  <a:noFill/>
                </a:ln>
                <a:solidFill>
                  <a:srgbClr val="0071BC"/>
                </a:solidFill>
                <a:effectLst/>
              </a:rPr>
              <a:t>.</a:t>
            </a:r>
            <a:r>
              <a:rPr kumimoji="0" lang="en-US" altLang="en-US" sz="1800" b="0" i="0" u="none" strike="noStrike" cap="none" normalizeH="0" baseline="0">
                <a:ln>
                  <a:noFill/>
                </a:ln>
                <a:solidFill>
                  <a:srgbClr val="0071BC"/>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2022 Feb 18;1-12.</a:t>
            </a:r>
            <a:r>
              <a:rPr kumimoji="0" lang="en-US" altLang="en-US" sz="1200" b="0" i="0" u="none" strike="noStrike" cap="none" normalizeH="0" baseline="0">
                <a:ln>
                  <a:noFill/>
                </a:ln>
                <a:solidFill>
                  <a:srgbClr val="212121"/>
                </a:solidFill>
                <a:effectLst/>
                <a:latin typeface="BlinkMacSystemFont"/>
              </a:rPr>
              <a:t> </a:t>
            </a:r>
            <a:r>
              <a:rPr kumimoji="0" lang="en-US" altLang="en-US" sz="1200" b="0" i="0" u="none" strike="noStrike" cap="none" normalizeH="0" baseline="0">
                <a:ln>
                  <a:noFill/>
                </a:ln>
                <a:solidFill>
                  <a:srgbClr val="5B616B"/>
                </a:solidFill>
                <a:effectLst/>
                <a:latin typeface="BlinkMacSystemFont"/>
              </a:rPr>
              <a:t>doi: 10.1007/s11524-022-00610-0</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051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73786" y="1931242"/>
            <a:ext cx="11303686" cy="5195124"/>
          </a:xfrm>
          <a:prstGeom prst="rect">
            <a:avLst/>
          </a:prstGeom>
        </p:spPr>
        <p:txBody>
          <a:bodyPr>
            <a:noAutofit/>
          </a:bodyPr>
          <a:lstStyle>
            <a:lvl1pPr marL="565150" indent="-342900" algn="l" defTabSz="1211580" rtl="0" eaLnBrk="1" latinLnBrk="0" hangingPunct="1">
              <a:spcBef>
                <a:spcPct val="20000"/>
              </a:spcBef>
              <a:spcAft>
                <a:spcPts val="1200"/>
              </a:spcAft>
              <a:buFont typeface="Wingdings" panose="05000000000000000000" pitchFamily="2" charset="2"/>
              <a:buChar char="§"/>
              <a:defRPr sz="2400" kern="1200">
                <a:solidFill>
                  <a:srgbClr val="6D6D6D"/>
                </a:solidFill>
                <a:latin typeface="Gisha" panose="020B0502040204020203" pitchFamily="34" charset="-79"/>
                <a:ea typeface="+mn-ea"/>
                <a:cs typeface="Gisha" panose="020B0502040204020203" pitchFamily="34" charset="-79"/>
              </a:defRPr>
            </a:lvl1pPr>
            <a:lvl2pPr marL="803275" indent="-346075" algn="l" defTabSz="1211580" rtl="0" eaLnBrk="1" latinLnBrk="0" hangingPunct="1">
              <a:spcBef>
                <a:spcPct val="20000"/>
              </a:spcBef>
              <a:spcAft>
                <a:spcPts val="1200"/>
              </a:spcAft>
              <a:buFont typeface="Arial" panose="020B0604020202020204" pitchFamily="34" charset="0"/>
              <a:buChar char="•"/>
              <a:defRPr sz="2400" kern="1200">
                <a:solidFill>
                  <a:srgbClr val="6D6D6D"/>
                </a:solidFill>
                <a:latin typeface="Gisha" panose="020B0502040204020203" pitchFamily="34" charset="-79"/>
                <a:ea typeface="+mn-ea"/>
                <a:cs typeface="Gisha" panose="020B0502040204020203" pitchFamily="34" charset="-79"/>
              </a:defRPr>
            </a:lvl2pPr>
            <a:lvl3pPr marL="1025525" indent="-331788" algn="l" defTabSz="1211580" rtl="0" eaLnBrk="1" latinLnBrk="0" hangingPunct="1">
              <a:spcBef>
                <a:spcPct val="20000"/>
              </a:spcBef>
              <a:spcAft>
                <a:spcPts val="1200"/>
              </a:spcAft>
              <a:buSzPct val="70000"/>
              <a:buFont typeface="Courier New" panose="02070309020205020404" pitchFamily="49" charset="0"/>
              <a:buChar char="o"/>
              <a:defRPr sz="2400" kern="1200">
                <a:solidFill>
                  <a:srgbClr val="6D6D6D"/>
                </a:solidFill>
                <a:latin typeface="Gisha" panose="020B0502040204020203" pitchFamily="34" charset="-79"/>
                <a:ea typeface="+mn-ea"/>
                <a:cs typeface="Gisha" panose="020B0502040204020203" pitchFamily="34" charset="-79"/>
              </a:defRPr>
            </a:lvl3pPr>
            <a:lvl4pPr marL="1260475" indent="-346075" algn="l" defTabSz="1211580" rtl="0" eaLnBrk="1" latinLnBrk="0" hangingPunct="1">
              <a:spcBef>
                <a:spcPct val="20000"/>
              </a:spcBef>
              <a:spcAft>
                <a:spcPts val="1200"/>
              </a:spcAft>
              <a:buSzPct val="50000"/>
              <a:buFont typeface="Wingdings" panose="05000000000000000000" pitchFamily="2" charset="2"/>
              <a:buChar char="q"/>
              <a:defRPr sz="2400" kern="1200">
                <a:solidFill>
                  <a:srgbClr val="6D6D6D"/>
                </a:solidFill>
                <a:latin typeface="Gisha" panose="020B0502040204020203" pitchFamily="34" charset="-79"/>
                <a:ea typeface="+mn-ea"/>
                <a:cs typeface="Gisha" panose="020B0502040204020203" pitchFamily="34" charset="-79"/>
              </a:defRPr>
            </a:lvl4pPr>
            <a:lvl5pPr marL="2726055" indent="-302895" algn="l" defTabSz="1211580" rtl="0" eaLnBrk="1" latinLnBrk="0" hangingPunct="1">
              <a:spcBef>
                <a:spcPct val="20000"/>
              </a:spcBef>
              <a:buFont typeface="Arial" panose="020B0604020202020204" pitchFamily="34" charset="0"/>
              <a:buChar char="»"/>
              <a:defRPr sz="2400" kern="1200">
                <a:solidFill>
                  <a:srgbClr val="6D6D6D"/>
                </a:solidFill>
                <a:latin typeface="Gisha" panose="020B0502040204020203" pitchFamily="34" charset="-79"/>
                <a:ea typeface="+mn-ea"/>
                <a:cs typeface="Gisha" panose="020B0502040204020203" pitchFamily="34" charset="-79"/>
              </a:defRPr>
            </a:lvl5pPr>
            <a:lvl6pPr marL="333184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3763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4342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49215" indent="-302895" algn="l" defTabSz="121158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en-US" dirty="0"/>
              <a:t>The presentation is for educational purposes.  Materials, images, or sounds authored or created by parties other than DEA may be subject to copyright and are used herein in accordance with the fair use provision of Title 17 United States Code Section 107.  DEA’s use of these materials does not authorize persons outside of DEA to further distribute or use copyrighted materials. </a:t>
            </a:r>
          </a:p>
        </p:txBody>
      </p:sp>
    </p:spTree>
    <p:extLst>
      <p:ext uri="{BB962C8B-B14F-4D97-AF65-F5344CB8AC3E}">
        <p14:creationId xmlns:p14="http://schemas.microsoft.com/office/powerpoint/2010/main" val="3658530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BB239-C604-401D-B5A5-E50382E2217F}"/>
              </a:ext>
            </a:extLst>
          </p:cNvPr>
          <p:cNvSpPr>
            <a:spLocks noGrp="1"/>
          </p:cNvSpPr>
          <p:nvPr>
            <p:ph type="title"/>
          </p:nvPr>
        </p:nvSpPr>
        <p:spPr/>
        <p:txBody>
          <a:bodyPr/>
          <a:lstStyle/>
          <a:p>
            <a:r>
              <a:rPr lang="en-US" dirty="0"/>
              <a:t>Overdose Indicators</a:t>
            </a:r>
          </a:p>
        </p:txBody>
      </p:sp>
      <p:sp>
        <p:nvSpPr>
          <p:cNvPr id="4" name="Content Placeholder 3">
            <a:extLst>
              <a:ext uri="{FF2B5EF4-FFF2-40B4-BE49-F238E27FC236}">
                <a16:creationId xmlns:a16="http://schemas.microsoft.com/office/drawing/2014/main" id="{483B0C4D-5ED7-46DF-ACC9-8EC7E79DBE94}"/>
              </a:ext>
            </a:extLst>
          </p:cNvPr>
          <p:cNvSpPr>
            <a:spLocks noGrp="1"/>
          </p:cNvSpPr>
          <p:nvPr>
            <p:ph sz="half" idx="1"/>
          </p:nvPr>
        </p:nvSpPr>
        <p:spPr/>
        <p:txBody>
          <a:bodyPr/>
          <a:lstStyle/>
          <a:p>
            <a:r>
              <a:rPr lang="en-US" dirty="0"/>
              <a:t>Slow or shallow breathing </a:t>
            </a:r>
          </a:p>
          <a:p>
            <a:pPr lvl="1"/>
            <a:r>
              <a:rPr lang="en-US" dirty="0"/>
              <a:t>(dangerously slow)</a:t>
            </a:r>
          </a:p>
          <a:p>
            <a:r>
              <a:rPr lang="en-US" dirty="0"/>
              <a:t>Slow heartbeat</a:t>
            </a:r>
          </a:p>
          <a:p>
            <a:r>
              <a:rPr lang="en-US" dirty="0"/>
              <a:t>Severe sleepiness</a:t>
            </a:r>
          </a:p>
          <a:p>
            <a:r>
              <a:rPr lang="en-US" dirty="0"/>
              <a:t>Cold, clammy skin</a:t>
            </a:r>
          </a:p>
          <a:p>
            <a:r>
              <a:rPr lang="en-US" dirty="0"/>
              <a:t>Trouble walking or talking</a:t>
            </a:r>
          </a:p>
          <a:p>
            <a:r>
              <a:rPr lang="en-US" dirty="0"/>
              <a:t>Feeling faint, dizzy, or confused</a:t>
            </a:r>
          </a:p>
          <a:p>
            <a:pPr lvl="1"/>
            <a:r>
              <a:rPr lang="en-US" dirty="0"/>
              <a:t>weak muscles</a:t>
            </a:r>
          </a:p>
          <a:p>
            <a:endParaRPr lang="en-US" dirty="0"/>
          </a:p>
        </p:txBody>
      </p:sp>
      <p:sp>
        <p:nvSpPr>
          <p:cNvPr id="5" name="Content Placeholder 4">
            <a:extLst>
              <a:ext uri="{FF2B5EF4-FFF2-40B4-BE49-F238E27FC236}">
                <a16:creationId xmlns:a16="http://schemas.microsoft.com/office/drawing/2014/main" id="{DF8F3C0F-320A-4D9F-9BC8-F66952B0790F}"/>
              </a:ext>
            </a:extLst>
          </p:cNvPr>
          <p:cNvSpPr>
            <a:spLocks noGrp="1"/>
          </p:cNvSpPr>
          <p:nvPr>
            <p:ph sz="half" idx="2"/>
          </p:nvPr>
        </p:nvSpPr>
        <p:spPr/>
        <p:txBody>
          <a:bodyPr/>
          <a:lstStyle/>
          <a:p>
            <a:r>
              <a:rPr lang="en-US" dirty="0"/>
              <a:t>Unresponsiveness</a:t>
            </a:r>
          </a:p>
          <a:p>
            <a:r>
              <a:rPr lang="en-US" dirty="0"/>
              <a:t>Pinpoint pupils</a:t>
            </a:r>
          </a:p>
          <a:p>
            <a:r>
              <a:rPr lang="en-US" dirty="0"/>
              <a:t>Bluish tint to nails and lips</a:t>
            </a:r>
          </a:p>
          <a:p>
            <a:r>
              <a:rPr lang="en-US" dirty="0"/>
              <a:t>Very low Blood Pressure</a:t>
            </a:r>
          </a:p>
          <a:p>
            <a:r>
              <a:rPr lang="en-US" dirty="0"/>
              <a:t>Visuals……. </a:t>
            </a:r>
          </a:p>
          <a:p>
            <a:endParaRPr lang="en-US" dirty="0"/>
          </a:p>
        </p:txBody>
      </p:sp>
    </p:spTree>
    <p:extLst>
      <p:ext uri="{BB962C8B-B14F-4D97-AF65-F5344CB8AC3E}">
        <p14:creationId xmlns:p14="http://schemas.microsoft.com/office/powerpoint/2010/main" val="2979019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ln>
            <a:solidFill>
              <a:srgbClr val="6D6D6D"/>
            </a:solidFill>
          </a:ln>
        </p:spPr>
        <p:txBody>
          <a:bodyPr/>
          <a:lstStyle/>
          <a:p>
            <a:pPr marL="222250" indent="0">
              <a:buNone/>
            </a:pPr>
            <a:r>
              <a:rPr lang="en-US" dirty="0"/>
              <a:t>One Pill Can Kill Campaign</a:t>
            </a:r>
          </a:p>
        </p:txBody>
      </p:sp>
    </p:spTree>
    <p:extLst>
      <p:ext uri="{BB962C8B-B14F-4D97-AF65-F5344CB8AC3E}">
        <p14:creationId xmlns:p14="http://schemas.microsoft.com/office/powerpoint/2010/main" val="3235643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Pill Can Kill</a:t>
            </a:r>
          </a:p>
        </p:txBody>
      </p:sp>
      <p:sp>
        <p:nvSpPr>
          <p:cNvPr id="3" name="Content Placeholder 2"/>
          <p:cNvSpPr>
            <a:spLocks noGrp="1"/>
          </p:cNvSpPr>
          <p:nvPr>
            <p:ph idx="1"/>
          </p:nvPr>
        </p:nvSpPr>
        <p:spPr/>
        <p:txBody>
          <a:bodyPr/>
          <a:lstStyle/>
          <a:p>
            <a:r>
              <a:rPr lang="en-US" dirty="0"/>
              <a:t>This Year, DEA issued a Public Safety Alert and launched the </a:t>
            </a:r>
            <a:r>
              <a:rPr lang="en-US" b="1" dirty="0"/>
              <a:t>One Pill Can Kill </a:t>
            </a:r>
            <a:r>
              <a:rPr lang="en-US" dirty="0"/>
              <a:t>public awareness campaign to warn Americans of a surge in deadly, fake prescription pills driven by drug traffickers seeking to exploit the U.S. opioid epidemic and prescription pill misuse. </a:t>
            </a:r>
          </a:p>
          <a:p>
            <a:pPr marL="222250" indent="0">
              <a:buNone/>
            </a:pPr>
            <a:endParaRPr lang="en-US" dirty="0"/>
          </a:p>
          <a:p>
            <a:pPr marL="222250" indent="0">
              <a:buNone/>
            </a:pPr>
            <a:endParaRPr lang="en-US" dirty="0"/>
          </a:p>
        </p:txBody>
      </p:sp>
    </p:spTree>
    <p:extLst>
      <p:ext uri="{BB962C8B-B14F-4D97-AF65-F5344CB8AC3E}">
        <p14:creationId xmlns:p14="http://schemas.microsoft.com/office/powerpoint/2010/main" val="2403665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Pill Can Kill</a:t>
            </a:r>
          </a:p>
        </p:txBody>
      </p:sp>
      <p:sp>
        <p:nvSpPr>
          <p:cNvPr id="3" name="Content Placeholder 2"/>
          <p:cNvSpPr>
            <a:spLocks noGrp="1"/>
          </p:cNvSpPr>
          <p:nvPr>
            <p:ph idx="1"/>
          </p:nvPr>
        </p:nvSpPr>
        <p:spPr/>
        <p:txBody>
          <a:bodyPr/>
          <a:lstStyle/>
          <a:p>
            <a:pPr lvl="1"/>
            <a:r>
              <a:rPr lang="en-US" dirty="0"/>
              <a:t>Criminal drug networks are shipping chemicals from China to Mexico where they are converted to dangerous substances like fentanyl and methamphetamine and then pressed into pills. </a:t>
            </a:r>
          </a:p>
          <a:p>
            <a:pPr lvl="1"/>
            <a:r>
              <a:rPr lang="en-US" dirty="0"/>
              <a:t>The end result—deadly, fake prescription pills—are what these criminal drug networks make and market to prey on Americans for profit. These fake, deadly pills are widely available and deadlier than ever. </a:t>
            </a:r>
          </a:p>
          <a:p>
            <a:endParaRPr lang="en-US" dirty="0"/>
          </a:p>
        </p:txBody>
      </p:sp>
    </p:spTree>
    <p:extLst>
      <p:ext uri="{BB962C8B-B14F-4D97-AF65-F5344CB8AC3E}">
        <p14:creationId xmlns:p14="http://schemas.microsoft.com/office/powerpoint/2010/main" val="3978200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Pill Can Kill</a:t>
            </a:r>
          </a:p>
        </p:txBody>
      </p:sp>
      <p:sp>
        <p:nvSpPr>
          <p:cNvPr id="3" name="Content Placeholder 2"/>
          <p:cNvSpPr>
            <a:spLocks noGrp="1"/>
          </p:cNvSpPr>
          <p:nvPr>
            <p:ph idx="1"/>
          </p:nvPr>
        </p:nvSpPr>
        <p:spPr/>
        <p:txBody>
          <a:bodyPr/>
          <a:lstStyle/>
          <a:p>
            <a:pPr lvl="1"/>
            <a:r>
              <a:rPr lang="en-US" dirty="0"/>
              <a:t>Fake pills are designed to appear nearly identical to legitimate prescriptions such as </a:t>
            </a:r>
            <a:r>
              <a:rPr lang="en-US" dirty="0" err="1"/>
              <a:t>Oxycontin</a:t>
            </a:r>
            <a:r>
              <a:rPr lang="en-US" dirty="0"/>
              <a:t>®, Percocet®, Vicodin®, Adderall®, Xanax® and other medicines.</a:t>
            </a:r>
            <a:r>
              <a:rPr lang="en-US" b="1" dirty="0"/>
              <a:t> </a:t>
            </a:r>
            <a:endParaRPr lang="en-US" dirty="0"/>
          </a:p>
          <a:p>
            <a:pPr lvl="1"/>
            <a:r>
              <a:rPr lang="en-US" dirty="0"/>
              <a:t>Criminal drug networks are selling these pills through social media, e-commerce, the dark web and existing distribution networks. </a:t>
            </a:r>
          </a:p>
          <a:p>
            <a:endParaRPr lang="en-US" dirty="0"/>
          </a:p>
        </p:txBody>
      </p:sp>
    </p:spTree>
    <p:extLst>
      <p:ext uri="{BB962C8B-B14F-4D97-AF65-F5344CB8AC3E}">
        <p14:creationId xmlns:p14="http://schemas.microsoft.com/office/powerpoint/2010/main" val="22866230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Pill Can Kill</a:t>
            </a:r>
          </a:p>
        </p:txBody>
      </p:sp>
      <p:sp>
        <p:nvSpPr>
          <p:cNvPr id="3" name="Content Placeholder 2"/>
          <p:cNvSpPr>
            <a:spLocks noGrp="1"/>
          </p:cNvSpPr>
          <p:nvPr>
            <p:ph idx="1"/>
          </p:nvPr>
        </p:nvSpPr>
        <p:spPr/>
        <p:txBody>
          <a:bodyPr/>
          <a:lstStyle/>
          <a:p>
            <a:r>
              <a:rPr lang="en-US" dirty="0"/>
              <a:t>Along with the alert came a warning that the only safe medications are ones prescribed by a trusted medical professional and dispensed by a licensed pharmacist. Any pills that do not meet this standard are unsafe and potentially deadly. </a:t>
            </a:r>
          </a:p>
          <a:p>
            <a:pPr marL="222250" indent="0">
              <a:buNone/>
            </a:pPr>
            <a:endParaRPr lang="en-US" dirty="0"/>
          </a:p>
        </p:txBody>
      </p:sp>
    </p:spTree>
    <p:extLst>
      <p:ext uri="{BB962C8B-B14F-4D97-AF65-F5344CB8AC3E}">
        <p14:creationId xmlns:p14="http://schemas.microsoft.com/office/powerpoint/2010/main" val="1235846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ln>
            <a:noFill/>
          </a:ln>
        </p:spPr>
        <p:txBody>
          <a:bodyPr/>
          <a:lstStyle/>
          <a:p>
            <a:pPr marL="222250" indent="0">
              <a:buNone/>
            </a:pPr>
            <a:r>
              <a:rPr lang="en-US" dirty="0"/>
              <a:t>Questions?</a:t>
            </a:r>
          </a:p>
          <a:p>
            <a:pPr marL="222250" indent="0">
              <a:buNone/>
            </a:pPr>
            <a:endParaRPr lang="en-US" dirty="0"/>
          </a:p>
          <a:p>
            <a:pPr marL="222250" indent="0">
              <a:buNone/>
            </a:pPr>
            <a:endParaRPr lang="en-US" dirty="0"/>
          </a:p>
          <a:p>
            <a:pPr marL="222250" indent="0">
              <a:buNone/>
            </a:pPr>
            <a:endParaRPr lang="en-US" dirty="0"/>
          </a:p>
          <a:p>
            <a:pPr marL="222250" indent="0">
              <a:buNone/>
            </a:pPr>
            <a:endParaRPr lang="en-US" dirty="0"/>
          </a:p>
        </p:txBody>
      </p:sp>
      <p:pic>
        <p:nvPicPr>
          <p:cNvPr id="3" name="Picture 2"/>
          <p:cNvPicPr>
            <a:picLocks noChangeAspect="1"/>
          </p:cNvPicPr>
          <p:nvPr/>
        </p:nvPicPr>
        <p:blipFill>
          <a:blip r:embed="rId3"/>
          <a:stretch>
            <a:fillRect/>
          </a:stretch>
        </p:blipFill>
        <p:spPr>
          <a:xfrm>
            <a:off x="4655058" y="3218339"/>
            <a:ext cx="3940302" cy="3940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21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sz="1800" dirty="0"/>
              <a:t>Who We Are</a:t>
            </a:r>
          </a:p>
          <a:p>
            <a:r>
              <a:rPr lang="en-US" sz="1800" dirty="0"/>
              <a:t>Discuss Primary Threats facing WV and the Nation</a:t>
            </a:r>
          </a:p>
          <a:p>
            <a:r>
              <a:rPr lang="en-US" sz="1800" dirty="0"/>
              <a:t>Discuss the mission of the Diversion Control Division of the DEA</a:t>
            </a:r>
          </a:p>
          <a:p>
            <a:r>
              <a:rPr lang="en-US" sz="1800" dirty="0"/>
              <a:t>West Virginia and General Registration Information</a:t>
            </a:r>
          </a:p>
          <a:p>
            <a:r>
              <a:rPr lang="en-US" sz="1800" dirty="0"/>
              <a:t>Practitioner vs. Pharmacist Prescription responsibilities</a:t>
            </a:r>
          </a:p>
          <a:p>
            <a:r>
              <a:rPr lang="en-US" sz="1800" dirty="0"/>
              <a:t>Diversion and commonly Diverted Substances</a:t>
            </a:r>
          </a:p>
          <a:p>
            <a:r>
              <a:rPr lang="en-US" sz="1800" dirty="0"/>
              <a:t>Methods of Diversion and DEA Authority</a:t>
            </a:r>
          </a:p>
          <a:p>
            <a:r>
              <a:rPr lang="en-US" sz="1800" dirty="0"/>
              <a:t>Prescriptions, Pills, Resources</a:t>
            </a:r>
          </a:p>
          <a:p>
            <a:r>
              <a:rPr lang="en-US" sz="1800" dirty="0"/>
              <a:t>Overdoses and Drug Statistics</a:t>
            </a:r>
          </a:p>
          <a:p>
            <a:r>
              <a:rPr lang="en-US" sz="1800" dirty="0"/>
              <a:t>One Pill Can Kill Campaign</a:t>
            </a:r>
          </a:p>
          <a:p>
            <a:r>
              <a:rPr lang="en-US" sz="1800" dirty="0"/>
              <a:t>Questions</a:t>
            </a:r>
          </a:p>
          <a:p>
            <a:endParaRPr lang="en-US" dirty="0"/>
          </a:p>
        </p:txBody>
      </p:sp>
    </p:spTree>
    <p:extLst>
      <p:ext uri="{BB962C8B-B14F-4D97-AF65-F5344CB8AC3E}">
        <p14:creationId xmlns:p14="http://schemas.microsoft.com/office/powerpoint/2010/main" val="1559888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5162" y="2267744"/>
            <a:ext cx="5238750" cy="4667250"/>
          </a:xfrm>
        </p:spPr>
      </p:pic>
      <p:sp>
        <p:nvSpPr>
          <p:cNvPr id="3" name="Content Placeholder 2">
            <a:extLst>
              <a:ext uri="{FF2B5EF4-FFF2-40B4-BE49-F238E27FC236}">
                <a16:creationId xmlns:a16="http://schemas.microsoft.com/office/drawing/2014/main" id="{08B2EE4A-DE00-4C4E-854B-551187E229F5}"/>
              </a:ext>
            </a:extLst>
          </p:cNvPr>
          <p:cNvSpPr>
            <a:spLocks noGrp="1"/>
          </p:cNvSpPr>
          <p:nvPr>
            <p:ph sz="half" idx="2"/>
          </p:nvPr>
        </p:nvSpPr>
        <p:spPr/>
        <p:txBody>
          <a:bodyPr/>
          <a:lstStyle/>
          <a:p>
            <a:pPr algn="ctr"/>
            <a:endParaRPr lang="en-US" dirty="0"/>
          </a:p>
          <a:p>
            <a:pPr algn="ctr"/>
            <a:endParaRPr lang="en-US" dirty="0"/>
          </a:p>
          <a:p>
            <a:pPr algn="ctr"/>
            <a:endParaRPr lang="en-US" dirty="0"/>
          </a:p>
          <a:p>
            <a:pPr algn="ctr"/>
            <a:r>
              <a:rPr lang="en-US" dirty="0"/>
              <a:t>United States Federal District Court</a:t>
            </a:r>
          </a:p>
          <a:p>
            <a:pPr lvl="1" algn="ctr"/>
            <a:r>
              <a:rPr lang="en-US" dirty="0"/>
              <a:t>Northern District of West Virginia </a:t>
            </a:r>
          </a:p>
        </p:txBody>
      </p:sp>
    </p:spTree>
    <p:extLst>
      <p:ext uri="{BB962C8B-B14F-4D97-AF65-F5344CB8AC3E}">
        <p14:creationId xmlns:p14="http://schemas.microsoft.com/office/powerpoint/2010/main" val="47799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140040" indent="0">
              <a:buNone/>
            </a:pPr>
            <a:r>
              <a:rPr lang="en-US" sz="2940" dirty="0"/>
              <a:t>Primary Threats</a:t>
            </a:r>
          </a:p>
          <a:p>
            <a:pPr marL="140040" indent="0">
              <a:buNone/>
            </a:pPr>
            <a:endParaRPr lang="en-US" sz="2940" dirty="0"/>
          </a:p>
          <a:p>
            <a:pPr marL="140040" indent="0">
              <a:buNone/>
            </a:pPr>
            <a:r>
              <a:rPr lang="en-US" sz="2940" dirty="0"/>
              <a:t>The primary threats in the Northern District of West Virginia are:</a:t>
            </a:r>
          </a:p>
          <a:p>
            <a:pPr marL="140040" indent="0">
              <a:buNone/>
            </a:pPr>
            <a:endParaRPr lang="en-US" sz="2940" dirty="0"/>
          </a:p>
          <a:p>
            <a:pPr marL="700202" indent="-560161" algn="just">
              <a:buFont typeface="+mj-lt"/>
              <a:buAutoNum type="arabicPeriod"/>
            </a:pPr>
            <a:r>
              <a:rPr lang="en-US" sz="2940" dirty="0"/>
              <a:t>Fake Prescription Products</a:t>
            </a:r>
          </a:p>
          <a:p>
            <a:pPr marL="700202" indent="-560161" algn="just">
              <a:buFont typeface="+mj-lt"/>
              <a:buAutoNum type="arabicPeriod"/>
            </a:pPr>
            <a:r>
              <a:rPr lang="en-US" sz="2940" dirty="0"/>
              <a:t>Methamphetamine </a:t>
            </a:r>
          </a:p>
          <a:p>
            <a:pPr marL="700202" indent="-560161" algn="just">
              <a:buFont typeface="+mj-lt"/>
              <a:buAutoNum type="arabicPeriod"/>
            </a:pPr>
            <a:r>
              <a:rPr lang="en-US" sz="2940" dirty="0"/>
              <a:t>Prescription Drugs</a:t>
            </a:r>
          </a:p>
          <a:p>
            <a:pPr marL="1064307" lvl="1" indent="-560161" algn="just">
              <a:buFont typeface="+mj-lt"/>
              <a:buAutoNum type="arabicPeriod"/>
            </a:pPr>
            <a:r>
              <a:rPr lang="en-US" dirty="0"/>
              <a:t>Opioids, Stimulants (Adderall/Ritalin etc.), MAT abuse</a:t>
            </a:r>
            <a:endParaRPr lang="en-US" sz="2695" dirty="0"/>
          </a:p>
          <a:p>
            <a:pPr marL="700202" indent="-560161" algn="just">
              <a:buFont typeface="+mj-lt"/>
              <a:buAutoNum type="arabicPeriod"/>
            </a:pPr>
            <a:r>
              <a:rPr lang="en-US" sz="2940" dirty="0"/>
              <a:t>Heroin/Fentanyl</a:t>
            </a:r>
          </a:p>
          <a:p>
            <a:r>
              <a:rPr lang="en-US" sz="2940" dirty="0"/>
              <a:t>Source cities include: Atlanta, Baltimore, Chicago, Cleveland,  Columbus, Detroit and Pittsburgh. </a:t>
            </a:r>
          </a:p>
          <a:p>
            <a:r>
              <a:rPr lang="en-US" sz="2940" dirty="0"/>
              <a:t>High purity methamphetamine is sourced out of Mexico.</a:t>
            </a:r>
          </a:p>
          <a:p>
            <a:pPr marL="140040" indent="0">
              <a:buNone/>
            </a:pPr>
            <a:endParaRPr lang="en-US" sz="2940" dirty="0"/>
          </a:p>
        </p:txBody>
      </p:sp>
    </p:spTree>
    <p:extLst>
      <p:ext uri="{BB962C8B-B14F-4D97-AF65-F5344CB8AC3E}">
        <p14:creationId xmlns:p14="http://schemas.microsoft.com/office/powerpoint/2010/main" val="106550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0E0FE-AFAE-4D19-8CB6-0F166B0C2E88}"/>
              </a:ext>
            </a:extLst>
          </p:cNvPr>
          <p:cNvSpPr>
            <a:spLocks noGrp="1"/>
          </p:cNvSpPr>
          <p:nvPr>
            <p:ph type="title"/>
          </p:nvPr>
        </p:nvSpPr>
        <p:spPr/>
        <p:txBody>
          <a:bodyPr/>
          <a:lstStyle/>
          <a:p>
            <a:r>
              <a:rPr lang="en-US" dirty="0"/>
              <a:t>Methamphetamine</a:t>
            </a:r>
          </a:p>
        </p:txBody>
      </p:sp>
      <p:sp>
        <p:nvSpPr>
          <p:cNvPr id="3" name="Content Placeholder 2">
            <a:extLst>
              <a:ext uri="{FF2B5EF4-FFF2-40B4-BE49-F238E27FC236}">
                <a16:creationId xmlns:a16="http://schemas.microsoft.com/office/drawing/2014/main" id="{A9FB3EF0-389A-4431-B23C-251BD141C486}"/>
              </a:ext>
            </a:extLst>
          </p:cNvPr>
          <p:cNvSpPr>
            <a:spLocks noGrp="1"/>
          </p:cNvSpPr>
          <p:nvPr>
            <p:ph idx="1"/>
          </p:nvPr>
        </p:nvSpPr>
        <p:spPr/>
        <p:txBody>
          <a:bodyPr/>
          <a:lstStyle/>
          <a:p>
            <a:r>
              <a:rPr lang="en-US" b="1" u="sng" dirty="0"/>
              <a:t>Mexican Drug Trafficking Organizations </a:t>
            </a:r>
            <a:r>
              <a:rPr lang="en-US" dirty="0"/>
              <a:t>have become the primary manufacturers and distributors of meth. Domestic clandestine laboratory operators, most commonly seen as one-pot cooks in West Virginia, produce, distribute and consume meth, but usually on a smaller scale. </a:t>
            </a:r>
          </a:p>
          <a:p>
            <a:r>
              <a:rPr lang="en-US" dirty="0"/>
              <a:t>Meth is made with diverted products such as Pseudoephedrine, acetone, anhydrous ammonia (fertilizer), ether, red phosphorus and lithium. Examples include: Coleman fuel, paint thinner, liquid </a:t>
            </a:r>
            <a:r>
              <a:rPr lang="en-US" dirty="0" err="1"/>
              <a:t>draino</a:t>
            </a:r>
            <a:r>
              <a:rPr lang="en-US" dirty="0"/>
              <a:t> and Red Devil Lye.   </a:t>
            </a:r>
          </a:p>
          <a:p>
            <a:r>
              <a:rPr lang="en-US" dirty="0"/>
              <a:t>Chronic meth abusers exhibit violent behavior, anxiety, confusion, insomnia, and psychotic features including paranoia, aggression, visual and auditory hallucinations, mood disturbances, and delusions.  </a:t>
            </a:r>
          </a:p>
          <a:p>
            <a:endParaRPr lang="en-US" dirty="0"/>
          </a:p>
        </p:txBody>
      </p:sp>
    </p:spTree>
    <p:extLst>
      <p:ext uri="{BB962C8B-B14F-4D97-AF65-F5344CB8AC3E}">
        <p14:creationId xmlns:p14="http://schemas.microsoft.com/office/powerpoint/2010/main" val="2464899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F3453-69D0-4632-BE3F-48C752A9E0AC}"/>
              </a:ext>
            </a:extLst>
          </p:cNvPr>
          <p:cNvSpPr>
            <a:spLocks noGrp="1"/>
          </p:cNvSpPr>
          <p:nvPr>
            <p:ph type="title"/>
          </p:nvPr>
        </p:nvSpPr>
        <p:spPr/>
        <p:txBody>
          <a:bodyPr/>
          <a:lstStyle/>
          <a:p>
            <a:r>
              <a:rPr lang="en-US" dirty="0"/>
              <a:t>Manufacture</a:t>
            </a:r>
            <a:br>
              <a:rPr lang="en-US" dirty="0"/>
            </a:br>
            <a:r>
              <a:rPr lang="en-US" dirty="0"/>
              <a:t>	</a:t>
            </a:r>
            <a:r>
              <a:rPr lang="en-US" sz="1100" dirty="0"/>
              <a:t>open source photos</a:t>
            </a:r>
          </a:p>
        </p:txBody>
      </p:sp>
      <p:sp>
        <p:nvSpPr>
          <p:cNvPr id="3" name="Content Placeholder 2">
            <a:extLst>
              <a:ext uri="{FF2B5EF4-FFF2-40B4-BE49-F238E27FC236}">
                <a16:creationId xmlns:a16="http://schemas.microsoft.com/office/drawing/2014/main" id="{F36E28AA-7F46-40D4-9B96-CE80827256F1}"/>
              </a:ext>
            </a:extLst>
          </p:cNvPr>
          <p:cNvSpPr>
            <a:spLocks noGrp="1"/>
          </p:cNvSpPr>
          <p:nvPr>
            <p:ph idx="1"/>
          </p:nvPr>
        </p:nvSpPr>
        <p:spPr/>
        <p:txBody>
          <a:bodyPr/>
          <a:lstStyle/>
          <a:p>
            <a:r>
              <a:rPr lang="en-US" dirty="0">
                <a:solidFill>
                  <a:schemeClr val="tx1"/>
                </a:solidFill>
              </a:rPr>
              <a:t>Ingredients include: pseudoephedrine,  lithium, iodine, red phosphorous, among others.</a:t>
            </a:r>
          </a:p>
          <a:p>
            <a:endParaRPr lang="en-US" dirty="0"/>
          </a:p>
        </p:txBody>
      </p:sp>
      <p:pic>
        <p:nvPicPr>
          <p:cNvPr id="5" name="Content Placeholder 7">
            <a:extLst>
              <a:ext uri="{FF2B5EF4-FFF2-40B4-BE49-F238E27FC236}">
                <a16:creationId xmlns:a16="http://schemas.microsoft.com/office/drawing/2014/main" id="{C7273792-3761-40DB-AB39-96C697E1A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879" y="2691284"/>
            <a:ext cx="3976217" cy="2209800"/>
          </a:xfrm>
          <a:prstGeom prst="rect">
            <a:avLst/>
          </a:prstGeom>
        </p:spPr>
      </p:pic>
      <p:pic>
        <p:nvPicPr>
          <p:cNvPr id="6" name="Content Placeholder 2">
            <a:extLst>
              <a:ext uri="{FF2B5EF4-FFF2-40B4-BE49-F238E27FC236}">
                <a16:creationId xmlns:a16="http://schemas.microsoft.com/office/drawing/2014/main" id="{279E4858-CDCF-4A9E-86F1-9F5E46729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215" y="2691284"/>
            <a:ext cx="4156671" cy="2209800"/>
          </a:xfrm>
          <a:prstGeom prst="rect">
            <a:avLst/>
          </a:prstGeom>
        </p:spPr>
      </p:pic>
      <p:pic>
        <p:nvPicPr>
          <p:cNvPr id="7" name="Picture 2" descr="E:\grierson1jpg-c8992325fc82b5f9_large.jpg">
            <a:extLst>
              <a:ext uri="{FF2B5EF4-FFF2-40B4-BE49-F238E27FC236}">
                <a16:creationId xmlns:a16="http://schemas.microsoft.com/office/drawing/2014/main" id="{78A7AEE8-720C-4242-BC89-4A86F9A36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879" y="5077269"/>
            <a:ext cx="3976216" cy="2557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dff007793085da7ef6571d7ac05b46c734809.jpg">
            <a:extLst>
              <a:ext uri="{FF2B5EF4-FFF2-40B4-BE49-F238E27FC236}">
                <a16:creationId xmlns:a16="http://schemas.microsoft.com/office/drawing/2014/main" id="{1FDFA9AC-7811-4741-99AA-5D9EAD7CA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6215" y="5040262"/>
            <a:ext cx="4156672" cy="255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12327"/>
      </p:ext>
    </p:extLst>
  </p:cSld>
  <p:clrMapOvr>
    <a:masterClrMapping/>
  </p:clrMapOvr>
</p:sld>
</file>

<file path=ppt/theme/theme1.xml><?xml version="1.0" encoding="utf-8"?>
<a:theme xmlns:a="http://schemas.openxmlformats.org/drawingml/2006/main" name="DEA Louisvil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Gish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A Louisville" id="{7B5A46F5-592C-40AB-A55B-A1DDF0FD3604}" vid="{01DB9CF7-5FB7-4E70-85FA-30E99851AE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3022</TotalTime>
  <Words>2743</Words>
  <Application>Microsoft Office PowerPoint</Application>
  <PresentationFormat>Custom</PresentationFormat>
  <Paragraphs>360</Paragraphs>
  <Slides>46</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BlinkMacSystemFont</vt:lpstr>
      <vt:lpstr>Calibri</vt:lpstr>
      <vt:lpstr>Courier New</vt:lpstr>
      <vt:lpstr>Franklin Gothic Book</vt:lpstr>
      <vt:lpstr>Garamond</vt:lpstr>
      <vt:lpstr>Gisha</vt:lpstr>
      <vt:lpstr>Wingdings</vt:lpstr>
      <vt:lpstr>DEA Louisville</vt:lpstr>
      <vt:lpstr>PowerPoint Presentation</vt:lpstr>
      <vt:lpstr>Disclaimers</vt:lpstr>
      <vt:lpstr>PowerPoint Presentation</vt:lpstr>
      <vt:lpstr>PowerPoint Presentation</vt:lpstr>
      <vt:lpstr>Objectives</vt:lpstr>
      <vt:lpstr>PowerPoint Presentation</vt:lpstr>
      <vt:lpstr>PowerPoint Presentation</vt:lpstr>
      <vt:lpstr>Methamphetamine</vt:lpstr>
      <vt:lpstr>Manufacture  open source photos</vt:lpstr>
      <vt:lpstr>PowerPoint Presentation</vt:lpstr>
      <vt:lpstr>Closed System of Distribution</vt:lpstr>
      <vt:lpstr>Closed System of Distribution Cont. </vt:lpstr>
      <vt:lpstr>DEA Regulated Entities</vt:lpstr>
      <vt:lpstr>Separate Registrations for Separate Locations</vt:lpstr>
      <vt:lpstr>Registration Points of Emphasis</vt:lpstr>
      <vt:lpstr>WV DEA Registration Contact Information</vt:lpstr>
      <vt:lpstr>PowerPoint Presentation</vt:lpstr>
      <vt:lpstr>Definition</vt:lpstr>
      <vt:lpstr>PowerPoint Presentation</vt:lpstr>
      <vt:lpstr>PowerPoint Presentation</vt:lpstr>
      <vt:lpstr>PowerPoint Presentation</vt:lpstr>
      <vt:lpstr>PowerPoint Presentation</vt:lpstr>
      <vt:lpstr>PowerPoint Presentation</vt:lpstr>
      <vt:lpstr>Methods of Diversion (Employee/Staff)*</vt:lpstr>
      <vt:lpstr>Methods of Diversion (Public)*</vt:lpstr>
      <vt:lpstr>Motivation for Diversion</vt:lpstr>
      <vt:lpstr>PowerPoint Presentation</vt:lpstr>
      <vt:lpstr>PowerPoint Presentation</vt:lpstr>
      <vt:lpstr>PowerPoint Presentation</vt:lpstr>
      <vt:lpstr>Prescriptions: Practitioners/Pharmacists  21 CFR section 1306.04</vt:lpstr>
      <vt:lpstr>PowerPoint Presentation</vt:lpstr>
      <vt:lpstr>Know the Facts</vt:lpstr>
      <vt:lpstr>PowerPoint Presentation</vt:lpstr>
      <vt:lpstr>Statistics: WV Price/Gram and National Average/Gram  National Vital Statistics System: National Center for Health Statistics</vt:lpstr>
      <vt:lpstr>Waves of Opioid Overdose Deaths cdc.gov, Understanding the opioid epidemic </vt:lpstr>
      <vt:lpstr>Drug-Involved Overdose Deaths nida.nih.gov</vt:lpstr>
      <vt:lpstr>OD Deaths involving Prescription Opioids nida.nih.gov</vt:lpstr>
      <vt:lpstr>County-level Vulnerability to Overdose Deaths in West Virginia WV Department of Health  &amp; Human Resources Bureau for Public Health</vt:lpstr>
      <vt:lpstr>Pandemic Affects on OD Deaths www.cdc.gov</vt:lpstr>
      <vt:lpstr>Overdose Indicators</vt:lpstr>
      <vt:lpstr>PowerPoint Presentation</vt:lpstr>
      <vt:lpstr>One Pill Can Kill</vt:lpstr>
      <vt:lpstr>One Pill Can Kill</vt:lpstr>
      <vt:lpstr>One Pill Can Kill</vt:lpstr>
      <vt:lpstr>One Pill Can Kill</vt:lpstr>
      <vt:lpstr>PowerPoint Presentation</vt:lpstr>
    </vt:vector>
  </TitlesOfParts>
  <Company>DEA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Handle with Care: Federal Requirements for Handling Controlled Substances</dc:title>
  <dc:creator>Cormier, Emily S.</dc:creator>
  <cp:lastModifiedBy>Tennant, Tracye</cp:lastModifiedBy>
  <cp:revision>100</cp:revision>
  <cp:lastPrinted>2022-05-17T11:32:57Z</cp:lastPrinted>
  <dcterms:created xsi:type="dcterms:W3CDTF">2019-12-26T15:13:16Z</dcterms:created>
  <dcterms:modified xsi:type="dcterms:W3CDTF">2022-05-17T11:34:58Z</dcterms:modified>
</cp:coreProperties>
</file>