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Lst>
  <p:notesMasterIdLst>
    <p:notesMasterId r:id="rId67"/>
  </p:notesMasterIdLst>
  <p:sldIdLst>
    <p:sldId id="256" r:id="rId34"/>
    <p:sldId id="257" r:id="rId35"/>
    <p:sldId id="258" r:id="rId36"/>
    <p:sldId id="259" r:id="rId37"/>
    <p:sldId id="260" r:id="rId38"/>
    <p:sldId id="261" r:id="rId39"/>
    <p:sldId id="262" r:id="rId40"/>
    <p:sldId id="263" r:id="rId41"/>
    <p:sldId id="264" r:id="rId42"/>
    <p:sldId id="265" r:id="rId43"/>
    <p:sldId id="266" r:id="rId44"/>
    <p:sldId id="267" r:id="rId45"/>
    <p:sldId id="268" r:id="rId46"/>
    <p:sldId id="269" r:id="rId47"/>
    <p:sldId id="270" r:id="rId48"/>
    <p:sldId id="271" r:id="rId49"/>
    <p:sldId id="272" r:id="rId50"/>
    <p:sldId id="273" r:id="rId51"/>
    <p:sldId id="274" r:id="rId52"/>
    <p:sldId id="275" r:id="rId53"/>
    <p:sldId id="276" r:id="rId54"/>
    <p:sldId id="277" r:id="rId55"/>
    <p:sldId id="278" r:id="rId56"/>
    <p:sldId id="279" r:id="rId57"/>
    <p:sldId id="280" r:id="rId58"/>
    <p:sldId id="281" r:id="rId59"/>
    <p:sldId id="282" r:id="rId60"/>
    <p:sldId id="283" r:id="rId61"/>
    <p:sldId id="284" r:id="rId62"/>
    <p:sldId id="285" r:id="rId63"/>
    <p:sldId id="286" r:id="rId64"/>
    <p:sldId id="287" r:id="rId65"/>
    <p:sldId id="28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5" Type="http://schemas.openxmlformats.org/officeDocument/2006/relationships/slideMaster" Target="slideMasters/slideMaster5.xml"/><Relationship Id="rId61" Type="http://schemas.openxmlformats.org/officeDocument/2006/relationships/slide" Target="slides/slide2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34606-F00F-4630-9935-F259A8882099}"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565C9-7CCB-478B-95A1-D10E0D5BD839}" type="slidenum">
              <a:rPr lang="en-US" smtClean="0"/>
              <a:t>‹#›</a:t>
            </a:fld>
            <a:endParaRPr lang="en-US"/>
          </a:p>
        </p:txBody>
      </p:sp>
    </p:spTree>
    <p:extLst>
      <p:ext uri="{BB962C8B-B14F-4D97-AF65-F5344CB8AC3E}">
        <p14:creationId xmlns:p14="http://schemas.microsoft.com/office/powerpoint/2010/main" val="302892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8823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Areas of focus during a patient’s Evaluation</a:t>
            </a:r>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00246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0583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dirty="0"/>
              <a:t>If we allow our structural screening exam to lead us into our regional or segmental diagnosis, we will be more apt to see a particular somatic dysfunction in relation to the whole, integrated body system - paraphrased from Dr. Hugh </a:t>
            </a:r>
            <a:r>
              <a:rPr lang="en-US" dirty="0" err="1"/>
              <a:t>Ettlinger</a:t>
            </a:r>
            <a:endParaRPr lang="en-US" dirty="0"/>
          </a:p>
          <a:p>
            <a:endParaRPr lang="en-US" dirty="0"/>
          </a:p>
          <a:p>
            <a:r>
              <a:rPr lang="en-US" dirty="0"/>
              <a:t>Vladimir </a:t>
            </a:r>
            <a:r>
              <a:rPr lang="en-US" dirty="0" err="1"/>
              <a:t>Janda</a:t>
            </a:r>
            <a:r>
              <a:rPr lang="en-US" dirty="0"/>
              <a:t>, physiatrist from Czech Republic Studied muscle function and found characteristic “normal” patterns of neuromuscular activation and common patterns of dysfunction/abnormal activation. Evaluated muscle function based on tone, sequence or patterns of muscle activation, and bilateral symmetry/asymmetry of muscle activation.</a:t>
            </a:r>
          </a:p>
          <a:p>
            <a:endParaRPr lang="en-US" dirty="0"/>
          </a:p>
          <a:p>
            <a:r>
              <a:rPr lang="en-US" dirty="0"/>
              <a:t>Guiding Question</a:t>
            </a:r>
          </a:p>
          <a:p>
            <a:pPr lvl="1"/>
            <a:r>
              <a:rPr lang="en-US" dirty="0"/>
              <a:t>Is there a significant musculoskeletal component to the patient’s pain?</a:t>
            </a:r>
          </a:p>
          <a:p>
            <a:r>
              <a:rPr lang="en-US" dirty="0"/>
              <a:t>Looking at postural and functional imbalances</a:t>
            </a:r>
          </a:p>
          <a:p>
            <a:pPr lvl="1"/>
            <a:r>
              <a:rPr lang="en-US" dirty="0"/>
              <a:t>Gait analysis</a:t>
            </a:r>
          </a:p>
          <a:p>
            <a:pPr lvl="1"/>
            <a:r>
              <a:rPr lang="en-US" dirty="0"/>
              <a:t>Observation of related anatomical landmarks, </a:t>
            </a:r>
            <a:r>
              <a:rPr lang="en-US" dirty="0" err="1"/>
              <a:t>antero</a:t>
            </a:r>
            <a:r>
              <a:rPr lang="en-US" dirty="0"/>
              <a:t>-posterior and lateral curves</a:t>
            </a:r>
          </a:p>
          <a:p>
            <a:pPr lvl="1"/>
            <a:r>
              <a:rPr lang="en-US" dirty="0"/>
              <a:t>Active/Passive ROM</a:t>
            </a:r>
          </a:p>
          <a:p>
            <a:pPr lvl="1"/>
            <a:r>
              <a:rPr lang="en-US" dirty="0"/>
              <a:t>Dynamic Assessments </a:t>
            </a:r>
          </a:p>
          <a:p>
            <a:r>
              <a:rPr lang="en-US" dirty="0"/>
              <a:t>Somatic Dysfunction and Muscle Firing Patterns</a:t>
            </a:r>
          </a:p>
          <a:p>
            <a:pPr lvl="1"/>
            <a:r>
              <a:rPr lang="en-US" dirty="0"/>
              <a:t>Vladimir </a:t>
            </a:r>
            <a:r>
              <a:rPr lang="en-US" dirty="0" err="1"/>
              <a:t>Janda</a:t>
            </a:r>
            <a:endParaRPr lang="en-US" dirty="0"/>
          </a:p>
          <a:p>
            <a:pPr lvl="2"/>
            <a:r>
              <a:rPr lang="en-US" dirty="0"/>
              <a:t>Dysfunction of Postural versus Dynamic muscles</a:t>
            </a:r>
          </a:p>
          <a:p>
            <a:endParaRPr lang="en-US" dirty="0"/>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9158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Exercise Prescription:</a:t>
            </a:r>
          </a:p>
          <a:p>
            <a:pPr marL="174708" indent="-174708">
              <a:buFontTx/>
              <a:buChar char="-"/>
            </a:pPr>
            <a:r>
              <a:rPr lang="en-US" dirty="0"/>
              <a:t>Accurate and effective prescription</a:t>
            </a:r>
          </a:p>
          <a:p>
            <a:pPr marL="174708" indent="-174708">
              <a:buFontTx/>
              <a:buChar char="-"/>
            </a:pPr>
            <a:r>
              <a:rPr lang="en-US" dirty="0"/>
              <a:t>To prevent further injury</a:t>
            </a:r>
          </a:p>
          <a:p>
            <a:pPr marL="174708" indent="-174708">
              <a:buFontTx/>
              <a:buChar char="-"/>
            </a:pPr>
            <a:r>
              <a:rPr lang="en-US" dirty="0"/>
              <a:t>If a patient has significant imbalance in firing patterns, continued activity, or increased focal activity may serve to exacerbate the problem and dysfunction.</a:t>
            </a:r>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442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4822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Very similar to Upper Crossed and Lower Crossed Syndrome</a:t>
            </a:r>
            <a:r>
              <a:rPr lang="en-US" baseline="0" dirty="0"/>
              <a:t> patterns</a:t>
            </a:r>
            <a:endParaRPr lang="en-US" dirty="0"/>
          </a:p>
          <a:p>
            <a:endParaRPr lang="en-US" dirty="0"/>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3861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00761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9977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3577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Greenman writes in his chapter on Exercise Principles, “the goal for an exercise program is to maintain the enhanced functional capacity of the musculoskeletal system that has been achieved by appropriate manual medicine intervention” (Greenman, 498).</a:t>
            </a:r>
          </a:p>
          <a:p>
            <a:endParaRPr lang="en-US" dirty="0"/>
          </a:p>
          <a:p>
            <a:r>
              <a:rPr lang="en-US" dirty="0"/>
              <a:t>Once the structural screening, somatic dysfunction diagnosis, and asymmetries of muscle firing have been assessed, manipulative treatment begins restoring balance to the system, the patient is then be ready to begin a progression into an exercise program.</a:t>
            </a:r>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79442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50178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93334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Focus on Isokinetic – first and foremost, then Isometrics, then Isotonic.</a:t>
            </a:r>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23616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371323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864365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50911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097233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parameters of exercise prescription hold true for individuals who are healthy as well as those patients who have disease pathology. However, there must be some special considerations for those that have disease. </a:t>
            </a:r>
          </a:p>
          <a:p>
            <a:endParaRPr lang="en-US" dirty="0"/>
          </a:p>
          <a:p>
            <a:r>
              <a:rPr lang="en-US" dirty="0"/>
              <a:t>Exercise is not prescribed for these individuals until the patient has undergone a graded exercise stress test under the direction of their physician.</a:t>
            </a:r>
          </a:p>
          <a:p>
            <a:endParaRPr lang="en-US" dirty="0"/>
          </a:p>
          <a:p>
            <a:r>
              <a:rPr lang="en-US" dirty="0"/>
              <a:t>Intensity – how far to go or how hard to push oneself with any given exercise</a:t>
            </a:r>
          </a:p>
          <a:p>
            <a:r>
              <a:rPr lang="en-US" dirty="0"/>
              <a:t>Duration – how long to hold a position or sustain a prescribed exercise</a:t>
            </a:r>
          </a:p>
          <a:p>
            <a:r>
              <a:rPr lang="en-US" dirty="0"/>
              <a:t>Frequency – how many repetitions per set and how many sets per session or day</a:t>
            </a:r>
          </a:p>
          <a:p>
            <a:r>
              <a:rPr lang="en-US" dirty="0"/>
              <a:t>Discuss warning signs of “overdose”</a:t>
            </a:r>
          </a:p>
          <a:p>
            <a:r>
              <a:rPr lang="en-US" dirty="0"/>
              <a:t>Oral explanation and written prescription</a:t>
            </a:r>
          </a:p>
          <a:p>
            <a:endParaRPr lang="en-US" dirty="0"/>
          </a:p>
          <a:p>
            <a:endParaRPr lang="en-US" dirty="0"/>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22145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b="1" u="sng" dirty="0"/>
              <a:t>STAGE 1:</a:t>
            </a:r>
          </a:p>
          <a:p>
            <a:r>
              <a:rPr lang="en-US" dirty="0"/>
              <a:t>Proprioceptive balance training is the first stage of addressing that “weak link” and restoring symmetry to muscle firing patterns and motor function control.</a:t>
            </a:r>
          </a:p>
          <a:p>
            <a:r>
              <a:rPr lang="en-US" dirty="0"/>
              <a:t>Improved neuromuscular firing through balance training prepares the way for stretching facilitated muscles and strengthening inhibited muscles. If during your initial screening the patient has trouble balancing on one leg (i.e. during stork test), this should prompt you to make further assessments.</a:t>
            </a:r>
          </a:p>
          <a:p>
            <a:r>
              <a:rPr lang="en-US" dirty="0"/>
              <a:t>Greenman suggests the following progression:</a:t>
            </a:r>
          </a:p>
          <a:p>
            <a:r>
              <a:rPr lang="en-US" dirty="0"/>
              <a:t>Level 1: Patient stands, with bare feet, first on one leg then the other. Compare steadiness of balance on right and left legs.</a:t>
            </a:r>
          </a:p>
          <a:p>
            <a:r>
              <a:rPr lang="en-US" dirty="0"/>
              <a:t>Level 2: Patient stands on one leg with arms crossed. Compare right and left.</a:t>
            </a:r>
          </a:p>
          <a:p>
            <a:r>
              <a:rPr lang="en-US" dirty="0"/>
              <a:t>Level 3: Patient stands on one leg with arms crossed and eyes closed. The goal is be able to stand in level three for 30 seconds. A more important and immediate goal is to restore symmetry of balance.</a:t>
            </a:r>
          </a:p>
          <a:p>
            <a:endParaRPr lang="en-US" dirty="0"/>
          </a:p>
          <a:p>
            <a:r>
              <a:rPr lang="en-US" b="1" u="sng" dirty="0"/>
              <a:t>Stage 2: </a:t>
            </a:r>
          </a:p>
          <a:p>
            <a:r>
              <a:rPr lang="en-US" dirty="0"/>
              <a:t>Stretch the tight muscles identified during initial assessment or during the course of treatment.</a:t>
            </a:r>
          </a:p>
          <a:p>
            <a:r>
              <a:rPr lang="en-US" dirty="0"/>
              <a:t>If the physician employs muscle energy techniques, the initial steps of patient education can readily be addressed in the course of manipulation.</a:t>
            </a:r>
          </a:p>
          <a:p>
            <a:r>
              <a:rPr lang="en-US" dirty="0"/>
              <a:t>Identify the key muscles to be stretched -- this may change as the patient progresses with exercises and treatment.</a:t>
            </a:r>
          </a:p>
          <a:p>
            <a:r>
              <a:rPr lang="en-US" dirty="0"/>
              <a:t>Teach the patient how to isolate the specific muscles or muscle group to be stretched.</a:t>
            </a:r>
          </a:p>
          <a:p>
            <a:endParaRPr lang="en-US" dirty="0"/>
          </a:p>
          <a:p>
            <a:r>
              <a:rPr lang="en-US" b="1" u="sng" dirty="0"/>
              <a:t>Stage 3: </a:t>
            </a:r>
          </a:p>
          <a:p>
            <a:r>
              <a:rPr lang="en-US" dirty="0"/>
              <a:t>When symmetry has been restored or improved, inhibition of the antagonist muscles will decrease. This will allow the focused strength training to be more effective.</a:t>
            </a:r>
          </a:p>
          <a:p>
            <a:r>
              <a:rPr lang="en-US" dirty="0"/>
              <a:t>Danger: patients often try to do more than they are truly prepared to do. The patient may not feel tired or winded from the exercises at the early stages of training, and therefore lose sight of the goal: to restore balance to the system.</a:t>
            </a:r>
          </a:p>
          <a:p>
            <a:r>
              <a:rPr lang="en-US" dirty="0"/>
              <a:t>As the patient pushes beyond their preparation, the first aspect to be lost will often be precision and structural/postural integrity while performing a given exercise. Alignment and correct performance of any exercise prescribed must be taught and emphasized in order to maximize the benefits and to prevent further injury.</a:t>
            </a:r>
          </a:p>
          <a:p>
            <a:endParaRPr lang="en-US" dirty="0"/>
          </a:p>
          <a:p>
            <a:r>
              <a:rPr lang="en-US" b="1" u="sng" dirty="0"/>
              <a:t>Stage 4:</a:t>
            </a:r>
          </a:p>
          <a:p>
            <a:r>
              <a:rPr lang="en-US" dirty="0"/>
              <a:t>Added to the regimen only after the goals of the previous stages have been met. It is often the case that patients will come with exercise programs already in place. In these cases, unless the injury or dysfunction is preventing participation in the exercise of choice, the previous stages of proprioceptive balance training, stretching, strengthening, and integration/combination exercise will be progressively incorporated into the patient’s established routine.</a:t>
            </a:r>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31107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518224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70303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64843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98424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385072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are treating</a:t>
            </a:r>
            <a:r>
              <a:rPr lang="en-US" sz="1400" baseline="0" dirty="0"/>
              <a:t> the entire person. Function is key</a:t>
            </a:r>
          </a:p>
          <a:p>
            <a:pPr marL="6160" indent="0">
              <a:buNone/>
            </a:pPr>
            <a:r>
              <a:rPr lang="en-US" sz="1400" b="1" u="sng" dirty="0"/>
              <a:t>Key Principles of Osteopathic Philosophy </a:t>
            </a:r>
          </a:p>
          <a:p>
            <a:pPr marL="463360" indent="-457200">
              <a:buAutoNum type="arabicPeriod"/>
            </a:pPr>
            <a:r>
              <a:rPr lang="en-US" sz="1400" dirty="0"/>
              <a:t>The body is a unit comprised of three pillars</a:t>
            </a:r>
          </a:p>
          <a:p>
            <a:pPr lvl="1"/>
            <a:r>
              <a:rPr lang="en-US" sz="1400" dirty="0"/>
              <a:t>body, mind, spirit</a:t>
            </a:r>
          </a:p>
          <a:p>
            <a:pPr marL="463360" indent="-457200">
              <a:buAutoNum type="arabicPeriod"/>
            </a:pPr>
            <a:r>
              <a:rPr lang="en-US" sz="1400" dirty="0"/>
              <a:t>A person is capable of taking an active role in their care</a:t>
            </a:r>
          </a:p>
          <a:p>
            <a:pPr lvl="1"/>
            <a:r>
              <a:rPr lang="en-US" sz="1400" dirty="0"/>
              <a:t>self-healing, self-regulation, self-maintenance</a:t>
            </a:r>
          </a:p>
          <a:p>
            <a:pPr marL="463360" indent="-457200">
              <a:buAutoNum type="arabicPeriod"/>
            </a:pPr>
            <a:r>
              <a:rPr lang="en-US" sz="1400" dirty="0"/>
              <a:t>Structure and Function are interrelated</a:t>
            </a:r>
          </a:p>
          <a:p>
            <a:pPr marL="463360" indent="-457200">
              <a:buAutoNum type="arabicPeriod"/>
            </a:pPr>
            <a:r>
              <a:rPr lang="en-US" sz="1400" dirty="0"/>
              <a:t>Rational treatment is based on the understanding of body unity, self-regulation, and the interrelationship of structure and function</a:t>
            </a:r>
          </a:p>
          <a:p>
            <a:endParaRPr lang="en-US" dirty="0"/>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509974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18631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7247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46176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3067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important reasons for prescribing exercise:</a:t>
            </a:r>
          </a:p>
          <a:p>
            <a:r>
              <a:rPr lang="en-US" dirty="0"/>
              <a:t>Psychological benefits, i.e. encouragement and optimism</a:t>
            </a:r>
          </a:p>
          <a:p>
            <a:r>
              <a:rPr lang="en-US" dirty="0"/>
              <a:t>Natural biochemical high – diminishing or breaking cycle of chronic pain</a:t>
            </a:r>
          </a:p>
          <a:p>
            <a:r>
              <a:rPr lang="en-US" dirty="0"/>
              <a:t>Cardio-vascular health</a:t>
            </a:r>
          </a:p>
          <a:p>
            <a:r>
              <a:rPr lang="en-US" dirty="0"/>
              <a:t>Weight management</a:t>
            </a:r>
          </a:p>
          <a:p>
            <a:r>
              <a:rPr lang="en-US" dirty="0"/>
              <a:t>Facilitates integration of body-mind-spirit</a:t>
            </a:r>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951734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Physical exercise has profound benefits now supported by research due to the interrelationship of altered function to the related components of a patient’s body framework (skeletal, arthrodial and myofascial structures and their related vascular, lymphatic and nervous elements.)</a:t>
            </a:r>
          </a:p>
          <a:p>
            <a:pPr lvl="1"/>
            <a:r>
              <a:rPr lang="en-US" sz="1400" dirty="0"/>
              <a:t>Sets the stage for therapeutic exercise and makes the exercise more effective</a:t>
            </a:r>
          </a:p>
          <a:p>
            <a:pPr lvl="1"/>
            <a:r>
              <a:rPr lang="en-US" sz="1400" dirty="0"/>
              <a:t>Prescribed exercise then reinforces the functional correction or maintenance of the patient’s current framework.</a:t>
            </a:r>
          </a:p>
          <a:p>
            <a:r>
              <a:rPr lang="en-US" sz="1600" dirty="0"/>
              <a:t>Adjunct therapy to patient treatment plan</a:t>
            </a:r>
            <a:endParaRPr lang="en-US" sz="1400" dirty="0"/>
          </a:p>
          <a:p>
            <a:pPr lvl="1"/>
            <a:r>
              <a:rPr lang="en-US" sz="1400" dirty="0"/>
              <a:t>References to consider:</a:t>
            </a:r>
          </a:p>
          <a:p>
            <a:pPr lvl="2"/>
            <a:r>
              <a:rPr lang="en-US" dirty="0"/>
              <a:t>Dr. </a:t>
            </a:r>
            <a:r>
              <a:rPr lang="en-US" dirty="0" err="1"/>
              <a:t>Kappler’s</a:t>
            </a:r>
            <a:r>
              <a:rPr lang="en-US" dirty="0"/>
              <a:t> section V Introduction, Foundations for Osteopathic Manipulation, 2nd ed.</a:t>
            </a:r>
          </a:p>
          <a:p>
            <a:pPr lvl="2"/>
            <a:r>
              <a:rPr lang="en-US" dirty="0"/>
              <a:t>Dr. Philip </a:t>
            </a:r>
            <a:r>
              <a:rPr lang="en-US" dirty="0" err="1"/>
              <a:t>Greenman</a:t>
            </a:r>
            <a:r>
              <a:rPr lang="en-US" dirty="0"/>
              <a:t>, Principles of Manual Medicine, 3rd ed. D.O.</a:t>
            </a:r>
          </a:p>
          <a:p>
            <a:pPr lvl="2"/>
            <a:r>
              <a:rPr lang="en-US" dirty="0"/>
              <a:t>Professor emeritus of Michigan State University</a:t>
            </a:r>
          </a:p>
          <a:p>
            <a:endParaRPr lang="en-US" sz="1000" dirty="0"/>
          </a:p>
        </p:txBody>
      </p:sp>
      <p:sp>
        <p:nvSpPr>
          <p:cNvPr id="4" name="Slide Number Placeholder 3"/>
          <p:cNvSpPr>
            <a:spLocks noGrp="1"/>
          </p:cNvSpPr>
          <p:nvPr>
            <p:ph type="sldNum" sz="quarter" idx="10"/>
          </p:nvPr>
        </p:nvSpPr>
        <p:spPr/>
        <p:txBody>
          <a:bodyPr/>
          <a:lstStyle/>
          <a:p>
            <a:fld id="{CF9F5535-AB78-EB4C-A2AC-DC0D353C4E4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157721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11 common recommendations for the care of musculoskeletal pain conditions.</a:t>
            </a:r>
          </a:p>
          <a:p>
            <a:r>
              <a:rPr lang="en-US" dirty="0"/>
              <a:t>1.Care should be patient centered; it responds to the individual context of the patient, employs effective communication and shares decision-making.</a:t>
            </a:r>
          </a:p>
          <a:p>
            <a:r>
              <a:rPr lang="en-US" dirty="0"/>
              <a:t>2. Screen patients to identify those with a higher likelihood of serious pathology/red flag conditions.</a:t>
            </a:r>
          </a:p>
          <a:p>
            <a:r>
              <a:rPr lang="en-US" dirty="0"/>
              <a:t>3. Assess psychosocial factors.</a:t>
            </a:r>
          </a:p>
          <a:p>
            <a:r>
              <a:rPr lang="en-US" dirty="0"/>
              <a:t>4. Radiological imaging is discouraged unless:</a:t>
            </a:r>
          </a:p>
          <a:p>
            <a:pPr lvl="1"/>
            <a:r>
              <a:rPr lang="en-US" dirty="0"/>
              <a:t>Serious pathology is suspected.</a:t>
            </a:r>
          </a:p>
          <a:p>
            <a:pPr lvl="1"/>
            <a:r>
              <a:rPr lang="en-US" dirty="0"/>
              <a:t>There is an unsatisfactory response to conservative care or unexplained progression of signs and symptoms.</a:t>
            </a:r>
          </a:p>
          <a:p>
            <a:pPr lvl="1"/>
            <a:r>
              <a:rPr lang="en-US" dirty="0"/>
              <a:t>It is likely to change management.</a:t>
            </a:r>
          </a:p>
          <a:p>
            <a:r>
              <a:rPr lang="en-US" dirty="0"/>
              <a:t>5. Do a physical examination, including neurological screening tests, assessment of mobility and/or muscle strength.</a:t>
            </a:r>
          </a:p>
          <a:p>
            <a:r>
              <a:rPr lang="en-US" dirty="0"/>
              <a:t>6. Evaluate patient progress, including the use of outcome measures.</a:t>
            </a:r>
          </a:p>
          <a:p>
            <a:r>
              <a:rPr lang="en-US" dirty="0"/>
              <a:t>7. Provide education/information about their condition and management options.</a:t>
            </a:r>
          </a:p>
          <a:p>
            <a:r>
              <a:rPr lang="en-US" dirty="0"/>
              <a:t>8. Provide management addressing physical activity and/or exercise.</a:t>
            </a:r>
          </a:p>
          <a:p>
            <a:r>
              <a:rPr lang="en-US" dirty="0"/>
              <a:t>9. Apply manual therapy only as an adjunct to other evidence-based treatments.</a:t>
            </a:r>
          </a:p>
          <a:p>
            <a:r>
              <a:rPr lang="en-US" dirty="0"/>
              <a:t>10. Unless specifically indicated (e.g. red flag condition), offer evidence-informed non-surgical care prior to surgery.</a:t>
            </a:r>
          </a:p>
          <a:p>
            <a:r>
              <a:rPr lang="en-US" dirty="0"/>
              <a:t>11. Facilitate continuation or resumption of work.</a:t>
            </a:r>
          </a:p>
          <a:p>
            <a:endParaRPr lang="en-US" dirty="0"/>
          </a:p>
        </p:txBody>
      </p:sp>
      <p:sp>
        <p:nvSpPr>
          <p:cNvPr id="4" name="Slide Number Placeholder 3"/>
          <p:cNvSpPr>
            <a:spLocks noGrp="1"/>
          </p:cNvSpPr>
          <p:nvPr>
            <p:ph type="sldNum" sz="quarter" idx="5"/>
          </p:nvPr>
        </p:nvSpPr>
        <p:spPr/>
        <p:txBody>
          <a:bodyPr/>
          <a:lstStyle/>
          <a:p>
            <a:fld id="{CF9F5535-AB78-EB4C-A2AC-DC0D353C4E4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00384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57254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98250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2417878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2847504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252090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1332883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77591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2161864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797991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00834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520907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990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138604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804052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797047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3115608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06864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9087202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347887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7684863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47465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14540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6568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7912079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841930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947544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0511472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7502528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82381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9221391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640080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5700030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756037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430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7287025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791456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76056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29025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494988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4910810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164703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8996244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75151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5443642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51242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060122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894785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3577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0365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471422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1196687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8389394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447607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6448016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17481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59247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1654565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369690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155576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7766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353250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770297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2493697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6888551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725799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98638520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80598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310113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9526088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70516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966192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14243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8558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5431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1516791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8012136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4068717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72127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591034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581230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97397925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023503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602113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634331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400431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430372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2401565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8103956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09491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54750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7374749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583010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5661310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3505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6707169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935404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48448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182289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7879131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500800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7928880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39367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1461525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704332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9676891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132483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95517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1763020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064483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60583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98445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628928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0410840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17820231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4557388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23905379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9081580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104087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0291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427272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27394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1622705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42960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4365301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6806517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73996132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8821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58207154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687712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4354478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98699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5217262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2357746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4854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2040176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345701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7040607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13540368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384086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06150135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3025124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2625991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039346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142534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19086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31400388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83137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2302612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69099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73682983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5455620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8966992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67772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563132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8348362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56739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51353415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0675865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6315293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393641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5141600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15658561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4059279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66817162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9850850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26152873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54813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271748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3577272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6704001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8775494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5316541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78319650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28251656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0418678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15084819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1033034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08688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1524867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3140608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384012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6881848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5121072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325207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1171049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98921133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0794540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14990460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25110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0646033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4354275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589541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3645077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6037718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8706995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3019104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6318650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94793617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962641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84896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65352588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6785987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81160945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2271747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587085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1890964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3380433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9161221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2044172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52549133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6166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8807569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9851757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2686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27666335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1873466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9276549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5566972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2228084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2361964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77045152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7198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6272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5985247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4522806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52628984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6296453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15322746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706896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465431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8180901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7329872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7426984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677481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3363629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76718535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016557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2856878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8772789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79123896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8394961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704380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7969934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2022990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3361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7402073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89878813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89030248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1442750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25576457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3284431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20430466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0982577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3334824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1851146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98681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565066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362856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72179912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4236739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359906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40003413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031518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73751142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0048634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660699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3667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72539150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5860089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5816532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6567101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15674021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5595959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61178741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1400704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80475246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1343176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52134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41395698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8092912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5976696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3175106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83064012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24085472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5864436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18440260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643623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43379811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525641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8512823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92226588"/>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8000048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5295170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34324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386806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379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99787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3988593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0250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77792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526916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352305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0046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358884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160127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06525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306694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0309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419280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8892874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790336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478123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75915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43916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32695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83899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281904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274234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35098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933123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83727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4059364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416391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40391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129264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86419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03231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8727497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7827743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39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2987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2647362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142508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3577173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538842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736923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12058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446758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516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14746135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60936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005999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41267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42445108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448489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035197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557788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064278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510390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85123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251807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rIns="45720"/>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rgbClr val="A9ACEE"/>
                </a:solidFill>
                <a:latin typeface="Wingdings 3" panose="05040102010807070707" pitchFamily="18" charset="2"/>
              </a:rPr>
              <a:t>z</a:t>
            </a:r>
            <a:endParaRPr lang="en-US" sz="24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74849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950829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9415371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945549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5393131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908001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Tree>
    <p:extLst>
      <p:ext uri="{BB962C8B-B14F-4D97-AF65-F5344CB8AC3E}">
        <p14:creationId xmlns:p14="http://schemas.microsoft.com/office/powerpoint/2010/main" val="28280010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511326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152921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28821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00428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dirty="0">
                <a:solidFill>
                  <a:srgbClr val="A9ACEE"/>
                </a:solidFill>
                <a:latin typeface="Wingdings 3" panose="05040102010807070707" pitchFamily="18" charset="2"/>
              </a:rPr>
              <a:t>z</a:t>
            </a:r>
            <a:endParaRPr lang="en-US" sz="1000" dirty="0">
              <a:solidFill>
                <a:srgbClr val="A9ACEE"/>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277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3.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2.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2.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3.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pn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2.pn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3.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3.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2.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3.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2.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2.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 Id="rId14" Type="http://schemas.openxmlformats.org/officeDocument/2006/relationships/image" Target="../media/image3.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image" Target="../media/image3.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27839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547593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1099751"/>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90237976"/>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3679488"/>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8178138"/>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2923090"/>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4881110"/>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7665688"/>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2619695"/>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0081731"/>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02900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936941"/>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100543"/>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6759058"/>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0703216"/>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7551040"/>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9033276"/>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3177542"/>
      </p:ext>
    </p:extLst>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744187"/>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0701586"/>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9350045"/>
      </p:ext>
    </p:extLst>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504972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5387500"/>
      </p:ext>
    </p:extLst>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726199"/>
      </p:ext>
    </p:extLst>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14009"/>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7879618"/>
      </p:ext>
    </p:extLst>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938984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381164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3723103"/>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901183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856440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84DAC2B7-7089-2F4D-949F-B751AE08C49B}" type="datetimeFigureOut">
              <a:rPr lang="en-US" smtClean="0">
                <a:solidFill>
                  <a:prstClr val="white">
                    <a:tint val="75000"/>
                  </a:prstClr>
                </a:solidFill>
              </a:rPr>
              <a:pPr/>
              <a:t>5/19/2022</a:t>
            </a:fld>
            <a:endParaRPr lang="en-US" dirty="0">
              <a:solidFill>
                <a:prstClr val="white">
                  <a:tint val="75000"/>
                </a:prstClr>
              </a:solidFill>
            </a:endParaRP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F45AB03A-DFDA-B243-ADD0-429A8402D3CB}" type="slidenum">
              <a:rPr lang="en-US" smtClean="0">
                <a:solidFill>
                  <a:prstClr val="white">
                    <a:tint val="75000"/>
                  </a:prstClr>
                </a:solidFill>
              </a:rPr>
              <a:pPr/>
              <a:t>‹#›</a:t>
            </a:fld>
            <a:endParaRPr lang="en-US" dirty="0">
              <a:solidFill>
                <a:prstClr val="white">
                  <a:tint val="75000"/>
                </a:prstClr>
              </a:solidFill>
            </a:endParaRP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6222708"/>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0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0.xml"/><Relationship Id="rId1" Type="http://schemas.openxmlformats.org/officeDocument/2006/relationships/slideLayout" Target="../slideLayouts/slideLayout2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3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43.xml"/></Relationships>
</file>

<file path=ppt/slides/_rels/slide33.xml.rels><?xml version="1.0" encoding="UTF-8" standalone="yes"?>
<Relationships xmlns="http://schemas.openxmlformats.org/package/2006/relationships"><Relationship Id="rId3" Type="http://schemas.openxmlformats.org/officeDocument/2006/relationships/hyperlink" Target="http://www.medicine.hsc.wvu.edu/ep/students/master-of-science/" TargetMode="External"/><Relationship Id="rId2" Type="http://schemas.openxmlformats.org/officeDocument/2006/relationships/notesSlide" Target="../notesSlides/notesSlide33.xml"/><Relationship Id="rId1" Type="http://schemas.openxmlformats.org/officeDocument/2006/relationships/slideLayout" Target="../slideLayouts/slideLayout35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4DC2-9E0D-2649-82A2-F9818C82A9A2}"/>
              </a:ext>
            </a:extLst>
          </p:cNvPr>
          <p:cNvSpPr>
            <a:spLocks noGrp="1"/>
          </p:cNvSpPr>
          <p:nvPr>
            <p:ph type="ctrTitle"/>
          </p:nvPr>
        </p:nvSpPr>
        <p:spPr>
          <a:xfrm>
            <a:off x="1025603" y="851755"/>
            <a:ext cx="9684913" cy="2723652"/>
          </a:xfrm>
        </p:spPr>
        <p:txBody>
          <a:bodyPr>
            <a:normAutofit/>
          </a:bodyPr>
          <a:lstStyle/>
          <a:p>
            <a:pPr algn="l"/>
            <a:r>
              <a:rPr lang="en-US" sz="8800" b="1" u="sng" dirty="0"/>
              <a:t>Exercise as a Prescription</a:t>
            </a:r>
          </a:p>
        </p:txBody>
      </p:sp>
      <p:sp>
        <p:nvSpPr>
          <p:cNvPr id="3" name="Subtitle 2">
            <a:extLst>
              <a:ext uri="{FF2B5EF4-FFF2-40B4-BE49-F238E27FC236}">
                <a16:creationId xmlns:a16="http://schemas.microsoft.com/office/drawing/2014/main" id="{8E5D6ED7-5224-3544-95BC-35E69E991CA3}"/>
              </a:ext>
            </a:extLst>
          </p:cNvPr>
          <p:cNvSpPr>
            <a:spLocks noGrp="1"/>
          </p:cNvSpPr>
          <p:nvPr>
            <p:ph type="subTitle" idx="1"/>
          </p:nvPr>
        </p:nvSpPr>
        <p:spPr>
          <a:xfrm>
            <a:off x="1025603" y="3801438"/>
            <a:ext cx="7891272" cy="2850086"/>
          </a:xfrm>
        </p:spPr>
        <p:txBody>
          <a:bodyPr>
            <a:normAutofit/>
          </a:bodyPr>
          <a:lstStyle/>
          <a:p>
            <a:r>
              <a:rPr lang="en-US" sz="3200" dirty="0"/>
              <a:t>Julianne Speeney, M.S., CES, CSS</a:t>
            </a:r>
          </a:p>
          <a:p>
            <a:r>
              <a:rPr lang="en-US" sz="2000" dirty="0"/>
              <a:t>Exercise Physiologist</a:t>
            </a:r>
          </a:p>
          <a:p>
            <a:r>
              <a:rPr lang="en-US" sz="2000" dirty="0"/>
              <a:t>WVU Medicine - Center for Integrative Pain Management</a:t>
            </a:r>
          </a:p>
          <a:p>
            <a:r>
              <a:rPr lang="en-US" sz="2000" dirty="0"/>
              <a:t>1075 Van </a:t>
            </a:r>
            <a:r>
              <a:rPr lang="en-US" sz="2000" dirty="0" err="1"/>
              <a:t>Voorhis</a:t>
            </a:r>
            <a:r>
              <a:rPr lang="en-US" sz="2000" dirty="0"/>
              <a:t> Road</a:t>
            </a:r>
          </a:p>
          <a:p>
            <a:r>
              <a:rPr lang="en-US" sz="2000" dirty="0"/>
              <a:t>Morgantown, WV 26505</a:t>
            </a:r>
          </a:p>
        </p:txBody>
      </p:sp>
    </p:spTree>
    <p:extLst>
      <p:ext uri="{BB962C8B-B14F-4D97-AF65-F5344CB8AC3E}">
        <p14:creationId xmlns:p14="http://schemas.microsoft.com/office/powerpoint/2010/main" val="90401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C705-1700-F14C-8284-C0713ABF6993}"/>
              </a:ext>
            </a:extLst>
          </p:cNvPr>
          <p:cNvSpPr>
            <a:spLocks noGrp="1"/>
          </p:cNvSpPr>
          <p:nvPr>
            <p:ph type="title"/>
          </p:nvPr>
        </p:nvSpPr>
        <p:spPr>
          <a:xfrm>
            <a:off x="2611808" y="808057"/>
            <a:ext cx="7958331" cy="630326"/>
          </a:xfrm>
        </p:spPr>
        <p:txBody>
          <a:bodyPr>
            <a:normAutofit fontScale="90000"/>
          </a:bodyPr>
          <a:lstStyle/>
          <a:p>
            <a:r>
              <a:rPr lang="en-US" b="1" u="sng" dirty="0"/>
              <a:t>Well Rounded Exercise Programming</a:t>
            </a:r>
            <a:br>
              <a:rPr lang="en-US" b="1" u="sng" dirty="0"/>
            </a:br>
            <a:endParaRPr lang="en-US" b="1" u="sng" dirty="0"/>
          </a:p>
        </p:txBody>
      </p:sp>
      <p:sp>
        <p:nvSpPr>
          <p:cNvPr id="3" name="Content Placeholder 2">
            <a:extLst>
              <a:ext uri="{FF2B5EF4-FFF2-40B4-BE49-F238E27FC236}">
                <a16:creationId xmlns:a16="http://schemas.microsoft.com/office/drawing/2014/main" id="{E2478D8D-62F7-EA44-A272-18B827594C25}"/>
              </a:ext>
            </a:extLst>
          </p:cNvPr>
          <p:cNvSpPr>
            <a:spLocks noGrp="1"/>
          </p:cNvSpPr>
          <p:nvPr>
            <p:ph idx="1"/>
          </p:nvPr>
        </p:nvSpPr>
        <p:spPr>
          <a:xfrm>
            <a:off x="1069847" y="1664413"/>
            <a:ext cx="4991739" cy="5090347"/>
          </a:xfrm>
        </p:spPr>
        <p:txBody>
          <a:bodyPr>
            <a:normAutofit fontScale="92500" lnSpcReduction="10000"/>
          </a:bodyPr>
          <a:lstStyle/>
          <a:p>
            <a:r>
              <a:rPr lang="en-US" altLang="en-US" sz="2400" dirty="0"/>
              <a:t>Effects of various exercises on various systems of the body.</a:t>
            </a:r>
            <a:endParaRPr lang="en-US" altLang="en-US" sz="1000" dirty="0"/>
          </a:p>
          <a:p>
            <a:r>
              <a:rPr lang="en-US" altLang="en-US" sz="2400" dirty="0"/>
              <a:t>Relationship of energy metabolism to performance.</a:t>
            </a:r>
            <a:endParaRPr lang="en-US" altLang="en-US" sz="1000" dirty="0"/>
          </a:p>
          <a:p>
            <a:r>
              <a:rPr lang="en-US" altLang="en-US" sz="2400" dirty="0"/>
              <a:t>Effects of environmental factors on performance.</a:t>
            </a:r>
          </a:p>
          <a:p>
            <a:r>
              <a:rPr lang="en-US" altLang="en-US" sz="2400" dirty="0"/>
              <a:t>Effects of individual differences.</a:t>
            </a:r>
          </a:p>
          <a:p>
            <a:r>
              <a:rPr lang="en-US" altLang="en-US" sz="2400" dirty="0"/>
              <a:t>Effectiveness of various rehabilitation programs.</a:t>
            </a:r>
          </a:p>
          <a:p>
            <a:r>
              <a:rPr lang="en-US" altLang="en-US" sz="2400" dirty="0"/>
              <a:t>Ergogenic aids and exercise.</a:t>
            </a:r>
          </a:p>
          <a:p>
            <a:pPr lvl="1" indent="0">
              <a:buNone/>
            </a:pPr>
            <a:r>
              <a:rPr lang="en-US" altLang="en-US" sz="2000" dirty="0"/>
              <a:t>(pharmaceuticals, injections, etc.)</a:t>
            </a:r>
          </a:p>
        </p:txBody>
      </p:sp>
      <p:sp>
        <p:nvSpPr>
          <p:cNvPr id="6" name="Content Placeholder 2">
            <a:extLst>
              <a:ext uri="{FF2B5EF4-FFF2-40B4-BE49-F238E27FC236}">
                <a16:creationId xmlns:a16="http://schemas.microsoft.com/office/drawing/2014/main" id="{7CBF4B53-1B09-AB44-9AE9-3CE9AADE9099}"/>
              </a:ext>
            </a:extLst>
          </p:cNvPr>
          <p:cNvSpPr txBox="1">
            <a:spLocks/>
          </p:cNvSpPr>
          <p:nvPr/>
        </p:nvSpPr>
        <p:spPr>
          <a:xfrm>
            <a:off x="6369435" y="1797978"/>
            <a:ext cx="4991739" cy="492935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Clr>
                <a:srgbClr val="4091F3">
                  <a:lumMod val="75000"/>
                </a:srgbClr>
              </a:buClr>
              <a:buFont typeface="Wingdings" pitchFamily="2" charset="2"/>
              <a:buNone/>
            </a:pPr>
            <a:r>
              <a:rPr lang="en-US" altLang="en-US" sz="2400" u="sng" dirty="0">
                <a:solidFill>
                  <a:prstClr val="white"/>
                </a:solidFill>
              </a:rPr>
              <a:t>Education with Patients</a:t>
            </a:r>
            <a:endParaRPr lang="en-US" altLang="en-US" sz="2400" dirty="0">
              <a:solidFill>
                <a:prstClr val="white"/>
              </a:solidFill>
            </a:endParaRPr>
          </a:p>
          <a:p>
            <a:pPr>
              <a:buClr>
                <a:srgbClr val="4091F3">
                  <a:lumMod val="75000"/>
                </a:srgbClr>
              </a:buClr>
            </a:pPr>
            <a:r>
              <a:rPr lang="en-US" altLang="en-US" sz="2400" dirty="0">
                <a:solidFill>
                  <a:prstClr val="white"/>
                </a:solidFill>
              </a:rPr>
              <a:t>Health and therapeutic effects associated with exercise.</a:t>
            </a:r>
          </a:p>
          <a:p>
            <a:pPr>
              <a:buClr>
                <a:srgbClr val="4091F3">
                  <a:lumMod val="75000"/>
                </a:srgbClr>
              </a:buClr>
            </a:pPr>
            <a:r>
              <a:rPr lang="en-US" altLang="en-US" sz="2400" dirty="0">
                <a:solidFill>
                  <a:prstClr val="white"/>
                </a:solidFill>
              </a:rPr>
              <a:t>Effects of nutrition on performance</a:t>
            </a:r>
            <a:r>
              <a:rPr lang="en-US" altLang="en-US" dirty="0">
                <a:solidFill>
                  <a:prstClr val="white"/>
                </a:solidFill>
              </a:rPr>
              <a:t>.</a:t>
            </a:r>
          </a:p>
          <a:p>
            <a:pPr lvl="1" indent="0">
              <a:buClr>
                <a:srgbClr val="4091F3">
                  <a:lumMod val="75000"/>
                </a:srgbClr>
              </a:buClr>
              <a:buFont typeface="Wingdings" pitchFamily="2" charset="2"/>
              <a:buNone/>
            </a:pPr>
            <a:endParaRPr lang="en-US" altLang="en-US" sz="2000" dirty="0">
              <a:solidFill>
                <a:prstClr val="white"/>
              </a:solidFill>
            </a:endParaRPr>
          </a:p>
        </p:txBody>
      </p:sp>
    </p:spTree>
    <p:extLst>
      <p:ext uri="{BB962C8B-B14F-4D97-AF65-F5344CB8AC3E}">
        <p14:creationId xmlns:p14="http://schemas.microsoft.com/office/powerpoint/2010/main" val="210478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597" y="612847"/>
            <a:ext cx="7958331" cy="1077229"/>
          </a:xfrm>
        </p:spPr>
        <p:txBody>
          <a:bodyPr/>
          <a:lstStyle/>
          <a:p>
            <a:r>
              <a:rPr lang="en-US" b="1" u="sng" dirty="0"/>
              <a:t>Stages of Change</a:t>
            </a:r>
          </a:p>
        </p:txBody>
      </p:sp>
      <p:pic>
        <p:nvPicPr>
          <p:cNvPr id="4" name="Content Placeholder 3"/>
          <p:cNvPicPr>
            <a:picLocks noGrp="1" noChangeAspect="1"/>
          </p:cNvPicPr>
          <p:nvPr>
            <p:ph idx="1"/>
          </p:nvPr>
        </p:nvPicPr>
        <p:blipFill>
          <a:blip r:embed="rId3"/>
          <a:stretch>
            <a:fillRect/>
          </a:stretch>
        </p:blipFill>
        <p:spPr>
          <a:xfrm>
            <a:off x="365713" y="1524000"/>
            <a:ext cx="11289037" cy="5130800"/>
          </a:xfrm>
          <a:prstGeom prst="rect">
            <a:avLst/>
          </a:prstGeom>
        </p:spPr>
      </p:pic>
    </p:spTree>
    <p:extLst>
      <p:ext uri="{BB962C8B-B14F-4D97-AF65-F5344CB8AC3E}">
        <p14:creationId xmlns:p14="http://schemas.microsoft.com/office/powerpoint/2010/main" val="136827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D0FB-05D2-E549-88A4-6F598C966259}"/>
              </a:ext>
            </a:extLst>
          </p:cNvPr>
          <p:cNvSpPr>
            <a:spLocks noGrp="1"/>
          </p:cNvSpPr>
          <p:nvPr>
            <p:ph type="title"/>
          </p:nvPr>
        </p:nvSpPr>
        <p:spPr/>
        <p:txBody>
          <a:bodyPr/>
          <a:lstStyle/>
          <a:p>
            <a:r>
              <a:rPr lang="en-US" b="1" u="sng" dirty="0"/>
              <a:t>Screening Element</a:t>
            </a:r>
          </a:p>
        </p:txBody>
      </p:sp>
      <p:sp>
        <p:nvSpPr>
          <p:cNvPr id="3" name="Content Placeholder 2">
            <a:extLst>
              <a:ext uri="{FF2B5EF4-FFF2-40B4-BE49-F238E27FC236}">
                <a16:creationId xmlns:a16="http://schemas.microsoft.com/office/drawing/2014/main" id="{5827FBE0-1C34-7142-AB9E-65CA1C38C0D3}"/>
              </a:ext>
            </a:extLst>
          </p:cNvPr>
          <p:cNvSpPr>
            <a:spLocks noGrp="1"/>
          </p:cNvSpPr>
          <p:nvPr>
            <p:ph idx="1"/>
          </p:nvPr>
        </p:nvSpPr>
        <p:spPr>
          <a:xfrm>
            <a:off x="1562100" y="1498600"/>
            <a:ext cx="9008039" cy="5056312"/>
          </a:xfrm>
        </p:spPr>
        <p:txBody>
          <a:bodyPr>
            <a:normAutofit/>
          </a:bodyPr>
          <a:lstStyle/>
          <a:p>
            <a:r>
              <a:rPr lang="en-US" dirty="0"/>
              <a:t>Guiding Question</a:t>
            </a:r>
          </a:p>
          <a:p>
            <a:pPr lvl="1"/>
            <a:r>
              <a:rPr lang="en-US" dirty="0"/>
              <a:t>Is there a significant musculoskeletal component to the patient’s pain?</a:t>
            </a:r>
          </a:p>
          <a:p>
            <a:r>
              <a:rPr lang="en-US" dirty="0"/>
              <a:t>Looking at postural and functional imbalances</a:t>
            </a:r>
          </a:p>
          <a:p>
            <a:pPr lvl="1"/>
            <a:r>
              <a:rPr lang="en-US" dirty="0"/>
              <a:t>Gait</a:t>
            </a:r>
          </a:p>
          <a:p>
            <a:pPr lvl="1"/>
            <a:r>
              <a:rPr lang="en-US" dirty="0"/>
              <a:t>Observation of related stature and posture</a:t>
            </a:r>
          </a:p>
          <a:p>
            <a:pPr lvl="1"/>
            <a:r>
              <a:rPr lang="en-US" dirty="0"/>
              <a:t>Active/Passive ROM</a:t>
            </a:r>
          </a:p>
          <a:p>
            <a:pPr lvl="1"/>
            <a:r>
              <a:rPr lang="en-US" dirty="0"/>
              <a:t>Dynamic Assessments </a:t>
            </a:r>
          </a:p>
          <a:p>
            <a:r>
              <a:rPr lang="en-US" dirty="0"/>
              <a:t>Somatic Dysfunction and Muscle Firing Patterns</a:t>
            </a:r>
          </a:p>
          <a:p>
            <a:pPr lvl="1"/>
            <a:r>
              <a:rPr lang="en-US" dirty="0"/>
              <a:t>Vladimir </a:t>
            </a:r>
            <a:r>
              <a:rPr lang="en-US" dirty="0" err="1"/>
              <a:t>Janda</a:t>
            </a:r>
            <a:endParaRPr lang="en-US" dirty="0"/>
          </a:p>
          <a:p>
            <a:pPr lvl="2"/>
            <a:r>
              <a:rPr lang="en-US" dirty="0"/>
              <a:t>Dysfunction of Postural versus Dynamic muscles</a:t>
            </a:r>
          </a:p>
        </p:txBody>
      </p:sp>
    </p:spTree>
    <p:extLst>
      <p:ext uri="{BB962C8B-B14F-4D97-AF65-F5344CB8AC3E}">
        <p14:creationId xmlns:p14="http://schemas.microsoft.com/office/powerpoint/2010/main" val="239954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C5D9-B1E2-8F43-BE9C-56E0FBAC566A}"/>
              </a:ext>
            </a:extLst>
          </p:cNvPr>
          <p:cNvSpPr>
            <a:spLocks noGrp="1"/>
          </p:cNvSpPr>
          <p:nvPr>
            <p:ph type="title"/>
          </p:nvPr>
        </p:nvSpPr>
        <p:spPr>
          <a:xfrm>
            <a:off x="3018535" y="405639"/>
            <a:ext cx="7958331" cy="1077229"/>
          </a:xfrm>
        </p:spPr>
        <p:txBody>
          <a:bodyPr/>
          <a:lstStyle/>
          <a:p>
            <a:r>
              <a:rPr lang="en-US" b="1" u="sng" dirty="0"/>
              <a:t>Screening Elements. . . (cont.)</a:t>
            </a:r>
          </a:p>
        </p:txBody>
      </p:sp>
      <p:sp>
        <p:nvSpPr>
          <p:cNvPr id="3" name="Content Placeholder 2">
            <a:extLst>
              <a:ext uri="{FF2B5EF4-FFF2-40B4-BE49-F238E27FC236}">
                <a16:creationId xmlns:a16="http://schemas.microsoft.com/office/drawing/2014/main" id="{92898152-8A92-5A42-92AA-B5390675DD34}"/>
              </a:ext>
            </a:extLst>
          </p:cNvPr>
          <p:cNvSpPr>
            <a:spLocks noGrp="1"/>
          </p:cNvSpPr>
          <p:nvPr>
            <p:ph idx="1"/>
          </p:nvPr>
        </p:nvSpPr>
        <p:spPr>
          <a:xfrm>
            <a:off x="1607730" y="1435100"/>
            <a:ext cx="3688169" cy="3647963"/>
          </a:xfrm>
          <a:solidFill>
            <a:schemeClr val="accent5">
              <a:lumMod val="40000"/>
              <a:lumOff val="60000"/>
            </a:schemeClr>
          </a:solidFill>
          <a:ln>
            <a:solidFill>
              <a:schemeClr val="bg1"/>
            </a:solidFill>
          </a:ln>
        </p:spPr>
        <p:txBody>
          <a:bodyPr>
            <a:normAutofit fontScale="85000" lnSpcReduction="20000"/>
          </a:bodyPr>
          <a:lstStyle/>
          <a:p>
            <a:r>
              <a:rPr lang="en-US" sz="2400" b="1" u="sng" dirty="0">
                <a:solidFill>
                  <a:schemeClr val="bg1"/>
                </a:solidFill>
              </a:rPr>
              <a:t>Postural Muscles</a:t>
            </a:r>
          </a:p>
          <a:p>
            <a:pPr lvl="1"/>
            <a:r>
              <a:rPr lang="en-US" sz="2000" dirty="0">
                <a:solidFill>
                  <a:schemeClr val="bg1"/>
                </a:solidFill>
              </a:rPr>
              <a:t>Iliopsoas</a:t>
            </a:r>
          </a:p>
          <a:p>
            <a:pPr lvl="1"/>
            <a:r>
              <a:rPr lang="en-US" sz="2000" dirty="0">
                <a:solidFill>
                  <a:schemeClr val="bg1"/>
                </a:solidFill>
              </a:rPr>
              <a:t>Rectus femoris</a:t>
            </a:r>
          </a:p>
          <a:p>
            <a:pPr lvl="1"/>
            <a:r>
              <a:rPr lang="en-US" sz="2000" dirty="0">
                <a:solidFill>
                  <a:schemeClr val="bg1"/>
                </a:solidFill>
              </a:rPr>
              <a:t>Piriformis</a:t>
            </a:r>
          </a:p>
          <a:p>
            <a:pPr lvl="1"/>
            <a:r>
              <a:rPr lang="en-US" sz="2000" dirty="0">
                <a:solidFill>
                  <a:schemeClr val="bg1"/>
                </a:solidFill>
              </a:rPr>
              <a:t>Adductors</a:t>
            </a:r>
          </a:p>
          <a:p>
            <a:pPr lvl="1"/>
            <a:r>
              <a:rPr lang="en-US" sz="2000" dirty="0">
                <a:solidFill>
                  <a:schemeClr val="bg1"/>
                </a:solidFill>
              </a:rPr>
              <a:t>Tensor fascia </a:t>
            </a:r>
            <a:r>
              <a:rPr lang="en-US" sz="2000" dirty="0" err="1">
                <a:solidFill>
                  <a:schemeClr val="bg1"/>
                </a:solidFill>
              </a:rPr>
              <a:t>lata</a:t>
            </a:r>
            <a:endParaRPr lang="en-US" sz="2000" dirty="0">
              <a:solidFill>
                <a:schemeClr val="bg1"/>
              </a:solidFill>
            </a:endParaRPr>
          </a:p>
          <a:p>
            <a:pPr lvl="1"/>
            <a:r>
              <a:rPr lang="en-US" sz="2000" dirty="0" err="1">
                <a:solidFill>
                  <a:schemeClr val="bg1"/>
                </a:solidFill>
              </a:rPr>
              <a:t>Levator</a:t>
            </a:r>
            <a:r>
              <a:rPr lang="en-US" sz="2000" dirty="0">
                <a:solidFill>
                  <a:schemeClr val="bg1"/>
                </a:solidFill>
              </a:rPr>
              <a:t> scapula</a:t>
            </a:r>
          </a:p>
          <a:p>
            <a:pPr lvl="1"/>
            <a:r>
              <a:rPr lang="en-US" sz="2000" dirty="0">
                <a:solidFill>
                  <a:schemeClr val="bg1"/>
                </a:solidFill>
              </a:rPr>
              <a:t>Upper trapezius</a:t>
            </a:r>
          </a:p>
          <a:p>
            <a:pPr lvl="1"/>
            <a:r>
              <a:rPr lang="en-US" sz="2000" dirty="0">
                <a:solidFill>
                  <a:schemeClr val="bg1"/>
                </a:solidFill>
              </a:rPr>
              <a:t>Pectorals</a:t>
            </a:r>
          </a:p>
        </p:txBody>
      </p:sp>
      <p:sp>
        <p:nvSpPr>
          <p:cNvPr id="4" name="Content Placeholder 2">
            <a:extLst>
              <a:ext uri="{FF2B5EF4-FFF2-40B4-BE49-F238E27FC236}">
                <a16:creationId xmlns:a16="http://schemas.microsoft.com/office/drawing/2014/main" id="{1F36AE5A-6DA7-5B4E-AA0D-C2B20281D001}"/>
              </a:ext>
            </a:extLst>
          </p:cNvPr>
          <p:cNvSpPr txBox="1">
            <a:spLocks/>
          </p:cNvSpPr>
          <p:nvPr/>
        </p:nvSpPr>
        <p:spPr>
          <a:xfrm>
            <a:off x="6997701" y="1435100"/>
            <a:ext cx="3736630" cy="3726494"/>
          </a:xfrm>
          <a:prstGeom prst="rect">
            <a:avLst/>
          </a:prstGeom>
          <a:solidFill>
            <a:schemeClr val="accent5">
              <a:lumMod val="40000"/>
              <a:lumOff val="60000"/>
            </a:schemeClr>
          </a:solidFill>
          <a:ln>
            <a:solidFill>
              <a:schemeClr val="accent5"/>
            </a:solidFill>
          </a:ln>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20000"/>
              </a:lnSpc>
              <a:buClr>
                <a:srgbClr val="4091F3">
                  <a:lumMod val="75000"/>
                </a:srgbClr>
              </a:buClr>
            </a:pPr>
            <a:r>
              <a:rPr lang="en-US" sz="1800" b="1" u="sng" dirty="0">
                <a:solidFill>
                  <a:prstClr val="black"/>
                </a:solidFill>
              </a:rPr>
              <a:t>Dynamic Muscles</a:t>
            </a:r>
          </a:p>
          <a:p>
            <a:pPr lvl="1">
              <a:lnSpc>
                <a:spcPct val="120000"/>
              </a:lnSpc>
              <a:buClr>
                <a:srgbClr val="4091F3">
                  <a:lumMod val="75000"/>
                </a:srgbClr>
              </a:buClr>
            </a:pPr>
            <a:r>
              <a:rPr lang="en-US" dirty="0">
                <a:solidFill>
                  <a:prstClr val="black"/>
                </a:solidFill>
              </a:rPr>
              <a:t>Gluteus </a:t>
            </a:r>
            <a:r>
              <a:rPr lang="en-US" dirty="0" err="1">
                <a:solidFill>
                  <a:prstClr val="black"/>
                </a:solidFill>
              </a:rPr>
              <a:t>medius</a:t>
            </a:r>
            <a:r>
              <a:rPr lang="en-US" dirty="0">
                <a:solidFill>
                  <a:prstClr val="black"/>
                </a:solidFill>
              </a:rPr>
              <a:t> and maximus</a:t>
            </a:r>
          </a:p>
          <a:p>
            <a:pPr lvl="1">
              <a:lnSpc>
                <a:spcPct val="120000"/>
              </a:lnSpc>
              <a:buClr>
                <a:srgbClr val="4091F3">
                  <a:lumMod val="75000"/>
                </a:srgbClr>
              </a:buClr>
            </a:pPr>
            <a:r>
              <a:rPr lang="en-US" dirty="0">
                <a:solidFill>
                  <a:prstClr val="black"/>
                </a:solidFill>
              </a:rPr>
              <a:t>Supraspinatus</a:t>
            </a:r>
          </a:p>
          <a:p>
            <a:pPr lvl="1">
              <a:lnSpc>
                <a:spcPct val="120000"/>
              </a:lnSpc>
              <a:buClr>
                <a:srgbClr val="4091F3">
                  <a:lumMod val="75000"/>
                </a:srgbClr>
              </a:buClr>
            </a:pPr>
            <a:r>
              <a:rPr lang="en-US" dirty="0">
                <a:solidFill>
                  <a:prstClr val="black"/>
                </a:solidFill>
              </a:rPr>
              <a:t>Deltoids</a:t>
            </a:r>
          </a:p>
          <a:p>
            <a:pPr lvl="1">
              <a:lnSpc>
                <a:spcPct val="120000"/>
              </a:lnSpc>
              <a:buClr>
                <a:srgbClr val="4091F3">
                  <a:lumMod val="75000"/>
                </a:srgbClr>
              </a:buClr>
            </a:pPr>
            <a:r>
              <a:rPr lang="en-US" dirty="0">
                <a:solidFill>
                  <a:prstClr val="black"/>
                </a:solidFill>
              </a:rPr>
              <a:t>Infraspinatus</a:t>
            </a:r>
          </a:p>
          <a:p>
            <a:pPr lvl="1">
              <a:lnSpc>
                <a:spcPct val="120000"/>
              </a:lnSpc>
              <a:buClr>
                <a:srgbClr val="4091F3">
                  <a:lumMod val="75000"/>
                </a:srgbClr>
              </a:buClr>
            </a:pPr>
            <a:r>
              <a:rPr lang="en-US" dirty="0">
                <a:solidFill>
                  <a:prstClr val="black"/>
                </a:solidFill>
              </a:rPr>
              <a:t>Rhomboids</a:t>
            </a:r>
          </a:p>
          <a:p>
            <a:pPr lvl="1">
              <a:lnSpc>
                <a:spcPct val="120000"/>
              </a:lnSpc>
              <a:buClr>
                <a:srgbClr val="4091F3">
                  <a:lumMod val="75000"/>
                </a:srgbClr>
              </a:buClr>
            </a:pPr>
            <a:r>
              <a:rPr lang="en-US" dirty="0">
                <a:solidFill>
                  <a:prstClr val="black"/>
                </a:solidFill>
              </a:rPr>
              <a:t>Lower trapezius</a:t>
            </a:r>
          </a:p>
          <a:p>
            <a:pPr lvl="1">
              <a:lnSpc>
                <a:spcPct val="120000"/>
              </a:lnSpc>
              <a:buClr>
                <a:srgbClr val="4091F3">
                  <a:lumMod val="75000"/>
                </a:srgbClr>
              </a:buClr>
            </a:pPr>
            <a:r>
              <a:rPr lang="en-US" dirty="0">
                <a:solidFill>
                  <a:prstClr val="black"/>
                </a:solidFill>
              </a:rPr>
              <a:t>Serratus anterior</a:t>
            </a:r>
          </a:p>
        </p:txBody>
      </p:sp>
      <p:sp>
        <p:nvSpPr>
          <p:cNvPr id="5" name="Content Placeholder 2">
            <a:extLst>
              <a:ext uri="{FF2B5EF4-FFF2-40B4-BE49-F238E27FC236}">
                <a16:creationId xmlns:a16="http://schemas.microsoft.com/office/drawing/2014/main" id="{C50B4066-2DBB-9941-8C90-A2D5DDCCDC52}"/>
              </a:ext>
            </a:extLst>
          </p:cNvPr>
          <p:cNvSpPr txBox="1">
            <a:spLocks/>
          </p:cNvSpPr>
          <p:nvPr/>
        </p:nvSpPr>
        <p:spPr>
          <a:xfrm>
            <a:off x="1607731" y="5652142"/>
            <a:ext cx="3151278" cy="57230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Clr>
                <a:srgbClr val="4091F3">
                  <a:lumMod val="75000"/>
                </a:srgbClr>
              </a:buClr>
            </a:pPr>
            <a:r>
              <a:rPr lang="en-US" dirty="0">
                <a:solidFill>
                  <a:prstClr val="white"/>
                </a:solidFill>
              </a:rPr>
              <a:t>Become hypertonic, facilitated, or contracted</a:t>
            </a:r>
          </a:p>
        </p:txBody>
      </p:sp>
      <p:sp>
        <p:nvSpPr>
          <p:cNvPr id="6" name="Content Placeholder 2">
            <a:extLst>
              <a:ext uri="{FF2B5EF4-FFF2-40B4-BE49-F238E27FC236}">
                <a16:creationId xmlns:a16="http://schemas.microsoft.com/office/drawing/2014/main" id="{09A8A929-EAC2-3647-8EBF-941EBD708F50}"/>
              </a:ext>
            </a:extLst>
          </p:cNvPr>
          <p:cNvSpPr txBox="1">
            <a:spLocks/>
          </p:cNvSpPr>
          <p:nvPr/>
        </p:nvSpPr>
        <p:spPr>
          <a:xfrm>
            <a:off x="7583053" y="5684947"/>
            <a:ext cx="3151278" cy="572307"/>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Clr>
                <a:srgbClr val="4091F3">
                  <a:lumMod val="75000"/>
                </a:srgbClr>
              </a:buClr>
            </a:pPr>
            <a:r>
              <a:rPr lang="en-US" dirty="0">
                <a:solidFill>
                  <a:prstClr val="white"/>
                </a:solidFill>
              </a:rPr>
              <a:t>Become hypotonic, inhibited, weakened</a:t>
            </a:r>
          </a:p>
        </p:txBody>
      </p:sp>
      <p:sp>
        <p:nvSpPr>
          <p:cNvPr id="7" name="Content Placeholder 2">
            <a:extLst>
              <a:ext uri="{FF2B5EF4-FFF2-40B4-BE49-F238E27FC236}">
                <a16:creationId xmlns:a16="http://schemas.microsoft.com/office/drawing/2014/main" id="{F84B34DF-F928-4E4A-8A54-B5C1A2F7CD7C}"/>
              </a:ext>
            </a:extLst>
          </p:cNvPr>
          <p:cNvSpPr txBox="1">
            <a:spLocks/>
          </p:cNvSpPr>
          <p:nvPr/>
        </p:nvSpPr>
        <p:spPr>
          <a:xfrm>
            <a:off x="3692740" y="5103652"/>
            <a:ext cx="4812615" cy="57230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Clr>
                <a:srgbClr val="4091F3">
                  <a:lumMod val="75000"/>
                </a:srgbClr>
              </a:buClr>
              <a:buFont typeface="Wingdings" pitchFamily="2" charset="2"/>
              <a:buNone/>
            </a:pPr>
            <a:r>
              <a:rPr lang="en-US" b="1" u="sng" dirty="0">
                <a:solidFill>
                  <a:prstClr val="white"/>
                </a:solidFill>
              </a:rPr>
              <a:t>Dysfunctional</a:t>
            </a:r>
            <a:r>
              <a:rPr lang="en-US" dirty="0">
                <a:solidFill>
                  <a:prstClr val="white"/>
                </a:solidFill>
              </a:rPr>
              <a:t> </a:t>
            </a:r>
            <a:r>
              <a:rPr lang="en-US" b="1" u="sng" dirty="0">
                <a:solidFill>
                  <a:prstClr val="white"/>
                </a:solidFill>
              </a:rPr>
              <a:t>Characteristics</a:t>
            </a:r>
          </a:p>
        </p:txBody>
      </p:sp>
      <p:cxnSp>
        <p:nvCxnSpPr>
          <p:cNvPr id="9" name="Straight Connector 8">
            <a:extLst>
              <a:ext uri="{FF2B5EF4-FFF2-40B4-BE49-F238E27FC236}">
                <a16:creationId xmlns:a16="http://schemas.microsoft.com/office/drawing/2014/main" id="{B4BB27D6-F9ED-CC4D-98CF-33D26DA355CF}"/>
              </a:ext>
            </a:extLst>
          </p:cNvPr>
          <p:cNvCxnSpPr/>
          <p:nvPr/>
        </p:nvCxnSpPr>
        <p:spPr>
          <a:xfrm>
            <a:off x="6099047" y="2165660"/>
            <a:ext cx="0" cy="27016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42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2A1F-8C3E-3245-AC48-00786AB99344}"/>
              </a:ext>
            </a:extLst>
          </p:cNvPr>
          <p:cNvSpPr>
            <a:spLocks noGrp="1"/>
          </p:cNvSpPr>
          <p:nvPr>
            <p:ph type="title"/>
          </p:nvPr>
        </p:nvSpPr>
        <p:spPr>
          <a:xfrm>
            <a:off x="852756" y="521480"/>
            <a:ext cx="10633752" cy="888218"/>
          </a:xfrm>
        </p:spPr>
        <p:txBody>
          <a:bodyPr>
            <a:normAutofit fontScale="90000"/>
          </a:bodyPr>
          <a:lstStyle/>
          <a:p>
            <a:pPr algn="ctr"/>
            <a:r>
              <a:rPr lang="en-US" b="1" u="sng" dirty="0"/>
              <a:t>Example of Typical Muscle Firing Pattern Dysfunctions</a:t>
            </a:r>
          </a:p>
        </p:txBody>
      </p:sp>
      <p:sp>
        <p:nvSpPr>
          <p:cNvPr id="3" name="Content Placeholder 2">
            <a:extLst>
              <a:ext uri="{FF2B5EF4-FFF2-40B4-BE49-F238E27FC236}">
                <a16:creationId xmlns:a16="http://schemas.microsoft.com/office/drawing/2014/main" id="{B3782E67-AAC2-A245-B138-3E7158786132}"/>
              </a:ext>
            </a:extLst>
          </p:cNvPr>
          <p:cNvSpPr>
            <a:spLocks noGrp="1"/>
          </p:cNvSpPr>
          <p:nvPr>
            <p:ph idx="1"/>
          </p:nvPr>
        </p:nvSpPr>
        <p:spPr>
          <a:xfrm>
            <a:off x="1554681" y="2735898"/>
            <a:ext cx="3672273" cy="2821811"/>
          </a:xfrm>
          <a:solidFill>
            <a:schemeClr val="tx1"/>
          </a:solidFill>
        </p:spPr>
        <p:txBody>
          <a:bodyPr>
            <a:normAutofit fontScale="92500" lnSpcReduction="20000"/>
          </a:bodyPr>
          <a:lstStyle/>
          <a:p>
            <a:pPr marL="0" indent="0">
              <a:buNone/>
            </a:pPr>
            <a:r>
              <a:rPr lang="en-US" u="sng" dirty="0">
                <a:solidFill>
                  <a:schemeClr val="accent1">
                    <a:lumMod val="75000"/>
                  </a:schemeClr>
                </a:solidFill>
              </a:rPr>
              <a:t>Normal</a:t>
            </a:r>
          </a:p>
          <a:p>
            <a:pPr marL="457200" indent="-457200">
              <a:buClr>
                <a:srgbClr val="0070C0"/>
              </a:buClr>
              <a:buFont typeface="+mj-lt"/>
              <a:buAutoNum type="arabicPeriod"/>
            </a:pPr>
            <a:r>
              <a:rPr lang="en-US" dirty="0">
                <a:solidFill>
                  <a:schemeClr val="accent1">
                    <a:lumMod val="75000"/>
                  </a:schemeClr>
                </a:solidFill>
              </a:rPr>
              <a:t>Hamstrings</a:t>
            </a:r>
          </a:p>
          <a:p>
            <a:pPr marL="457200" indent="-457200">
              <a:buClr>
                <a:srgbClr val="0070C0"/>
              </a:buClr>
              <a:buFont typeface="+mj-lt"/>
              <a:buAutoNum type="arabicPeriod"/>
            </a:pPr>
            <a:r>
              <a:rPr lang="en-US" dirty="0">
                <a:solidFill>
                  <a:schemeClr val="accent1">
                    <a:lumMod val="75000"/>
                  </a:schemeClr>
                </a:solidFill>
              </a:rPr>
              <a:t>Gluteus maximus</a:t>
            </a:r>
          </a:p>
          <a:p>
            <a:pPr marL="457200" indent="-457200">
              <a:buClr>
                <a:srgbClr val="0070C0"/>
              </a:buClr>
              <a:buFont typeface="+mj-lt"/>
              <a:buAutoNum type="arabicPeriod"/>
            </a:pPr>
            <a:r>
              <a:rPr lang="en-US" dirty="0">
                <a:solidFill>
                  <a:schemeClr val="accent1">
                    <a:lumMod val="75000"/>
                  </a:schemeClr>
                </a:solidFill>
              </a:rPr>
              <a:t>Contralateral lower lumbar erector spinae</a:t>
            </a:r>
          </a:p>
          <a:p>
            <a:pPr marL="457200" indent="-457200">
              <a:buClr>
                <a:srgbClr val="0070C0"/>
              </a:buClr>
              <a:buFont typeface="+mj-lt"/>
              <a:buAutoNum type="arabicPeriod"/>
            </a:pPr>
            <a:r>
              <a:rPr lang="en-US" dirty="0">
                <a:solidFill>
                  <a:schemeClr val="accent1">
                    <a:lumMod val="75000"/>
                  </a:schemeClr>
                </a:solidFill>
              </a:rPr>
              <a:t>Ipsilateral lower lumbar erector spinae </a:t>
            </a:r>
          </a:p>
        </p:txBody>
      </p:sp>
      <p:sp>
        <p:nvSpPr>
          <p:cNvPr id="4" name="Content Placeholder 2">
            <a:extLst>
              <a:ext uri="{FF2B5EF4-FFF2-40B4-BE49-F238E27FC236}">
                <a16:creationId xmlns:a16="http://schemas.microsoft.com/office/drawing/2014/main" id="{86BE6D3E-FB76-0C43-835B-093B064CC3FB}"/>
              </a:ext>
            </a:extLst>
          </p:cNvPr>
          <p:cNvSpPr txBox="1">
            <a:spLocks/>
          </p:cNvSpPr>
          <p:nvPr/>
        </p:nvSpPr>
        <p:spPr>
          <a:xfrm>
            <a:off x="6997701" y="2735897"/>
            <a:ext cx="3787648" cy="2821811"/>
          </a:xfrm>
          <a:prstGeom prst="rect">
            <a:avLst/>
          </a:prstGeom>
          <a:solidFill>
            <a:schemeClr val="tx1"/>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Clr>
                <a:srgbClr val="4091F3">
                  <a:lumMod val="75000"/>
                </a:srgbClr>
              </a:buClr>
              <a:buFont typeface="Wingdings" pitchFamily="2" charset="2"/>
              <a:buNone/>
            </a:pPr>
            <a:r>
              <a:rPr lang="en-US" u="sng" dirty="0">
                <a:solidFill>
                  <a:srgbClr val="4091F3">
                    <a:lumMod val="75000"/>
                  </a:srgbClr>
                </a:solidFill>
              </a:rPr>
              <a:t>Most Common Variation</a:t>
            </a:r>
          </a:p>
          <a:p>
            <a:pPr marL="457200" indent="-457200">
              <a:buClr>
                <a:srgbClr val="4091F3">
                  <a:lumMod val="75000"/>
                </a:srgbClr>
              </a:buClr>
              <a:buFont typeface="+mj-lt"/>
              <a:buAutoNum type="arabicPeriod"/>
            </a:pPr>
            <a:r>
              <a:rPr lang="en-US" dirty="0">
                <a:solidFill>
                  <a:srgbClr val="4091F3">
                    <a:lumMod val="75000"/>
                  </a:srgbClr>
                </a:solidFill>
              </a:rPr>
              <a:t>Hamstrings</a:t>
            </a:r>
          </a:p>
          <a:p>
            <a:pPr marL="457200" indent="-457200">
              <a:buClr>
                <a:srgbClr val="4091F3">
                  <a:lumMod val="75000"/>
                </a:srgbClr>
              </a:buClr>
              <a:buFont typeface="+mj-lt"/>
              <a:buAutoNum type="arabicPeriod"/>
            </a:pPr>
            <a:r>
              <a:rPr lang="en-US" dirty="0">
                <a:solidFill>
                  <a:srgbClr val="4091F3">
                    <a:lumMod val="75000"/>
                  </a:srgbClr>
                </a:solidFill>
              </a:rPr>
              <a:t>Upper lumbar and low thoracic erectors</a:t>
            </a:r>
          </a:p>
          <a:p>
            <a:pPr marL="457200" indent="-457200">
              <a:buClr>
                <a:srgbClr val="4091F3">
                  <a:lumMod val="75000"/>
                </a:srgbClr>
              </a:buClr>
              <a:buFont typeface="+mj-lt"/>
              <a:buAutoNum type="arabicPeriod"/>
            </a:pPr>
            <a:r>
              <a:rPr lang="en-US" dirty="0">
                <a:solidFill>
                  <a:srgbClr val="4091F3">
                    <a:lumMod val="75000"/>
                  </a:srgbClr>
                </a:solidFill>
              </a:rPr>
              <a:t>Inhibited gluteus maximus</a:t>
            </a:r>
          </a:p>
        </p:txBody>
      </p:sp>
      <p:sp>
        <p:nvSpPr>
          <p:cNvPr id="5" name="Content Placeholder 2">
            <a:extLst>
              <a:ext uri="{FF2B5EF4-FFF2-40B4-BE49-F238E27FC236}">
                <a16:creationId xmlns:a16="http://schemas.microsoft.com/office/drawing/2014/main" id="{8C2B50F4-40F2-C344-8F02-2168D0A8220E}"/>
              </a:ext>
            </a:extLst>
          </p:cNvPr>
          <p:cNvSpPr txBox="1">
            <a:spLocks/>
          </p:cNvSpPr>
          <p:nvPr/>
        </p:nvSpPr>
        <p:spPr>
          <a:xfrm>
            <a:off x="4066176" y="1750413"/>
            <a:ext cx="4435612" cy="64477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Clr>
                <a:srgbClr val="4091F3">
                  <a:lumMod val="75000"/>
                </a:srgbClr>
              </a:buClr>
              <a:buFont typeface="Wingdings" pitchFamily="2" charset="2"/>
              <a:buNone/>
            </a:pPr>
            <a:r>
              <a:rPr lang="en-US" sz="2800" dirty="0">
                <a:solidFill>
                  <a:prstClr val="white"/>
                </a:solidFill>
              </a:rPr>
              <a:t>Prone Hip Extension</a:t>
            </a:r>
          </a:p>
        </p:txBody>
      </p:sp>
    </p:spTree>
    <p:extLst>
      <p:ext uri="{BB962C8B-B14F-4D97-AF65-F5344CB8AC3E}">
        <p14:creationId xmlns:p14="http://schemas.microsoft.com/office/powerpoint/2010/main" val="1288963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627" y="518578"/>
            <a:ext cx="10818687" cy="879057"/>
          </a:xfrm>
        </p:spPr>
        <p:txBody>
          <a:bodyPr>
            <a:normAutofit fontScale="90000"/>
          </a:bodyPr>
          <a:lstStyle/>
          <a:p>
            <a:r>
              <a:rPr lang="en-US" b="1" u="sng" dirty="0"/>
              <a:t>Example of Typical Muscle Firing Pattern Dysfunctions</a:t>
            </a:r>
          </a:p>
        </p:txBody>
      </p:sp>
      <p:sp>
        <p:nvSpPr>
          <p:cNvPr id="4" name="Content Placeholder 2">
            <a:extLst>
              <a:ext uri="{FF2B5EF4-FFF2-40B4-BE49-F238E27FC236}">
                <a16:creationId xmlns:a16="http://schemas.microsoft.com/office/drawing/2014/main" id="{8C2B50F4-40F2-C344-8F02-2168D0A8220E}"/>
              </a:ext>
            </a:extLst>
          </p:cNvPr>
          <p:cNvSpPr txBox="1">
            <a:spLocks/>
          </p:cNvSpPr>
          <p:nvPr/>
        </p:nvSpPr>
        <p:spPr>
          <a:xfrm>
            <a:off x="4343578" y="1397635"/>
            <a:ext cx="4435612" cy="64477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Clr>
                <a:srgbClr val="4091F3">
                  <a:lumMod val="75000"/>
                </a:srgbClr>
              </a:buClr>
              <a:buFont typeface="Wingdings" pitchFamily="2" charset="2"/>
              <a:buNone/>
            </a:pPr>
            <a:r>
              <a:rPr lang="en-US" sz="2800" dirty="0">
                <a:solidFill>
                  <a:prstClr val="white"/>
                </a:solidFill>
              </a:rPr>
              <a:t>Seated Shoulder ABD</a:t>
            </a:r>
          </a:p>
        </p:txBody>
      </p:sp>
      <p:sp>
        <p:nvSpPr>
          <p:cNvPr id="5" name="Content Placeholder 2">
            <a:extLst>
              <a:ext uri="{FF2B5EF4-FFF2-40B4-BE49-F238E27FC236}">
                <a16:creationId xmlns:a16="http://schemas.microsoft.com/office/drawing/2014/main" id="{B3782E67-AAC2-A245-B138-3E7158786132}"/>
              </a:ext>
            </a:extLst>
          </p:cNvPr>
          <p:cNvSpPr txBox="1">
            <a:spLocks/>
          </p:cNvSpPr>
          <p:nvPr/>
        </p:nvSpPr>
        <p:spPr>
          <a:xfrm>
            <a:off x="1592494" y="2393879"/>
            <a:ext cx="4633645" cy="3852809"/>
          </a:xfrm>
          <a:prstGeom prst="rect">
            <a:avLst/>
          </a:prstGeom>
          <a:solidFill>
            <a:schemeClr val="tx1"/>
          </a:solidFill>
        </p:spPr>
        <p:txBody>
          <a:bodyPr vert="horz" lIns="91440" tIns="45720" rIns="91440" bIns="45720" rtlCol="0" anchor="ctr">
            <a:no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pPr marL="0" indent="0">
              <a:buClr>
                <a:srgbClr val="A9ACEE"/>
              </a:buClr>
              <a:buFont typeface="Wingdings" panose="05000000000000000000" pitchFamily="2" charset="2"/>
              <a:buNone/>
            </a:pPr>
            <a:r>
              <a:rPr lang="en-US" u="sng" dirty="0">
                <a:solidFill>
                  <a:srgbClr val="4091F3">
                    <a:lumMod val="75000"/>
                  </a:srgbClr>
                </a:solidFill>
              </a:rPr>
              <a:t>Normal</a:t>
            </a:r>
          </a:p>
          <a:p>
            <a:pPr marL="457200" indent="-457200">
              <a:buClr>
                <a:srgbClr val="0070C0"/>
              </a:buClr>
              <a:buFont typeface="+mj-lt"/>
              <a:buAutoNum type="arabicPeriod"/>
            </a:pPr>
            <a:r>
              <a:rPr lang="en-US" dirty="0">
                <a:solidFill>
                  <a:srgbClr val="4091F3">
                    <a:lumMod val="75000"/>
                  </a:srgbClr>
                </a:solidFill>
              </a:rPr>
              <a:t>Supraspinatus</a:t>
            </a:r>
          </a:p>
          <a:p>
            <a:pPr marL="457200" indent="-457200">
              <a:buClr>
                <a:srgbClr val="0070C0"/>
              </a:buClr>
              <a:buFont typeface="+mj-lt"/>
              <a:buAutoNum type="arabicPeriod"/>
            </a:pPr>
            <a:r>
              <a:rPr lang="en-US" dirty="0">
                <a:solidFill>
                  <a:srgbClr val="4091F3">
                    <a:lumMod val="75000"/>
                  </a:srgbClr>
                </a:solidFill>
              </a:rPr>
              <a:t>Deltoid</a:t>
            </a:r>
          </a:p>
          <a:p>
            <a:pPr marL="457200" indent="-457200">
              <a:buClr>
                <a:srgbClr val="0070C0"/>
              </a:buClr>
              <a:buFont typeface="+mj-lt"/>
              <a:buAutoNum type="arabicPeriod"/>
            </a:pPr>
            <a:r>
              <a:rPr lang="en-US" dirty="0">
                <a:solidFill>
                  <a:srgbClr val="4091F3">
                    <a:lumMod val="75000"/>
                  </a:srgbClr>
                </a:solidFill>
              </a:rPr>
              <a:t>Infraspinatus</a:t>
            </a:r>
          </a:p>
          <a:p>
            <a:pPr marL="457200" indent="-457200">
              <a:buClr>
                <a:srgbClr val="0070C0"/>
              </a:buClr>
              <a:buFont typeface="+mj-lt"/>
              <a:buAutoNum type="arabicPeriod"/>
            </a:pPr>
            <a:r>
              <a:rPr lang="en-US" dirty="0">
                <a:solidFill>
                  <a:srgbClr val="4091F3">
                    <a:lumMod val="75000"/>
                  </a:srgbClr>
                </a:solidFill>
              </a:rPr>
              <a:t>Mid/Low Trapezius</a:t>
            </a:r>
          </a:p>
          <a:p>
            <a:pPr marL="457200" indent="-457200">
              <a:buClr>
                <a:srgbClr val="0070C0"/>
              </a:buClr>
              <a:buFont typeface="+mj-lt"/>
              <a:buAutoNum type="arabicPeriod"/>
            </a:pPr>
            <a:r>
              <a:rPr lang="en-US" dirty="0">
                <a:solidFill>
                  <a:srgbClr val="4091F3">
                    <a:lumMod val="75000"/>
                  </a:srgbClr>
                </a:solidFill>
              </a:rPr>
              <a:t>Contralateral Quadratus </a:t>
            </a:r>
            <a:r>
              <a:rPr lang="en-US" dirty="0" err="1">
                <a:solidFill>
                  <a:srgbClr val="4091F3">
                    <a:lumMod val="75000"/>
                  </a:srgbClr>
                </a:solidFill>
              </a:rPr>
              <a:t>lumborum</a:t>
            </a:r>
            <a:endParaRPr lang="en-US" dirty="0">
              <a:solidFill>
                <a:srgbClr val="4091F3">
                  <a:lumMod val="75000"/>
                </a:srgbClr>
              </a:solidFill>
            </a:endParaRPr>
          </a:p>
          <a:p>
            <a:pPr marL="457200" indent="-457200">
              <a:buClr>
                <a:srgbClr val="0070C0"/>
              </a:buClr>
              <a:buFont typeface="+mj-lt"/>
              <a:buAutoNum type="arabicPeriod"/>
            </a:pPr>
            <a:r>
              <a:rPr lang="en-US" dirty="0">
                <a:solidFill>
                  <a:srgbClr val="4091F3">
                    <a:lumMod val="75000"/>
                  </a:srgbClr>
                </a:solidFill>
              </a:rPr>
              <a:t>Ipsilateral lower lumbar erector spinae </a:t>
            </a:r>
          </a:p>
        </p:txBody>
      </p:sp>
      <p:sp>
        <p:nvSpPr>
          <p:cNvPr id="7" name="Content Placeholder 2">
            <a:extLst>
              <a:ext uri="{FF2B5EF4-FFF2-40B4-BE49-F238E27FC236}">
                <a16:creationId xmlns:a16="http://schemas.microsoft.com/office/drawing/2014/main" id="{86BE6D3E-FB76-0C43-835B-093B064CC3FB}"/>
              </a:ext>
            </a:extLst>
          </p:cNvPr>
          <p:cNvSpPr txBox="1">
            <a:spLocks/>
          </p:cNvSpPr>
          <p:nvPr/>
        </p:nvSpPr>
        <p:spPr>
          <a:xfrm>
            <a:off x="7183183" y="2393879"/>
            <a:ext cx="3787648" cy="2821811"/>
          </a:xfrm>
          <a:prstGeom prst="rect">
            <a:avLst/>
          </a:prstGeom>
          <a:solidFill>
            <a:schemeClr val="tx1"/>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Clr>
                <a:srgbClr val="4091F3">
                  <a:lumMod val="75000"/>
                </a:srgbClr>
              </a:buClr>
              <a:buFont typeface="Wingdings" pitchFamily="2" charset="2"/>
              <a:buNone/>
            </a:pPr>
            <a:r>
              <a:rPr lang="en-US" u="sng" dirty="0">
                <a:solidFill>
                  <a:srgbClr val="4091F3">
                    <a:lumMod val="75000"/>
                  </a:srgbClr>
                </a:solidFill>
              </a:rPr>
              <a:t>Most Common Variation</a:t>
            </a:r>
          </a:p>
          <a:p>
            <a:pPr marL="457200" indent="-457200">
              <a:buClr>
                <a:srgbClr val="4091F3">
                  <a:lumMod val="75000"/>
                </a:srgbClr>
              </a:buClr>
              <a:buFont typeface="+mj-lt"/>
              <a:buAutoNum type="arabicPeriod"/>
            </a:pPr>
            <a:r>
              <a:rPr lang="en-US" dirty="0" err="1">
                <a:solidFill>
                  <a:srgbClr val="4091F3">
                    <a:lumMod val="75000"/>
                  </a:srgbClr>
                </a:solidFill>
              </a:rPr>
              <a:t>Levator</a:t>
            </a:r>
            <a:r>
              <a:rPr lang="en-US" dirty="0">
                <a:solidFill>
                  <a:srgbClr val="4091F3">
                    <a:lumMod val="75000"/>
                  </a:srgbClr>
                </a:solidFill>
              </a:rPr>
              <a:t> Scapulae</a:t>
            </a:r>
          </a:p>
          <a:p>
            <a:pPr marL="457200" indent="-457200">
              <a:buClr>
                <a:srgbClr val="4091F3">
                  <a:lumMod val="75000"/>
                </a:srgbClr>
              </a:buClr>
              <a:buFont typeface="+mj-lt"/>
              <a:buAutoNum type="arabicPeriod"/>
            </a:pPr>
            <a:r>
              <a:rPr lang="en-US" dirty="0">
                <a:solidFill>
                  <a:srgbClr val="4091F3">
                    <a:lumMod val="75000"/>
                  </a:srgbClr>
                </a:solidFill>
              </a:rPr>
              <a:t>Upper Trapezius</a:t>
            </a:r>
          </a:p>
          <a:p>
            <a:pPr marL="457200" indent="-457200">
              <a:buClr>
                <a:srgbClr val="4091F3">
                  <a:lumMod val="75000"/>
                </a:srgbClr>
              </a:buClr>
              <a:buFont typeface="+mj-lt"/>
              <a:buAutoNum type="arabicPeriod"/>
            </a:pPr>
            <a:r>
              <a:rPr lang="en-US" dirty="0">
                <a:solidFill>
                  <a:srgbClr val="4091F3">
                    <a:lumMod val="75000"/>
                  </a:srgbClr>
                </a:solidFill>
              </a:rPr>
              <a:t>Quadratus </a:t>
            </a:r>
            <a:r>
              <a:rPr lang="en-US" dirty="0" err="1">
                <a:solidFill>
                  <a:srgbClr val="4091F3">
                    <a:lumMod val="75000"/>
                  </a:srgbClr>
                </a:solidFill>
              </a:rPr>
              <a:t>lumborum</a:t>
            </a:r>
            <a:r>
              <a:rPr lang="en-US" dirty="0">
                <a:solidFill>
                  <a:srgbClr val="4091F3">
                    <a:lumMod val="75000"/>
                  </a:srgbClr>
                </a:solidFill>
              </a:rPr>
              <a:t> (early)</a:t>
            </a:r>
          </a:p>
        </p:txBody>
      </p:sp>
    </p:spTree>
    <p:extLst>
      <p:ext uri="{BB962C8B-B14F-4D97-AF65-F5344CB8AC3E}">
        <p14:creationId xmlns:p14="http://schemas.microsoft.com/office/powerpoint/2010/main" val="334396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523405" y="616450"/>
            <a:ext cx="9428845" cy="5918680"/>
          </a:xfrm>
          <a:prstGeom prst="rect">
            <a:avLst/>
          </a:prstGeom>
        </p:spPr>
      </p:pic>
    </p:spTree>
    <p:extLst>
      <p:ext uri="{BB962C8B-B14F-4D97-AF65-F5344CB8AC3E}">
        <p14:creationId xmlns:p14="http://schemas.microsoft.com/office/powerpoint/2010/main" val="3719345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Typical Assessments of Physical Fitness</a:t>
            </a:r>
          </a:p>
        </p:txBody>
      </p:sp>
      <p:pic>
        <p:nvPicPr>
          <p:cNvPr id="4" name="Content Placeholder 3"/>
          <p:cNvPicPr>
            <a:picLocks noGrp="1" noChangeAspect="1"/>
          </p:cNvPicPr>
          <p:nvPr>
            <p:ph idx="1"/>
          </p:nvPr>
        </p:nvPicPr>
        <p:blipFill>
          <a:blip r:embed="rId3"/>
          <a:stretch>
            <a:fillRect/>
          </a:stretch>
        </p:blipFill>
        <p:spPr>
          <a:xfrm>
            <a:off x="342382" y="1993188"/>
            <a:ext cx="11635638" cy="4274048"/>
          </a:xfrm>
          <a:prstGeom prst="rect">
            <a:avLst/>
          </a:prstGeom>
        </p:spPr>
      </p:pic>
    </p:spTree>
    <p:extLst>
      <p:ext uri="{BB962C8B-B14F-4D97-AF65-F5344CB8AC3E}">
        <p14:creationId xmlns:p14="http://schemas.microsoft.com/office/powerpoint/2010/main" val="387670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B164F-F6B0-1A40-9228-662D3A846455}"/>
              </a:ext>
            </a:extLst>
          </p:cNvPr>
          <p:cNvSpPr>
            <a:spLocks noGrp="1"/>
          </p:cNvSpPr>
          <p:nvPr>
            <p:ph type="title"/>
          </p:nvPr>
        </p:nvSpPr>
        <p:spPr>
          <a:xfrm>
            <a:off x="1069848" y="484632"/>
            <a:ext cx="10058400" cy="1109706"/>
          </a:xfrm>
        </p:spPr>
        <p:txBody>
          <a:bodyPr/>
          <a:lstStyle/>
          <a:p>
            <a:r>
              <a:rPr lang="en-US" b="1" u="sng" dirty="0"/>
              <a:t>Additional Tests to Assess Function</a:t>
            </a:r>
          </a:p>
        </p:txBody>
      </p:sp>
      <p:sp>
        <p:nvSpPr>
          <p:cNvPr id="4" name="Content Placeholder 2">
            <a:extLst>
              <a:ext uri="{FF2B5EF4-FFF2-40B4-BE49-F238E27FC236}">
                <a16:creationId xmlns:a16="http://schemas.microsoft.com/office/drawing/2014/main" id="{AD387710-930B-FC4D-92A1-61182F32EFAC}"/>
              </a:ext>
            </a:extLst>
          </p:cNvPr>
          <p:cNvSpPr txBox="1">
            <a:spLocks/>
          </p:cNvSpPr>
          <p:nvPr/>
        </p:nvSpPr>
        <p:spPr>
          <a:xfrm>
            <a:off x="1293201" y="1738924"/>
            <a:ext cx="4439998" cy="2134576"/>
          </a:xfrm>
          <a:prstGeom prst="rect">
            <a:avLst/>
          </a:prstGeom>
          <a:solidFill>
            <a:srgbClr val="0070C0"/>
          </a:solidFill>
          <a:ln w="19050">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Clr>
                <a:schemeClr val="bg2"/>
              </a:buClr>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1F282E"/>
              </a:buClr>
              <a:buFont typeface="Arial" panose="020B0604020202020204" pitchFamily="34" charset="0"/>
              <a:buNone/>
            </a:pPr>
            <a:r>
              <a:rPr lang="en-US" sz="2000" b="1" dirty="0">
                <a:solidFill>
                  <a:prstClr val="white"/>
                </a:solidFill>
              </a:rPr>
              <a:t>Static Postural Assessments</a:t>
            </a:r>
          </a:p>
          <a:p>
            <a:pPr marL="0" indent="0">
              <a:buClr>
                <a:srgbClr val="1F282E"/>
              </a:buClr>
              <a:buFont typeface="Arial"/>
              <a:buNone/>
            </a:pPr>
            <a:endParaRPr lang="en-US" sz="1050" b="1" dirty="0">
              <a:solidFill>
                <a:prstClr val="white"/>
              </a:solidFill>
            </a:endParaRPr>
          </a:p>
          <a:p>
            <a:pPr>
              <a:buClr>
                <a:srgbClr val="1F282E"/>
              </a:buClr>
            </a:pPr>
            <a:r>
              <a:rPr lang="en-US" sz="2000" dirty="0">
                <a:solidFill>
                  <a:prstClr val="white"/>
                </a:solidFill>
              </a:rPr>
              <a:t>Static Check Point ASMT</a:t>
            </a:r>
          </a:p>
          <a:p>
            <a:pPr lvl="1">
              <a:buClr>
                <a:srgbClr val="1F282E"/>
              </a:buClr>
            </a:pPr>
            <a:r>
              <a:rPr lang="en-US" sz="1800" dirty="0">
                <a:solidFill>
                  <a:prstClr val="white"/>
                </a:solidFill>
              </a:rPr>
              <a:t>Upper Cross Syndrome</a:t>
            </a:r>
          </a:p>
          <a:p>
            <a:pPr lvl="1">
              <a:buClr>
                <a:srgbClr val="1F282E"/>
              </a:buClr>
            </a:pPr>
            <a:r>
              <a:rPr lang="en-US" sz="1800" dirty="0">
                <a:solidFill>
                  <a:prstClr val="white"/>
                </a:solidFill>
              </a:rPr>
              <a:t>Lower Cross Syndrome</a:t>
            </a:r>
          </a:p>
          <a:p>
            <a:pPr lvl="1">
              <a:buClr>
                <a:srgbClr val="1F282E"/>
              </a:buClr>
            </a:pPr>
            <a:r>
              <a:rPr lang="en-US" sz="1800" dirty="0">
                <a:solidFill>
                  <a:prstClr val="white"/>
                </a:solidFill>
              </a:rPr>
              <a:t>Pronation Distortion</a:t>
            </a:r>
          </a:p>
        </p:txBody>
      </p:sp>
      <p:sp>
        <p:nvSpPr>
          <p:cNvPr id="5" name="Content Placeholder 2">
            <a:extLst>
              <a:ext uri="{FF2B5EF4-FFF2-40B4-BE49-F238E27FC236}">
                <a16:creationId xmlns:a16="http://schemas.microsoft.com/office/drawing/2014/main" id="{F356A339-09A3-8347-AB9D-E75CD6DBB4E7}"/>
              </a:ext>
            </a:extLst>
          </p:cNvPr>
          <p:cNvSpPr txBox="1">
            <a:spLocks/>
          </p:cNvSpPr>
          <p:nvPr/>
        </p:nvSpPr>
        <p:spPr>
          <a:xfrm>
            <a:off x="6632448" y="1738924"/>
            <a:ext cx="4495800" cy="4708222"/>
          </a:xfrm>
          <a:prstGeom prst="rect">
            <a:avLst/>
          </a:prstGeom>
          <a:solidFill>
            <a:srgbClr val="0070C0"/>
          </a:solidFill>
          <a:ln w="19050">
            <a:solidFill>
              <a:schemeClr val="tx1"/>
            </a:solidFill>
          </a:ln>
        </p:spPr>
        <p:txBody>
          <a:bodyPr vert="horz" lIns="91440" tIns="45720" rIns="91440" bIns="45720" rtlCol="0">
            <a:normAutofit fontScale="92500"/>
          </a:bodyPr>
          <a:lstStyle>
            <a:lvl1pPr marL="342900" indent="-342900" algn="l" defTabSz="457200" rtl="0" eaLnBrk="1" latinLnBrk="0" hangingPunct="1">
              <a:spcBef>
                <a:spcPct val="20000"/>
              </a:spcBef>
              <a:buClr>
                <a:schemeClr val="bg2"/>
              </a:buClr>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1F282E"/>
              </a:buClr>
              <a:buFont typeface="Arial" panose="020B0604020202020204" pitchFamily="34" charset="0"/>
              <a:buNone/>
            </a:pPr>
            <a:r>
              <a:rPr lang="en-US" sz="2000" b="1" dirty="0">
                <a:solidFill>
                  <a:prstClr val="white"/>
                </a:solidFill>
              </a:rPr>
              <a:t>Dynamic Assessments</a:t>
            </a:r>
          </a:p>
          <a:p>
            <a:pPr marL="0" indent="0">
              <a:buClr>
                <a:srgbClr val="1F282E"/>
              </a:buClr>
              <a:buFont typeface="Arial"/>
              <a:buNone/>
            </a:pPr>
            <a:endParaRPr lang="en-US" sz="1050" b="1" dirty="0">
              <a:solidFill>
                <a:prstClr val="white"/>
              </a:solidFill>
            </a:endParaRPr>
          </a:p>
          <a:p>
            <a:pPr>
              <a:buClr>
                <a:srgbClr val="1F282E"/>
              </a:buClr>
            </a:pPr>
            <a:r>
              <a:rPr lang="en-US" sz="2200" dirty="0">
                <a:solidFill>
                  <a:prstClr val="white"/>
                </a:solidFill>
              </a:rPr>
              <a:t>BERG</a:t>
            </a:r>
          </a:p>
          <a:p>
            <a:pPr lvl="1">
              <a:buClr>
                <a:srgbClr val="1F282E"/>
              </a:buClr>
            </a:pPr>
            <a:r>
              <a:rPr lang="en-US" sz="1700" dirty="0">
                <a:solidFill>
                  <a:prstClr val="white"/>
                </a:solidFill>
              </a:rPr>
              <a:t>Balance, Coordination, Cognition</a:t>
            </a:r>
          </a:p>
          <a:p>
            <a:pPr>
              <a:buClr>
                <a:srgbClr val="1F282E"/>
              </a:buClr>
            </a:pPr>
            <a:r>
              <a:rPr lang="en-US" sz="2200" dirty="0">
                <a:solidFill>
                  <a:prstClr val="white"/>
                </a:solidFill>
              </a:rPr>
              <a:t>6 Minute Walk Test</a:t>
            </a:r>
          </a:p>
          <a:p>
            <a:pPr lvl="1">
              <a:buClr>
                <a:srgbClr val="1F282E"/>
              </a:buClr>
            </a:pPr>
            <a:r>
              <a:rPr lang="en-US" sz="1700" dirty="0">
                <a:solidFill>
                  <a:prstClr val="white"/>
                </a:solidFill>
              </a:rPr>
              <a:t>Muscular Endurance, Gait</a:t>
            </a:r>
          </a:p>
          <a:p>
            <a:pPr>
              <a:buClr>
                <a:srgbClr val="1F282E"/>
              </a:buClr>
            </a:pPr>
            <a:r>
              <a:rPr lang="en-US" sz="2200" dirty="0">
                <a:solidFill>
                  <a:prstClr val="white"/>
                </a:solidFill>
              </a:rPr>
              <a:t>Timed Up &amp; Go</a:t>
            </a:r>
          </a:p>
          <a:p>
            <a:pPr lvl="1">
              <a:buClr>
                <a:srgbClr val="1F282E"/>
              </a:buClr>
            </a:pPr>
            <a:r>
              <a:rPr lang="en-US" sz="1700" dirty="0">
                <a:solidFill>
                  <a:prstClr val="white"/>
                </a:solidFill>
              </a:rPr>
              <a:t>Balance Coordination, Cognition</a:t>
            </a:r>
          </a:p>
          <a:p>
            <a:pPr>
              <a:buClr>
                <a:srgbClr val="1F282E"/>
              </a:buClr>
            </a:pPr>
            <a:r>
              <a:rPr lang="en-US" sz="2200" dirty="0">
                <a:solidFill>
                  <a:prstClr val="white"/>
                </a:solidFill>
              </a:rPr>
              <a:t>Manual Muscle Testing</a:t>
            </a:r>
          </a:p>
          <a:p>
            <a:pPr lvl="1">
              <a:buClr>
                <a:srgbClr val="1F282E"/>
              </a:buClr>
            </a:pPr>
            <a:r>
              <a:rPr lang="en-US" sz="1700" dirty="0">
                <a:solidFill>
                  <a:prstClr val="white"/>
                </a:solidFill>
              </a:rPr>
              <a:t>Muscular Strength</a:t>
            </a:r>
          </a:p>
          <a:p>
            <a:pPr>
              <a:buClr>
                <a:srgbClr val="1F282E"/>
              </a:buClr>
            </a:pPr>
            <a:r>
              <a:rPr lang="en-US" sz="2200" dirty="0">
                <a:solidFill>
                  <a:prstClr val="white"/>
                </a:solidFill>
              </a:rPr>
              <a:t>Upper Extremity Transitional ASMT</a:t>
            </a:r>
          </a:p>
          <a:p>
            <a:pPr lvl="1">
              <a:buClr>
                <a:srgbClr val="1F282E"/>
              </a:buClr>
            </a:pPr>
            <a:r>
              <a:rPr lang="en-US" sz="1700" dirty="0">
                <a:solidFill>
                  <a:prstClr val="white"/>
                </a:solidFill>
              </a:rPr>
              <a:t>Mobility, Flexibility, Muscular Imbalance</a:t>
            </a:r>
          </a:p>
          <a:p>
            <a:pPr>
              <a:buClr>
                <a:srgbClr val="1F282E"/>
              </a:buClr>
            </a:pPr>
            <a:r>
              <a:rPr lang="en-US" sz="2200" dirty="0">
                <a:solidFill>
                  <a:prstClr val="white"/>
                </a:solidFill>
              </a:rPr>
              <a:t>Pushing/Pulling ASMT</a:t>
            </a:r>
          </a:p>
          <a:p>
            <a:pPr lvl="1">
              <a:buClr>
                <a:srgbClr val="1F282E"/>
              </a:buClr>
            </a:pPr>
            <a:r>
              <a:rPr lang="en-US" sz="1700" dirty="0">
                <a:solidFill>
                  <a:prstClr val="white"/>
                </a:solidFill>
              </a:rPr>
              <a:t>Muscular Strength</a:t>
            </a:r>
          </a:p>
        </p:txBody>
      </p:sp>
      <p:sp>
        <p:nvSpPr>
          <p:cNvPr id="6" name="TextBox 5">
            <a:extLst>
              <a:ext uri="{FF2B5EF4-FFF2-40B4-BE49-F238E27FC236}">
                <a16:creationId xmlns:a16="http://schemas.microsoft.com/office/drawing/2014/main" id="{66A9B6DE-7E95-2E42-B1F5-F0A03AA63021}"/>
              </a:ext>
            </a:extLst>
          </p:cNvPr>
          <p:cNvSpPr txBox="1"/>
          <p:nvPr/>
        </p:nvSpPr>
        <p:spPr>
          <a:xfrm>
            <a:off x="1069848" y="4863123"/>
            <a:ext cx="4886704" cy="892552"/>
          </a:xfrm>
          <a:prstGeom prst="rect">
            <a:avLst/>
          </a:prstGeom>
          <a:solidFill>
            <a:schemeClr val="accent4">
              <a:lumMod val="75000"/>
            </a:schemeClr>
          </a:solidFill>
        </p:spPr>
        <p:txBody>
          <a:bodyPr wrap="square" rtlCol="0">
            <a:spAutoFit/>
          </a:bodyPr>
          <a:lstStyle/>
          <a:p>
            <a:r>
              <a:rPr lang="en-US" sz="2000" b="1" dirty="0">
                <a:solidFill>
                  <a:prstClr val="white"/>
                </a:solidFill>
              </a:rPr>
              <a:t>Overhead &amp; Single-Leg Squat</a:t>
            </a:r>
          </a:p>
          <a:p>
            <a:r>
              <a:rPr lang="en-US" sz="1600" b="1" dirty="0">
                <a:solidFill>
                  <a:prstClr val="white"/>
                </a:solidFill>
              </a:rPr>
              <a:t>Muscular Imbalances &amp; Compensations</a:t>
            </a:r>
          </a:p>
          <a:p>
            <a:r>
              <a:rPr lang="en-US" sz="1600" b="1" dirty="0">
                <a:solidFill>
                  <a:prstClr val="white"/>
                </a:solidFill>
              </a:rPr>
              <a:t>Endurance/Strength/Coordination/Mobility</a:t>
            </a:r>
          </a:p>
        </p:txBody>
      </p:sp>
    </p:spTree>
    <p:extLst>
      <p:ext uri="{BB962C8B-B14F-4D97-AF65-F5344CB8AC3E}">
        <p14:creationId xmlns:p14="http://schemas.microsoft.com/office/powerpoint/2010/main" val="4044156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D001-5F36-4A4B-887F-342DC2C80AF9}"/>
              </a:ext>
            </a:extLst>
          </p:cNvPr>
          <p:cNvSpPr>
            <a:spLocks noGrp="1"/>
          </p:cNvSpPr>
          <p:nvPr>
            <p:ph type="title"/>
          </p:nvPr>
        </p:nvSpPr>
        <p:spPr>
          <a:xfrm>
            <a:off x="1069848" y="484632"/>
            <a:ext cx="10058400" cy="1133153"/>
          </a:xfrm>
        </p:spPr>
        <p:txBody>
          <a:bodyPr/>
          <a:lstStyle/>
          <a:p>
            <a:r>
              <a:rPr lang="en-US" b="1" u="sng" dirty="0"/>
              <a:t>Exercise Prescription</a:t>
            </a:r>
          </a:p>
        </p:txBody>
      </p:sp>
      <p:pic>
        <p:nvPicPr>
          <p:cNvPr id="7" name="Content Placeholder 6">
            <a:extLst>
              <a:ext uri="{FF2B5EF4-FFF2-40B4-BE49-F238E27FC236}">
                <a16:creationId xmlns:a16="http://schemas.microsoft.com/office/drawing/2014/main" id="{73B1A7CF-83CE-FB45-BC7D-2C0D93C50E84}"/>
              </a:ext>
            </a:extLst>
          </p:cNvPr>
          <p:cNvPicPr>
            <a:picLocks noGrp="1" noChangeAspect="1"/>
          </p:cNvPicPr>
          <p:nvPr>
            <p:ph idx="1"/>
          </p:nvPr>
        </p:nvPicPr>
        <p:blipFill>
          <a:blip r:embed="rId3"/>
          <a:stretch>
            <a:fillRect/>
          </a:stretch>
        </p:blipFill>
        <p:spPr>
          <a:xfrm>
            <a:off x="1069848" y="1617785"/>
            <a:ext cx="10119790" cy="4344622"/>
          </a:xfrm>
        </p:spPr>
      </p:pic>
    </p:spTree>
    <p:extLst>
      <p:ext uri="{BB962C8B-B14F-4D97-AF65-F5344CB8AC3E}">
        <p14:creationId xmlns:p14="http://schemas.microsoft.com/office/powerpoint/2010/main" val="342810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7E9B5B-410F-9948-8CAA-4EC2A0AB5C56}"/>
              </a:ext>
            </a:extLst>
          </p:cNvPr>
          <p:cNvSpPr>
            <a:spLocks noGrp="1"/>
          </p:cNvSpPr>
          <p:nvPr>
            <p:ph idx="1"/>
          </p:nvPr>
        </p:nvSpPr>
        <p:spPr>
          <a:xfrm>
            <a:off x="2517160" y="330361"/>
            <a:ext cx="7796540" cy="1837486"/>
          </a:xfrm>
        </p:spPr>
        <p:txBody>
          <a:bodyPr>
            <a:normAutofit/>
          </a:bodyPr>
          <a:lstStyle/>
          <a:p>
            <a:pPr marL="6160" indent="0">
              <a:buNone/>
            </a:pPr>
            <a:r>
              <a:rPr lang="en-US" sz="3200" dirty="0"/>
              <a:t>I declare no conflict of interest and no financial disclosures.</a:t>
            </a:r>
          </a:p>
        </p:txBody>
      </p:sp>
    </p:spTree>
    <p:extLst>
      <p:ext uri="{BB962C8B-B14F-4D97-AF65-F5344CB8AC3E}">
        <p14:creationId xmlns:p14="http://schemas.microsoft.com/office/powerpoint/2010/main" val="1553067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D63BB-1EBF-D946-82DC-EA62BDB7CF50}"/>
              </a:ext>
            </a:extLst>
          </p:cNvPr>
          <p:cNvSpPr>
            <a:spLocks noGrp="1"/>
          </p:cNvSpPr>
          <p:nvPr>
            <p:ph type="title"/>
          </p:nvPr>
        </p:nvSpPr>
        <p:spPr>
          <a:xfrm>
            <a:off x="1069848" y="465060"/>
            <a:ext cx="10058400" cy="683768"/>
          </a:xfrm>
        </p:spPr>
        <p:txBody>
          <a:bodyPr>
            <a:normAutofit/>
          </a:bodyPr>
          <a:lstStyle/>
          <a:p>
            <a:r>
              <a:rPr lang="en-US" sz="4000" b="1" u="sng" dirty="0"/>
              <a:t>Corrective Exercise Continuum</a:t>
            </a:r>
          </a:p>
        </p:txBody>
      </p:sp>
      <p:pic>
        <p:nvPicPr>
          <p:cNvPr id="4" name="Content Placeholder 3">
            <a:extLst>
              <a:ext uri="{FF2B5EF4-FFF2-40B4-BE49-F238E27FC236}">
                <a16:creationId xmlns:a16="http://schemas.microsoft.com/office/drawing/2014/main" id="{DC08C33C-80F7-E340-9E1C-79D61EAFF8C9}"/>
              </a:ext>
            </a:extLst>
          </p:cNvPr>
          <p:cNvPicPr>
            <a:picLocks noGrp="1" noChangeAspect="1"/>
          </p:cNvPicPr>
          <p:nvPr>
            <p:ph idx="1"/>
          </p:nvPr>
        </p:nvPicPr>
        <p:blipFill rotWithShape="1">
          <a:blip r:embed="rId3"/>
          <a:srcRect t="10657"/>
          <a:stretch/>
        </p:blipFill>
        <p:spPr>
          <a:xfrm>
            <a:off x="425885" y="1270000"/>
            <a:ext cx="10822488" cy="5505231"/>
          </a:xfrm>
        </p:spPr>
      </p:pic>
    </p:spTree>
    <p:extLst>
      <p:ext uri="{BB962C8B-B14F-4D97-AF65-F5344CB8AC3E}">
        <p14:creationId xmlns:p14="http://schemas.microsoft.com/office/powerpoint/2010/main" val="324602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C9D3-06F6-8F4D-8AC4-6221A9CA39CD}"/>
              </a:ext>
            </a:extLst>
          </p:cNvPr>
          <p:cNvSpPr>
            <a:spLocks noGrp="1"/>
          </p:cNvSpPr>
          <p:nvPr>
            <p:ph type="title"/>
          </p:nvPr>
        </p:nvSpPr>
        <p:spPr/>
        <p:txBody>
          <a:bodyPr/>
          <a:lstStyle/>
          <a:p>
            <a:r>
              <a:rPr lang="en-US" b="1" u="sng" dirty="0"/>
              <a:t>Types of Exercise</a:t>
            </a:r>
          </a:p>
        </p:txBody>
      </p:sp>
      <p:sp>
        <p:nvSpPr>
          <p:cNvPr id="3" name="Content Placeholder 2">
            <a:extLst>
              <a:ext uri="{FF2B5EF4-FFF2-40B4-BE49-F238E27FC236}">
                <a16:creationId xmlns:a16="http://schemas.microsoft.com/office/drawing/2014/main" id="{EE9FFB43-38A8-EE4D-8932-82064BA008BA}"/>
              </a:ext>
            </a:extLst>
          </p:cNvPr>
          <p:cNvSpPr>
            <a:spLocks noGrp="1"/>
          </p:cNvSpPr>
          <p:nvPr>
            <p:ph idx="1"/>
          </p:nvPr>
        </p:nvSpPr>
        <p:spPr>
          <a:xfrm>
            <a:off x="1069848" y="1858297"/>
            <a:ext cx="10058400" cy="4313903"/>
          </a:xfrm>
        </p:spPr>
        <p:txBody>
          <a:bodyPr>
            <a:normAutofit fontScale="85000" lnSpcReduction="20000"/>
          </a:bodyPr>
          <a:lstStyle/>
          <a:p>
            <a:r>
              <a:rPr lang="en-US" altLang="en-US" sz="2400" b="1" dirty="0"/>
              <a:t>Isometric Exercises </a:t>
            </a:r>
          </a:p>
          <a:p>
            <a:pPr lvl="1"/>
            <a:r>
              <a:rPr lang="en-US" altLang="en-US" sz="2000" dirty="0"/>
              <a:t>Muscle exerts force against an immovable object</a:t>
            </a:r>
          </a:p>
          <a:p>
            <a:pPr lvl="1"/>
            <a:r>
              <a:rPr lang="en-US" altLang="en-US" sz="2000" dirty="0"/>
              <a:t>Static contraction (plank, holding a weight, etc.)</a:t>
            </a:r>
          </a:p>
          <a:p>
            <a:pPr lvl="1">
              <a:buNone/>
            </a:pPr>
            <a:endParaRPr lang="en-US" altLang="en-US" sz="1400" dirty="0"/>
          </a:p>
          <a:p>
            <a:r>
              <a:rPr lang="en-US" altLang="en-US" sz="2400" b="1" dirty="0"/>
              <a:t>Isotonic Exercises </a:t>
            </a:r>
          </a:p>
          <a:p>
            <a:pPr lvl="1"/>
            <a:r>
              <a:rPr lang="en-US" altLang="en-US" sz="2000" dirty="0"/>
              <a:t>Force is generated while the muscle is changing in length</a:t>
            </a:r>
          </a:p>
          <a:p>
            <a:pPr lvl="1"/>
            <a:r>
              <a:rPr lang="en-US" altLang="en-US" sz="2000" dirty="0"/>
              <a:t>Concentric and eccentric contractions (bicep curl, push-up, squats)</a:t>
            </a:r>
          </a:p>
          <a:p>
            <a:pPr lvl="1">
              <a:buNone/>
            </a:pPr>
            <a:endParaRPr lang="en-US" altLang="en-US" sz="1400" dirty="0"/>
          </a:p>
          <a:p>
            <a:r>
              <a:rPr lang="en-US" altLang="en-US" sz="2400" b="1" dirty="0"/>
              <a:t>Isokinetic Exercises</a:t>
            </a:r>
          </a:p>
          <a:p>
            <a:pPr lvl="1"/>
            <a:r>
              <a:rPr lang="en-US" altLang="en-US" sz="2000" dirty="0"/>
              <a:t>Contractions are performed at a constant velocity (stationary bike, full range control)</a:t>
            </a:r>
          </a:p>
          <a:p>
            <a:pPr lvl="2"/>
            <a:r>
              <a:rPr lang="en-US" altLang="en-US" sz="1800" dirty="0"/>
              <a:t>Aerobic/Anaerobic</a:t>
            </a:r>
          </a:p>
        </p:txBody>
      </p:sp>
    </p:spTree>
    <p:extLst>
      <p:ext uri="{BB962C8B-B14F-4D97-AF65-F5344CB8AC3E}">
        <p14:creationId xmlns:p14="http://schemas.microsoft.com/office/powerpoint/2010/main" val="115452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Muscular Strength and Endurance</a:t>
            </a:r>
          </a:p>
        </p:txBody>
      </p:sp>
      <p:pic>
        <p:nvPicPr>
          <p:cNvPr id="5" name="Content Placeholder 4"/>
          <p:cNvPicPr>
            <a:picLocks noGrp="1" noChangeAspect="1"/>
          </p:cNvPicPr>
          <p:nvPr>
            <p:ph idx="1"/>
          </p:nvPr>
        </p:nvPicPr>
        <p:blipFill>
          <a:blip r:embed="rId3"/>
          <a:stretch>
            <a:fillRect/>
          </a:stretch>
        </p:blipFill>
        <p:spPr>
          <a:xfrm>
            <a:off x="241174" y="1761066"/>
            <a:ext cx="10887201" cy="4741333"/>
          </a:xfrm>
          <a:prstGeom prst="rect">
            <a:avLst/>
          </a:prstGeom>
        </p:spPr>
      </p:pic>
      <p:sp>
        <p:nvSpPr>
          <p:cNvPr id="3" name="TextBox 2"/>
          <p:cNvSpPr txBox="1"/>
          <p:nvPr/>
        </p:nvSpPr>
        <p:spPr>
          <a:xfrm>
            <a:off x="8229600" y="2702103"/>
            <a:ext cx="2465797" cy="2308324"/>
          </a:xfrm>
          <a:prstGeom prst="rect">
            <a:avLst/>
          </a:prstGeom>
          <a:noFill/>
          <a:ln w="19050">
            <a:solidFill>
              <a:srgbClr val="0070C0"/>
            </a:solidFill>
          </a:ln>
        </p:spPr>
        <p:txBody>
          <a:bodyPr wrap="square" rtlCol="0">
            <a:spAutoFit/>
          </a:bodyPr>
          <a:lstStyle/>
          <a:p>
            <a:r>
              <a:rPr lang="en-US" sz="2400" dirty="0">
                <a:solidFill>
                  <a:srgbClr val="FF0000"/>
                </a:solidFill>
              </a:rPr>
              <a:t>Overload is key!</a:t>
            </a:r>
          </a:p>
          <a:p>
            <a:r>
              <a:rPr lang="en-US" sz="2400" dirty="0">
                <a:solidFill>
                  <a:srgbClr val="FF0000"/>
                </a:solidFill>
              </a:rPr>
              <a:t>To gain - an increased workload must be placed on </a:t>
            </a:r>
          </a:p>
          <a:p>
            <a:r>
              <a:rPr lang="en-US" sz="2400" dirty="0">
                <a:solidFill>
                  <a:srgbClr val="FF0000"/>
                </a:solidFill>
              </a:rPr>
              <a:t>the body.</a:t>
            </a:r>
          </a:p>
        </p:txBody>
      </p:sp>
    </p:spTree>
    <p:extLst>
      <p:ext uri="{BB962C8B-B14F-4D97-AF65-F5344CB8AC3E}">
        <p14:creationId xmlns:p14="http://schemas.microsoft.com/office/powerpoint/2010/main" val="557222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657958"/>
            <a:ext cx="7958331" cy="764440"/>
          </a:xfrm>
        </p:spPr>
        <p:txBody>
          <a:bodyPr/>
          <a:lstStyle/>
          <a:p>
            <a:r>
              <a:rPr lang="en-US" b="1" u="sng" dirty="0"/>
              <a:t>Flexibility Techniques</a:t>
            </a:r>
          </a:p>
        </p:txBody>
      </p:sp>
      <p:sp>
        <p:nvSpPr>
          <p:cNvPr id="3" name="Content Placeholder 2"/>
          <p:cNvSpPr>
            <a:spLocks noGrp="1"/>
          </p:cNvSpPr>
          <p:nvPr>
            <p:ph idx="1"/>
          </p:nvPr>
        </p:nvSpPr>
        <p:spPr>
          <a:xfrm>
            <a:off x="1168400" y="1422398"/>
            <a:ext cx="9401739" cy="5113867"/>
          </a:xfrm>
        </p:spPr>
        <p:txBody>
          <a:bodyPr>
            <a:normAutofit lnSpcReduction="10000"/>
          </a:bodyPr>
          <a:lstStyle/>
          <a:p>
            <a:r>
              <a:rPr lang="en-US" altLang="en-US" sz="2800" b="1" dirty="0"/>
              <a:t>Ballistic</a:t>
            </a:r>
            <a:r>
              <a:rPr lang="en-US" altLang="en-US" sz="2800" dirty="0"/>
              <a:t> </a:t>
            </a:r>
            <a:r>
              <a:rPr lang="en-US" altLang="en-US" sz="2800" b="1" dirty="0"/>
              <a:t>Stretching</a:t>
            </a:r>
          </a:p>
          <a:p>
            <a:pPr lvl="1"/>
            <a:r>
              <a:rPr lang="en-US" altLang="en-US" sz="2400" dirty="0"/>
              <a:t>Momentum generated from repeated bouncing to stretch.</a:t>
            </a:r>
            <a:endParaRPr lang="en-US" altLang="en-US" sz="1000" dirty="0"/>
          </a:p>
          <a:p>
            <a:r>
              <a:rPr lang="en-US" altLang="en-US" sz="2800" b="1" dirty="0"/>
              <a:t>Static</a:t>
            </a:r>
            <a:r>
              <a:rPr lang="en-US" altLang="en-US" sz="2800" dirty="0"/>
              <a:t> </a:t>
            </a:r>
            <a:r>
              <a:rPr lang="en-US" altLang="en-US" sz="2800" b="1" dirty="0"/>
              <a:t>Stretching</a:t>
            </a:r>
          </a:p>
          <a:p>
            <a:pPr lvl="1"/>
            <a:r>
              <a:rPr lang="en-US" altLang="en-US" sz="2400" dirty="0"/>
              <a:t>Slowly moving into a stretching position and holding for a certain period of time (10-30 seconds; 5 times).</a:t>
            </a:r>
            <a:endParaRPr lang="en-US" altLang="en-US" sz="1000" dirty="0"/>
          </a:p>
          <a:p>
            <a:r>
              <a:rPr lang="en-US" altLang="en-US" sz="2800" b="1" dirty="0"/>
              <a:t>Contract-relax</a:t>
            </a:r>
            <a:r>
              <a:rPr lang="en-US" altLang="en-US" sz="2800" dirty="0"/>
              <a:t> </a:t>
            </a:r>
            <a:r>
              <a:rPr lang="en-US" altLang="en-US" sz="2800" b="1" dirty="0"/>
              <a:t>Technique</a:t>
            </a:r>
          </a:p>
          <a:p>
            <a:pPr lvl="1"/>
            <a:r>
              <a:rPr lang="en-US" altLang="en-US" sz="2400" dirty="0"/>
              <a:t>Relaxing of the muscle to be stretched by contracting the opposite muscle (hamstrings/quadriceps)</a:t>
            </a:r>
            <a:endParaRPr lang="en-US" altLang="en-US" sz="1000" dirty="0"/>
          </a:p>
          <a:p>
            <a:r>
              <a:rPr lang="en-US" altLang="en-US" sz="2800" b="1" dirty="0"/>
              <a:t>Measurement</a:t>
            </a:r>
            <a:r>
              <a:rPr lang="en-US" altLang="en-US" sz="2800" dirty="0"/>
              <a:t> </a:t>
            </a:r>
            <a:r>
              <a:rPr lang="en-US" altLang="en-US" sz="2800" b="1" dirty="0"/>
              <a:t>of Flexibility </a:t>
            </a:r>
            <a:r>
              <a:rPr lang="en-US" altLang="en-US" sz="2800" dirty="0"/>
              <a:t>- goniometer</a:t>
            </a:r>
          </a:p>
        </p:txBody>
      </p:sp>
    </p:spTree>
    <p:extLst>
      <p:ext uri="{BB962C8B-B14F-4D97-AF65-F5344CB8AC3E}">
        <p14:creationId xmlns:p14="http://schemas.microsoft.com/office/powerpoint/2010/main" val="308084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Flexibility</a:t>
            </a:r>
          </a:p>
        </p:txBody>
      </p:sp>
      <p:pic>
        <p:nvPicPr>
          <p:cNvPr id="4" name="Content Placeholder 3"/>
          <p:cNvPicPr>
            <a:picLocks noGrp="1" noChangeAspect="1"/>
          </p:cNvPicPr>
          <p:nvPr>
            <p:ph idx="1"/>
          </p:nvPr>
        </p:nvPicPr>
        <p:blipFill>
          <a:blip r:embed="rId3"/>
          <a:stretch>
            <a:fillRect/>
          </a:stretch>
        </p:blipFill>
        <p:spPr>
          <a:xfrm>
            <a:off x="318499" y="1592494"/>
            <a:ext cx="11461589" cy="4839127"/>
          </a:xfrm>
          <a:prstGeom prst="rect">
            <a:avLst/>
          </a:prstGeom>
        </p:spPr>
      </p:pic>
    </p:spTree>
    <p:extLst>
      <p:ext uri="{BB962C8B-B14F-4D97-AF65-F5344CB8AC3E}">
        <p14:creationId xmlns:p14="http://schemas.microsoft.com/office/powerpoint/2010/main" val="1981837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759" y="467207"/>
            <a:ext cx="7958331" cy="681697"/>
          </a:xfrm>
        </p:spPr>
        <p:txBody>
          <a:bodyPr/>
          <a:lstStyle/>
          <a:p>
            <a:r>
              <a:rPr lang="en-US" b="1" u="sng" dirty="0"/>
              <a:t>Planning a Fitness Program</a:t>
            </a:r>
          </a:p>
        </p:txBody>
      </p:sp>
      <p:sp>
        <p:nvSpPr>
          <p:cNvPr id="3" name="Content Placeholder 2"/>
          <p:cNvSpPr>
            <a:spLocks noGrp="1"/>
          </p:cNvSpPr>
          <p:nvPr>
            <p:ph idx="1"/>
          </p:nvPr>
        </p:nvSpPr>
        <p:spPr>
          <a:xfrm>
            <a:off x="948267" y="1253448"/>
            <a:ext cx="10384130" cy="5384420"/>
          </a:xfrm>
        </p:spPr>
        <p:txBody>
          <a:bodyPr>
            <a:noAutofit/>
          </a:bodyPr>
          <a:lstStyle/>
          <a:p>
            <a:pPr marL="274320" indent="-274320">
              <a:buFont typeface="Wingdings 2"/>
              <a:buChar char=""/>
              <a:defRPr/>
            </a:pPr>
            <a:r>
              <a:rPr lang="en-US" sz="2200" b="1" dirty="0"/>
              <a:t>Threshold of Training</a:t>
            </a:r>
          </a:p>
          <a:p>
            <a:pPr marL="274320" lvl="1" indent="0">
              <a:buNone/>
              <a:defRPr/>
            </a:pPr>
            <a:r>
              <a:rPr lang="en-US" sz="2200" dirty="0"/>
              <a:t>Minimal level of exercise needed to achieve desired benefits.</a:t>
            </a:r>
          </a:p>
          <a:p>
            <a:pPr marL="548640" lvl="1" indent="-274320">
              <a:buNone/>
              <a:defRPr/>
            </a:pPr>
            <a:endParaRPr lang="en-US" sz="600" dirty="0"/>
          </a:p>
          <a:p>
            <a:pPr marL="274320" indent="-274320">
              <a:buFont typeface="Wingdings 2"/>
              <a:buChar char=""/>
              <a:defRPr/>
            </a:pPr>
            <a:r>
              <a:rPr lang="en-US" sz="2200" b="1" dirty="0"/>
              <a:t>Target Zone</a:t>
            </a:r>
          </a:p>
          <a:p>
            <a:pPr marL="274320" lvl="1" indent="0">
              <a:buNone/>
              <a:defRPr/>
            </a:pPr>
            <a:r>
              <a:rPr lang="en-US" sz="2200" dirty="0"/>
              <a:t>Defines the upper limits of training and the optimal level of exercise.</a:t>
            </a:r>
          </a:p>
          <a:p>
            <a:pPr marL="548640" lvl="1" indent="-274320">
              <a:buNone/>
              <a:defRPr/>
            </a:pPr>
            <a:endParaRPr lang="en-US" sz="600" dirty="0"/>
          </a:p>
          <a:p>
            <a:pPr marL="274320" indent="-274320">
              <a:buFont typeface="Wingdings 2"/>
              <a:buChar char=""/>
              <a:defRPr/>
            </a:pPr>
            <a:r>
              <a:rPr lang="en-US" sz="2200" b="1" dirty="0"/>
              <a:t>Needs and goals of the individual</a:t>
            </a:r>
          </a:p>
          <a:p>
            <a:pPr marL="274320" lvl="1" indent="0">
              <a:buNone/>
              <a:defRPr/>
            </a:pPr>
            <a:r>
              <a:rPr lang="en-US" sz="2200" dirty="0"/>
              <a:t>Program should meet the realistic goals of the individual as well as maintain/improve function.</a:t>
            </a:r>
          </a:p>
          <a:p>
            <a:pPr marL="548640" lvl="1" indent="-274320">
              <a:buNone/>
              <a:defRPr/>
            </a:pPr>
            <a:endParaRPr lang="en-US" sz="600" dirty="0"/>
          </a:p>
          <a:p>
            <a:pPr marL="274320" indent="-274320">
              <a:buFont typeface="Wingdings 2"/>
              <a:buChar char=""/>
              <a:defRPr/>
            </a:pPr>
            <a:r>
              <a:rPr lang="en-US" sz="2200" b="1" dirty="0"/>
              <a:t>FITT Formula</a:t>
            </a:r>
          </a:p>
          <a:p>
            <a:pPr marL="0" indent="0">
              <a:buNone/>
              <a:defRPr/>
            </a:pPr>
            <a:r>
              <a:rPr lang="en-US" sz="2200" b="1" dirty="0"/>
              <a:t>    </a:t>
            </a:r>
            <a:r>
              <a:rPr lang="en-US" sz="2200" dirty="0"/>
              <a:t>Directly related to </a:t>
            </a:r>
            <a:r>
              <a:rPr lang="en-US" sz="2200" b="1" dirty="0">
                <a:solidFill>
                  <a:srgbClr val="FF0000"/>
                </a:solidFill>
              </a:rPr>
              <a:t>Exercise</a:t>
            </a:r>
            <a:r>
              <a:rPr lang="en-US" sz="2200" b="1" dirty="0"/>
              <a:t> </a:t>
            </a:r>
            <a:r>
              <a:rPr lang="en-US" sz="2200" b="1" dirty="0">
                <a:solidFill>
                  <a:srgbClr val="FF0000"/>
                </a:solidFill>
              </a:rPr>
              <a:t>DOSAGE.</a:t>
            </a:r>
          </a:p>
        </p:txBody>
      </p:sp>
    </p:spTree>
    <p:extLst>
      <p:ext uri="{BB962C8B-B14F-4D97-AF65-F5344CB8AC3E}">
        <p14:creationId xmlns:p14="http://schemas.microsoft.com/office/powerpoint/2010/main" val="3848493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7818" y="360618"/>
            <a:ext cx="6356838" cy="1077229"/>
          </a:xfrm>
        </p:spPr>
        <p:txBody>
          <a:bodyPr>
            <a:normAutofit/>
          </a:bodyPr>
          <a:lstStyle/>
          <a:p>
            <a:pPr algn="ctr"/>
            <a:r>
              <a:rPr lang="en-US" b="1" u="sng" dirty="0"/>
              <a:t>General Exercise Principles</a:t>
            </a:r>
            <a:br>
              <a:rPr lang="en-US" b="1" u="sng" dirty="0"/>
            </a:br>
            <a:r>
              <a:rPr lang="en-US" sz="3200" b="1" i="1" dirty="0"/>
              <a:t>FITT Formula- Dosage</a:t>
            </a:r>
          </a:p>
        </p:txBody>
      </p:sp>
      <p:sp>
        <p:nvSpPr>
          <p:cNvPr id="3" name="Content Placeholder 2"/>
          <p:cNvSpPr>
            <a:spLocks noGrp="1"/>
          </p:cNvSpPr>
          <p:nvPr>
            <p:ph idx="1"/>
          </p:nvPr>
        </p:nvSpPr>
        <p:spPr>
          <a:xfrm>
            <a:off x="1083733" y="1899137"/>
            <a:ext cx="4754360" cy="4535529"/>
          </a:xfrm>
          <a:solidFill>
            <a:schemeClr val="tx1"/>
          </a:solidFill>
        </p:spPr>
        <p:txBody>
          <a:bodyPr>
            <a:normAutofit fontScale="85000" lnSpcReduction="10000"/>
          </a:bodyPr>
          <a:lstStyle/>
          <a:p>
            <a:pPr marL="274320" indent="-274320">
              <a:buFont typeface="Wingdings 2"/>
              <a:buChar char=""/>
              <a:defRPr/>
            </a:pPr>
            <a:r>
              <a:rPr lang="en-US" b="1" dirty="0">
                <a:solidFill>
                  <a:srgbClr val="FF0000"/>
                </a:solidFill>
              </a:rPr>
              <a:t>F</a:t>
            </a:r>
            <a:r>
              <a:rPr lang="en-US" dirty="0">
                <a:solidFill>
                  <a:sysClr val="windowText" lastClr="000000"/>
                </a:solidFill>
              </a:rPr>
              <a:t>requency</a:t>
            </a:r>
          </a:p>
          <a:p>
            <a:pPr marL="548640" lvl="1" indent="-274320">
              <a:buFont typeface="Wingdings"/>
              <a:buChar char=""/>
              <a:defRPr/>
            </a:pPr>
            <a:r>
              <a:rPr lang="en-US" dirty="0">
                <a:solidFill>
                  <a:sysClr val="windowText" lastClr="000000"/>
                </a:solidFill>
              </a:rPr>
              <a:t>Number of sessions each week (i.e., how often).</a:t>
            </a:r>
          </a:p>
          <a:p>
            <a:pPr marL="548640" lvl="1" indent="-274320">
              <a:buNone/>
              <a:defRPr/>
            </a:pPr>
            <a:endParaRPr lang="en-US" sz="800" dirty="0">
              <a:solidFill>
                <a:sysClr val="windowText" lastClr="000000"/>
              </a:solidFill>
            </a:endParaRPr>
          </a:p>
          <a:p>
            <a:pPr marL="274320" indent="-274320">
              <a:buFont typeface="Wingdings 2"/>
              <a:buChar char=""/>
              <a:defRPr/>
            </a:pPr>
            <a:r>
              <a:rPr lang="en-US" b="1" dirty="0">
                <a:solidFill>
                  <a:srgbClr val="FF0000"/>
                </a:solidFill>
              </a:rPr>
              <a:t>I</a:t>
            </a:r>
            <a:r>
              <a:rPr lang="en-US" dirty="0">
                <a:solidFill>
                  <a:sysClr val="windowText" lastClr="000000"/>
                </a:solidFill>
              </a:rPr>
              <a:t>ntensity</a:t>
            </a:r>
          </a:p>
          <a:p>
            <a:pPr marL="548640" lvl="1" indent="-274320">
              <a:buFont typeface="Wingdings"/>
              <a:buChar char=""/>
              <a:defRPr/>
            </a:pPr>
            <a:r>
              <a:rPr lang="en-US" dirty="0">
                <a:solidFill>
                  <a:sysClr val="windowText" lastClr="000000"/>
                </a:solidFill>
              </a:rPr>
              <a:t>Degree of effort put forth during exercise (i.e., how hard).</a:t>
            </a:r>
          </a:p>
          <a:p>
            <a:pPr marL="548640" lvl="1" indent="-274320">
              <a:buNone/>
              <a:defRPr/>
            </a:pPr>
            <a:endParaRPr lang="en-US" sz="900" dirty="0">
              <a:solidFill>
                <a:sysClr val="windowText" lastClr="000000"/>
              </a:solidFill>
            </a:endParaRPr>
          </a:p>
          <a:p>
            <a:pPr marL="274320" indent="-274320">
              <a:buFont typeface="Wingdings 2"/>
              <a:buChar char=""/>
              <a:defRPr/>
            </a:pPr>
            <a:r>
              <a:rPr lang="en-US" b="1" dirty="0">
                <a:solidFill>
                  <a:srgbClr val="FF0000"/>
                </a:solidFill>
              </a:rPr>
              <a:t>T</a:t>
            </a:r>
            <a:r>
              <a:rPr lang="en-US" dirty="0">
                <a:solidFill>
                  <a:sysClr val="windowText" lastClr="000000"/>
                </a:solidFill>
              </a:rPr>
              <a:t>ime</a:t>
            </a:r>
          </a:p>
          <a:p>
            <a:pPr marL="548640" lvl="1" indent="-274320">
              <a:buFont typeface="Wingdings"/>
              <a:buChar char=""/>
              <a:defRPr/>
            </a:pPr>
            <a:r>
              <a:rPr lang="en-US" dirty="0">
                <a:solidFill>
                  <a:sysClr val="windowText" lastClr="000000"/>
                </a:solidFill>
              </a:rPr>
              <a:t>Duration of activity (i.e., how long).</a:t>
            </a:r>
          </a:p>
          <a:p>
            <a:pPr marL="548640" lvl="1" indent="-274320">
              <a:buNone/>
              <a:defRPr/>
            </a:pPr>
            <a:endParaRPr lang="en-US" sz="900" dirty="0">
              <a:solidFill>
                <a:sysClr val="windowText" lastClr="000000"/>
              </a:solidFill>
            </a:endParaRPr>
          </a:p>
          <a:p>
            <a:pPr marL="274320" indent="-274320">
              <a:buFont typeface="Wingdings 2"/>
              <a:buChar char=""/>
              <a:defRPr/>
            </a:pPr>
            <a:r>
              <a:rPr lang="en-US" b="1" dirty="0">
                <a:solidFill>
                  <a:srgbClr val="FF0000"/>
                </a:solidFill>
              </a:rPr>
              <a:t>T</a:t>
            </a:r>
            <a:r>
              <a:rPr lang="en-US" dirty="0">
                <a:solidFill>
                  <a:sysClr val="windowText" lastClr="000000"/>
                </a:solidFill>
              </a:rPr>
              <a:t>ype</a:t>
            </a:r>
          </a:p>
          <a:p>
            <a:pPr marL="548640" lvl="1" indent="-274320">
              <a:buFont typeface="Wingdings"/>
              <a:buChar char=""/>
              <a:defRPr/>
            </a:pPr>
            <a:r>
              <a:rPr lang="en-US" dirty="0">
                <a:solidFill>
                  <a:sysClr val="windowText" lastClr="000000"/>
                </a:solidFill>
              </a:rPr>
              <a:t>Mode of exercise being performed.</a:t>
            </a:r>
          </a:p>
        </p:txBody>
      </p:sp>
      <p:sp>
        <p:nvSpPr>
          <p:cNvPr id="4" name="Content Placeholder 2">
            <a:extLst>
              <a:ext uri="{FF2B5EF4-FFF2-40B4-BE49-F238E27FC236}">
                <a16:creationId xmlns:a16="http://schemas.microsoft.com/office/drawing/2014/main" id="{E4F59F0B-2E92-964B-995D-F1AB944A0D50}"/>
              </a:ext>
            </a:extLst>
          </p:cNvPr>
          <p:cNvSpPr txBox="1">
            <a:spLocks/>
          </p:cNvSpPr>
          <p:nvPr/>
        </p:nvSpPr>
        <p:spPr>
          <a:xfrm>
            <a:off x="6026237" y="1895046"/>
            <a:ext cx="4410233" cy="3330982"/>
          </a:xfrm>
          <a:prstGeom prst="rect">
            <a:avLst/>
          </a:prstGeom>
          <a:solidFill>
            <a:schemeClr val="accent1">
              <a:lumMod val="75000"/>
            </a:schemeClr>
          </a:solidFill>
        </p:spPr>
        <p:txBody>
          <a:bodyPr vert="horz" lIns="91440" tIns="45720" rIns="91440" bIns="45720" rtlCol="0" anchor="ctr">
            <a:norm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pPr marL="6160" indent="0">
              <a:buClr>
                <a:srgbClr val="A9ACEE"/>
              </a:buClr>
              <a:buFont typeface="Wingdings" panose="05000000000000000000" pitchFamily="2" charset="2"/>
              <a:buNone/>
            </a:pPr>
            <a:r>
              <a:rPr lang="en-US" sz="3200" b="1" u="sng" dirty="0">
                <a:solidFill>
                  <a:prstClr val="white"/>
                </a:solidFill>
              </a:rPr>
              <a:t>Dosage of Exercise</a:t>
            </a:r>
          </a:p>
          <a:p>
            <a:pPr lvl="1">
              <a:buClr>
                <a:srgbClr val="A9ACEE"/>
              </a:buClr>
            </a:pPr>
            <a:r>
              <a:rPr lang="en-US" sz="2800" dirty="0">
                <a:solidFill>
                  <a:prstClr val="white"/>
                </a:solidFill>
              </a:rPr>
              <a:t>Intensity</a:t>
            </a:r>
          </a:p>
          <a:p>
            <a:pPr lvl="1">
              <a:buClr>
                <a:srgbClr val="A9ACEE"/>
              </a:buClr>
            </a:pPr>
            <a:r>
              <a:rPr lang="en-US" sz="2800" dirty="0">
                <a:solidFill>
                  <a:prstClr val="white"/>
                </a:solidFill>
              </a:rPr>
              <a:t>Duration</a:t>
            </a:r>
          </a:p>
          <a:p>
            <a:pPr lvl="1">
              <a:buClr>
                <a:srgbClr val="A9ACEE"/>
              </a:buClr>
            </a:pPr>
            <a:r>
              <a:rPr lang="en-US" sz="2800" dirty="0">
                <a:solidFill>
                  <a:prstClr val="white"/>
                </a:solidFill>
              </a:rPr>
              <a:t>Frequency</a:t>
            </a:r>
          </a:p>
          <a:p>
            <a:pPr lvl="1">
              <a:buClr>
                <a:srgbClr val="A9ACEE"/>
              </a:buClr>
            </a:pPr>
            <a:r>
              <a:rPr lang="en-US" sz="2800" dirty="0">
                <a:solidFill>
                  <a:prstClr val="white"/>
                </a:solidFill>
              </a:rPr>
              <a:t>Rate of progression</a:t>
            </a:r>
          </a:p>
        </p:txBody>
      </p:sp>
    </p:spTree>
    <p:extLst>
      <p:ext uri="{BB962C8B-B14F-4D97-AF65-F5344CB8AC3E}">
        <p14:creationId xmlns:p14="http://schemas.microsoft.com/office/powerpoint/2010/main" val="414939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9DF05-1EFC-AE46-A16C-52688F8A1916}"/>
              </a:ext>
            </a:extLst>
          </p:cNvPr>
          <p:cNvSpPr>
            <a:spLocks noGrp="1"/>
          </p:cNvSpPr>
          <p:nvPr>
            <p:ph type="title"/>
          </p:nvPr>
        </p:nvSpPr>
        <p:spPr/>
        <p:txBody>
          <a:bodyPr/>
          <a:lstStyle/>
          <a:p>
            <a:r>
              <a:rPr lang="en-US" b="1" u="sng" dirty="0"/>
              <a:t>Order of Prescribed Progression</a:t>
            </a:r>
          </a:p>
        </p:txBody>
      </p:sp>
      <p:sp>
        <p:nvSpPr>
          <p:cNvPr id="3" name="Content Placeholder 2">
            <a:extLst>
              <a:ext uri="{FF2B5EF4-FFF2-40B4-BE49-F238E27FC236}">
                <a16:creationId xmlns:a16="http://schemas.microsoft.com/office/drawing/2014/main" id="{88CA4488-2E2B-F444-ADCD-572AE72CA9E6}"/>
              </a:ext>
            </a:extLst>
          </p:cNvPr>
          <p:cNvSpPr>
            <a:spLocks noGrp="1"/>
          </p:cNvSpPr>
          <p:nvPr>
            <p:ph idx="1"/>
          </p:nvPr>
        </p:nvSpPr>
        <p:spPr>
          <a:xfrm>
            <a:off x="2205838" y="1651000"/>
            <a:ext cx="8364301" cy="4475144"/>
          </a:xfrm>
        </p:spPr>
        <p:txBody>
          <a:bodyPr>
            <a:normAutofit/>
          </a:bodyPr>
          <a:lstStyle/>
          <a:p>
            <a:r>
              <a:rPr lang="en-US" sz="3200" dirty="0"/>
              <a:t>Stage one: proprioceptive balance training</a:t>
            </a:r>
          </a:p>
          <a:p>
            <a:r>
              <a:rPr lang="en-US" sz="3200" dirty="0"/>
              <a:t>Stage two: stretch hypertonic muscles</a:t>
            </a:r>
          </a:p>
          <a:p>
            <a:r>
              <a:rPr lang="en-US" sz="3200" dirty="0"/>
              <a:t>Stage three: strengthen hypotonic muscles</a:t>
            </a:r>
          </a:p>
          <a:p>
            <a:r>
              <a:rPr lang="en-US" sz="3200" dirty="0"/>
              <a:t>Stage four: aerobic training</a:t>
            </a:r>
          </a:p>
        </p:txBody>
      </p:sp>
    </p:spTree>
    <p:extLst>
      <p:ext uri="{BB962C8B-B14F-4D97-AF65-F5344CB8AC3E}">
        <p14:creationId xmlns:p14="http://schemas.microsoft.com/office/powerpoint/2010/main" val="4036567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Comprehensive Rehabilitation Programs</a:t>
            </a:r>
          </a:p>
        </p:txBody>
      </p:sp>
      <p:sp>
        <p:nvSpPr>
          <p:cNvPr id="3" name="Content Placeholder 2"/>
          <p:cNvSpPr>
            <a:spLocks noGrp="1"/>
          </p:cNvSpPr>
          <p:nvPr>
            <p:ph idx="1"/>
          </p:nvPr>
        </p:nvSpPr>
        <p:spPr>
          <a:xfrm>
            <a:off x="1448656" y="1458930"/>
            <a:ext cx="9121483" cy="4591014"/>
          </a:xfrm>
        </p:spPr>
        <p:txBody>
          <a:bodyPr>
            <a:normAutofit/>
          </a:bodyPr>
          <a:lstStyle/>
          <a:p>
            <a:r>
              <a:rPr lang="en-US" dirty="0"/>
              <a:t>Goals:</a:t>
            </a:r>
          </a:p>
          <a:p>
            <a:pPr lvl="1"/>
            <a:r>
              <a:rPr lang="en-US" dirty="0"/>
              <a:t>Soft tissue inflexibilities</a:t>
            </a:r>
          </a:p>
          <a:p>
            <a:pPr lvl="1"/>
            <a:r>
              <a:rPr lang="en-US" dirty="0"/>
              <a:t>Improve muscle strength deficits and imbalances</a:t>
            </a:r>
          </a:p>
          <a:p>
            <a:pPr lvl="1"/>
            <a:r>
              <a:rPr lang="en-US" dirty="0"/>
              <a:t>Improve endurance and power to muscle groups</a:t>
            </a:r>
          </a:p>
          <a:p>
            <a:pPr lvl="1"/>
            <a:r>
              <a:rPr lang="en-US" dirty="0"/>
              <a:t>Overall goal – optimize “performance” and kinetic chain</a:t>
            </a:r>
          </a:p>
          <a:p>
            <a:r>
              <a:rPr lang="en-US" dirty="0"/>
              <a:t>Program should include:</a:t>
            </a:r>
          </a:p>
          <a:p>
            <a:pPr lvl="1"/>
            <a:r>
              <a:rPr lang="en-US" dirty="0"/>
              <a:t>Patient education about posture, body mechanics, and proprioception</a:t>
            </a:r>
          </a:p>
          <a:p>
            <a:pPr lvl="1"/>
            <a:r>
              <a:rPr lang="en-US" dirty="0"/>
              <a:t>Acute, Recovery, and Maintenance Phases</a:t>
            </a:r>
          </a:p>
          <a:p>
            <a:endParaRPr lang="en-US" dirty="0"/>
          </a:p>
        </p:txBody>
      </p:sp>
    </p:spTree>
    <p:extLst>
      <p:ext uri="{BB962C8B-B14F-4D97-AF65-F5344CB8AC3E}">
        <p14:creationId xmlns:p14="http://schemas.microsoft.com/office/powerpoint/2010/main" val="987282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793" y="736136"/>
            <a:ext cx="7958331" cy="691971"/>
          </a:xfrm>
        </p:spPr>
        <p:txBody>
          <a:bodyPr/>
          <a:lstStyle/>
          <a:p>
            <a:r>
              <a:rPr lang="en-US" b="1" u="sng" dirty="0"/>
              <a:t>Therapeutic exercise</a:t>
            </a:r>
          </a:p>
        </p:txBody>
      </p:sp>
      <p:sp>
        <p:nvSpPr>
          <p:cNvPr id="3" name="Content Placeholder 2"/>
          <p:cNvSpPr>
            <a:spLocks noGrp="1"/>
          </p:cNvSpPr>
          <p:nvPr>
            <p:ph idx="1"/>
          </p:nvPr>
        </p:nvSpPr>
        <p:spPr>
          <a:xfrm>
            <a:off x="1325366" y="1428107"/>
            <a:ext cx="9441951" cy="5024064"/>
          </a:xfrm>
        </p:spPr>
        <p:txBody>
          <a:bodyPr>
            <a:normAutofit/>
          </a:bodyPr>
          <a:lstStyle/>
          <a:p>
            <a:r>
              <a:rPr lang="en-US" sz="2400" dirty="0"/>
              <a:t>Three Main Types addressed collectively in musculoskeletal pain:</a:t>
            </a:r>
          </a:p>
          <a:p>
            <a:pPr lvl="1"/>
            <a:r>
              <a:rPr lang="en-US" sz="2000" dirty="0"/>
              <a:t>Flexibility, Muscle Strength, and Aerobic Capacity</a:t>
            </a:r>
          </a:p>
          <a:p>
            <a:r>
              <a:rPr lang="en-US" sz="2400" b="1" dirty="0"/>
              <a:t>Specific Adaptation to Imposed Demand (SAID Principle)</a:t>
            </a:r>
          </a:p>
          <a:p>
            <a:pPr lvl="1"/>
            <a:r>
              <a:rPr lang="en-US" sz="2000" dirty="0"/>
              <a:t>States “the body responds to given demands with specific and predictable adaptations.”</a:t>
            </a:r>
          </a:p>
          <a:p>
            <a:pPr lvl="1"/>
            <a:r>
              <a:rPr lang="en-US" sz="2000" dirty="0"/>
              <a:t>Examples:</a:t>
            </a:r>
          </a:p>
          <a:p>
            <a:pPr lvl="2"/>
            <a:r>
              <a:rPr lang="en-US" sz="1800" dirty="0"/>
              <a:t>Stronger muscles = strength training</a:t>
            </a:r>
          </a:p>
          <a:p>
            <a:pPr lvl="2"/>
            <a:r>
              <a:rPr lang="en-US" sz="1800" dirty="0"/>
              <a:t>Skeletal muscle oxidative capacities = aerobic exercise</a:t>
            </a:r>
          </a:p>
          <a:p>
            <a:pPr lvl="2"/>
            <a:r>
              <a:rPr lang="en-US" sz="1800" dirty="0"/>
              <a:t>Connective tissue elasticity = flexibility exercise</a:t>
            </a:r>
          </a:p>
        </p:txBody>
      </p:sp>
    </p:spTree>
    <p:extLst>
      <p:ext uri="{BB962C8B-B14F-4D97-AF65-F5344CB8AC3E}">
        <p14:creationId xmlns:p14="http://schemas.microsoft.com/office/powerpoint/2010/main" val="292959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5133-C4EE-1E4F-AAE6-DF4CD7C4710D}"/>
              </a:ext>
            </a:extLst>
          </p:cNvPr>
          <p:cNvSpPr>
            <a:spLocks noGrp="1"/>
          </p:cNvSpPr>
          <p:nvPr>
            <p:ph type="title"/>
          </p:nvPr>
        </p:nvSpPr>
        <p:spPr/>
        <p:txBody>
          <a:bodyPr/>
          <a:lstStyle/>
          <a:p>
            <a:r>
              <a:rPr lang="en-US" b="1" u="sng" dirty="0"/>
              <a:t>Objectives</a:t>
            </a:r>
          </a:p>
        </p:txBody>
      </p:sp>
      <p:sp>
        <p:nvSpPr>
          <p:cNvPr id="3" name="Content Placeholder 2">
            <a:extLst>
              <a:ext uri="{FF2B5EF4-FFF2-40B4-BE49-F238E27FC236}">
                <a16:creationId xmlns:a16="http://schemas.microsoft.com/office/drawing/2014/main" id="{779D7368-268D-5C45-A5D3-B50C66489C71}"/>
              </a:ext>
            </a:extLst>
          </p:cNvPr>
          <p:cNvSpPr>
            <a:spLocks noGrp="1"/>
          </p:cNvSpPr>
          <p:nvPr>
            <p:ph idx="1"/>
          </p:nvPr>
        </p:nvSpPr>
        <p:spPr>
          <a:xfrm>
            <a:off x="953243" y="1664413"/>
            <a:ext cx="10576815" cy="4952144"/>
          </a:xfrm>
          <a:solidFill>
            <a:schemeClr val="accent6">
              <a:lumMod val="50000"/>
            </a:schemeClr>
          </a:solidFill>
        </p:spPr>
        <p:txBody>
          <a:bodyPr>
            <a:normAutofit fontScale="92500"/>
          </a:bodyPr>
          <a:lstStyle/>
          <a:p>
            <a:r>
              <a:rPr lang="en-US" sz="2400" dirty="0"/>
              <a:t>Introduce exercise therapy prescription versus a physical fitness prescription</a:t>
            </a:r>
          </a:p>
          <a:p>
            <a:r>
              <a:rPr lang="en-US" sz="2400" dirty="0"/>
              <a:t>Describe the benefits and role of employing exercise as an adjunct to a treatment plan</a:t>
            </a:r>
          </a:p>
          <a:p>
            <a:r>
              <a:rPr lang="en-US" sz="2400" dirty="0"/>
              <a:t>Describe the role of physical activity and exercise in rehabilitation</a:t>
            </a:r>
          </a:p>
          <a:p>
            <a:r>
              <a:rPr lang="en-US" sz="2400" dirty="0"/>
              <a:t>Describe the purpose and elements of a structural screening exam and program formation</a:t>
            </a:r>
          </a:p>
          <a:p>
            <a:r>
              <a:rPr lang="en-US" sz="2400" dirty="0"/>
              <a:t>Principles of Exercise Prescription</a:t>
            </a:r>
          </a:p>
          <a:p>
            <a:r>
              <a:rPr lang="en-US" sz="2400" dirty="0"/>
              <a:t>Describe key elements of exercise prescription</a:t>
            </a:r>
          </a:p>
          <a:p>
            <a:r>
              <a:rPr lang="en-US" sz="2400" dirty="0"/>
              <a:t>Multidisciplinary comprehensive pain management exercise therapy</a:t>
            </a:r>
          </a:p>
        </p:txBody>
      </p:sp>
    </p:spTree>
    <p:extLst>
      <p:ext uri="{BB962C8B-B14F-4D97-AF65-F5344CB8AC3E}">
        <p14:creationId xmlns:p14="http://schemas.microsoft.com/office/powerpoint/2010/main" val="2184507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664218"/>
            <a:ext cx="7958331" cy="1077229"/>
          </a:xfrm>
        </p:spPr>
        <p:txBody>
          <a:bodyPr/>
          <a:lstStyle/>
          <a:p>
            <a:r>
              <a:rPr lang="en-US" b="1" u="sng" dirty="0"/>
              <a:t>Multidisciplinary Comprehensive Pain Management</a:t>
            </a:r>
          </a:p>
        </p:txBody>
      </p:sp>
      <p:pic>
        <p:nvPicPr>
          <p:cNvPr id="4" name="Content Placeholder 3"/>
          <p:cNvPicPr>
            <a:picLocks noGrp="1" noChangeAspect="1"/>
          </p:cNvPicPr>
          <p:nvPr>
            <p:ph idx="1"/>
          </p:nvPr>
        </p:nvPicPr>
        <p:blipFill>
          <a:blip r:embed="rId3"/>
          <a:stretch>
            <a:fillRect/>
          </a:stretch>
        </p:blipFill>
        <p:spPr>
          <a:xfrm>
            <a:off x="1157610" y="1867317"/>
            <a:ext cx="10028150" cy="1552745"/>
          </a:xfrm>
          <a:prstGeom prst="rect">
            <a:avLst/>
          </a:prstGeom>
        </p:spPr>
      </p:pic>
      <p:sp>
        <p:nvSpPr>
          <p:cNvPr id="5" name="TextBox 4"/>
          <p:cNvSpPr txBox="1"/>
          <p:nvPr/>
        </p:nvSpPr>
        <p:spPr>
          <a:xfrm>
            <a:off x="1463038" y="3545932"/>
            <a:ext cx="9417295" cy="3170099"/>
          </a:xfrm>
          <a:prstGeom prst="rect">
            <a:avLst/>
          </a:prstGeom>
          <a:noFill/>
        </p:spPr>
        <p:txBody>
          <a:bodyPr wrap="square" rtlCol="0">
            <a:spAutoFit/>
          </a:bodyPr>
          <a:lstStyle/>
          <a:p>
            <a:r>
              <a:rPr lang="en-US" sz="2000" b="1" u="sng" dirty="0">
                <a:solidFill>
                  <a:prstClr val="white"/>
                </a:solidFill>
              </a:rPr>
              <a:t>Frequency/Duration: </a:t>
            </a:r>
            <a:r>
              <a:rPr lang="en-US" sz="2000" dirty="0">
                <a:solidFill>
                  <a:prstClr val="white"/>
                </a:solidFill>
              </a:rPr>
              <a:t>Dependent upon level of impairment, but up to 7-8 hours per day for 3-4 weeks for most</a:t>
            </a:r>
          </a:p>
          <a:p>
            <a:endParaRPr lang="en-US" sz="2000" dirty="0">
              <a:solidFill>
                <a:prstClr val="white"/>
              </a:solidFill>
            </a:endParaRPr>
          </a:p>
          <a:p>
            <a:pPr marL="285750" indent="-285750">
              <a:buFont typeface="Arial" panose="020B0604020202020204" pitchFamily="34" charset="0"/>
              <a:buChar char="•"/>
            </a:pPr>
            <a:r>
              <a:rPr lang="en-US" sz="2000" dirty="0">
                <a:solidFill>
                  <a:prstClr val="white"/>
                </a:solidFill>
              </a:rPr>
              <a:t>Studies have shown: greater outcomes for 100+ hours of therapy compared to &lt; 30 hours of treatment</a:t>
            </a:r>
          </a:p>
          <a:p>
            <a:pPr marL="285750" indent="-285750">
              <a:buFont typeface="Arial" panose="020B0604020202020204" pitchFamily="34" charset="0"/>
              <a:buChar char="•"/>
            </a:pPr>
            <a:r>
              <a:rPr lang="en-US" sz="2000" dirty="0">
                <a:solidFill>
                  <a:prstClr val="white"/>
                </a:solidFill>
              </a:rPr>
              <a:t>The American Pain Society, The National Pain Strategy, and multiple systemic reviews support the use of a multidisciplinary and interdisciplinary approach for patients. </a:t>
            </a:r>
          </a:p>
          <a:p>
            <a:pPr marL="742950" lvl="1" indent="-285750">
              <a:buFont typeface="Arial" panose="020B0604020202020204" pitchFamily="34" charset="0"/>
              <a:buChar char="•"/>
            </a:pPr>
            <a:r>
              <a:rPr lang="en-US" sz="2000" dirty="0">
                <a:solidFill>
                  <a:prstClr val="white"/>
                </a:solidFill>
              </a:rPr>
              <a:t>Specifically for LBP</a:t>
            </a:r>
          </a:p>
          <a:p>
            <a:pPr marL="742950" lvl="1" indent="-285750">
              <a:buFont typeface="Arial" panose="020B0604020202020204" pitchFamily="34" charset="0"/>
              <a:buChar char="•"/>
            </a:pPr>
            <a:r>
              <a:rPr lang="en-US" sz="2000" dirty="0">
                <a:solidFill>
                  <a:prstClr val="white"/>
                </a:solidFill>
              </a:rPr>
              <a:t>As well as, the continuation of utilizing pain management practices.</a:t>
            </a:r>
          </a:p>
        </p:txBody>
      </p:sp>
    </p:spTree>
    <p:extLst>
      <p:ext uri="{BB962C8B-B14F-4D97-AF65-F5344CB8AC3E}">
        <p14:creationId xmlns:p14="http://schemas.microsoft.com/office/powerpoint/2010/main" val="2099052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Progression/Monitoring of Exercise Prescription</a:t>
            </a:r>
          </a:p>
        </p:txBody>
      </p:sp>
      <p:sp>
        <p:nvSpPr>
          <p:cNvPr id="3" name="Content Placeholder 2"/>
          <p:cNvSpPr>
            <a:spLocks noGrp="1"/>
          </p:cNvSpPr>
          <p:nvPr>
            <p:ph idx="1"/>
          </p:nvPr>
        </p:nvSpPr>
        <p:spPr>
          <a:xfrm>
            <a:off x="1110087" y="1642085"/>
            <a:ext cx="7796540" cy="1656855"/>
          </a:xfrm>
        </p:spPr>
        <p:txBody>
          <a:bodyPr>
            <a:noAutofit/>
          </a:bodyPr>
          <a:lstStyle/>
          <a:p>
            <a:r>
              <a:rPr lang="en-US" dirty="0"/>
              <a:t>Re-assess exams/tests from initial evaluation visit</a:t>
            </a:r>
          </a:p>
          <a:p>
            <a:r>
              <a:rPr lang="en-US" dirty="0"/>
              <a:t>Repeat any outcomes tests</a:t>
            </a:r>
          </a:p>
          <a:p>
            <a:r>
              <a:rPr lang="en-US" dirty="0"/>
              <a:t>Borg’s Rating of Perceived Exertion Scale</a:t>
            </a:r>
          </a:p>
        </p:txBody>
      </p:sp>
      <p:graphicFrame>
        <p:nvGraphicFramePr>
          <p:cNvPr id="4" name="Table 3"/>
          <p:cNvGraphicFramePr>
            <a:graphicFrameLocks noGrp="1"/>
          </p:cNvGraphicFramePr>
          <p:nvPr/>
        </p:nvGraphicFramePr>
        <p:xfrm>
          <a:off x="4923691" y="3298940"/>
          <a:ext cx="6304085" cy="3383280"/>
        </p:xfrm>
        <a:graphic>
          <a:graphicData uri="http://schemas.openxmlformats.org/drawingml/2006/table">
            <a:tbl>
              <a:tblPr firstRow="1" bandRow="1">
                <a:tableStyleId>{5C22544A-7EE6-4342-B048-85BDC9FD1C3A}</a:tableStyleId>
              </a:tblPr>
              <a:tblGrid>
                <a:gridCol w="1053632">
                  <a:extLst>
                    <a:ext uri="{9D8B030D-6E8A-4147-A177-3AD203B41FA5}">
                      <a16:colId xmlns:a16="http://schemas.microsoft.com/office/drawing/2014/main" val="20000"/>
                    </a:ext>
                  </a:extLst>
                </a:gridCol>
                <a:gridCol w="5250453">
                  <a:extLst>
                    <a:ext uri="{9D8B030D-6E8A-4147-A177-3AD203B41FA5}">
                      <a16:colId xmlns:a16="http://schemas.microsoft.com/office/drawing/2014/main" val="20001"/>
                    </a:ext>
                  </a:extLst>
                </a:gridCol>
              </a:tblGrid>
              <a:tr h="34504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Borg’s Rating Scale of Perceived Exertion</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0000"/>
                  </a:ext>
                </a:extLst>
              </a:tr>
              <a:tr h="316292">
                <a:tc>
                  <a:txBody>
                    <a:bodyPr/>
                    <a:lstStyle/>
                    <a:p>
                      <a:pPr algn="ctr"/>
                      <a:r>
                        <a:rPr lang="en-US" sz="1600" dirty="0"/>
                        <a:t>6</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600" dirty="0"/>
                        <a:t>No exertion at all</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6292">
                <a:tc>
                  <a:txBody>
                    <a:bodyPr/>
                    <a:lstStyle/>
                    <a:p>
                      <a:pPr algn="ctr"/>
                      <a:r>
                        <a:rPr lang="en-US" sz="1600" dirty="0"/>
                        <a:t>7 – 8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600" dirty="0"/>
                        <a:t>Extremely light (very, very light)</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6292">
                <a:tc>
                  <a:txBody>
                    <a:bodyPr/>
                    <a:lstStyle/>
                    <a:p>
                      <a:pPr algn="ctr"/>
                      <a:r>
                        <a:rPr lang="en-US" sz="1600" dirty="0"/>
                        <a:t>9 – 10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600" dirty="0"/>
                        <a:t>Very light (warm-up/recovery)</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6292">
                <a:tc>
                  <a:txBody>
                    <a:bodyPr/>
                    <a:lstStyle/>
                    <a:p>
                      <a:pPr algn="ctr"/>
                      <a:r>
                        <a:rPr lang="en-US" sz="1600" dirty="0"/>
                        <a:t>11</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600" dirty="0"/>
                        <a:t>Light (aerobic threshold)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6292">
                <a:tc>
                  <a:txBody>
                    <a:bodyPr/>
                    <a:lstStyle/>
                    <a:p>
                      <a:pPr algn="ctr"/>
                      <a:r>
                        <a:rPr lang="en-US" sz="1600" dirty="0"/>
                        <a:t>12 – 13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600" dirty="0"/>
                        <a:t>Moderate (anaerobic threshold)</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6292">
                <a:tc>
                  <a:txBody>
                    <a:bodyPr/>
                    <a:lstStyle/>
                    <a:p>
                      <a:pPr algn="ctr"/>
                      <a:r>
                        <a:rPr lang="en-US" sz="1600" dirty="0"/>
                        <a:t>14 – 15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600" dirty="0"/>
                        <a:t>Hard (VO2 max)</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6292">
                <a:tc>
                  <a:txBody>
                    <a:bodyPr/>
                    <a:lstStyle/>
                    <a:p>
                      <a:pPr algn="ctr"/>
                      <a:r>
                        <a:rPr lang="en-US" sz="1600" dirty="0"/>
                        <a:t>16 – 17 </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600" dirty="0"/>
                        <a:t>Very hard</a:t>
                      </a:r>
                      <a:r>
                        <a:rPr lang="en-US" sz="1600" baseline="0" dirty="0"/>
                        <a:t> (peak lactate or lactate tolerance)</a:t>
                      </a:r>
                      <a:endParaRPr lang="en-US" sz="1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16292">
                <a:tc>
                  <a:txBody>
                    <a:bodyPr/>
                    <a:lstStyle/>
                    <a:p>
                      <a:pPr algn="ctr"/>
                      <a:r>
                        <a:rPr lang="en-US" sz="1600" dirty="0"/>
                        <a:t>18</a:t>
                      </a:r>
                      <a:r>
                        <a:rPr lang="en-US" sz="1600" baseline="0" dirty="0"/>
                        <a:t> – 19 </a:t>
                      </a:r>
                      <a:endParaRPr lang="en-US" sz="1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600" dirty="0"/>
                        <a:t>Extremely hard (very, very hard;</a:t>
                      </a:r>
                      <a:r>
                        <a:rPr lang="en-US" sz="1600" baseline="0" dirty="0"/>
                        <a:t> anaerobic power)</a:t>
                      </a:r>
                      <a:endParaRPr lang="en-US" sz="1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16292">
                <a:tc>
                  <a:txBody>
                    <a:bodyPr/>
                    <a:lstStyle/>
                    <a:p>
                      <a:pPr algn="ctr"/>
                      <a:r>
                        <a:rPr lang="en-US" sz="1600" dirty="0"/>
                        <a:t>20</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600" dirty="0"/>
                        <a:t>Maximum</a:t>
                      </a:r>
                      <a:r>
                        <a:rPr lang="en-US" sz="1600" baseline="0" dirty="0"/>
                        <a:t> (all-out effort; nothing being held in reserve)</a:t>
                      </a:r>
                      <a:endParaRPr lang="en-US" sz="16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5907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Why Exercise Prescription?</a:t>
            </a:r>
          </a:p>
        </p:txBody>
      </p:sp>
      <p:sp>
        <p:nvSpPr>
          <p:cNvPr id="3" name="Content Placeholder 2"/>
          <p:cNvSpPr>
            <a:spLocks noGrp="1"/>
          </p:cNvSpPr>
          <p:nvPr>
            <p:ph idx="1"/>
          </p:nvPr>
        </p:nvSpPr>
        <p:spPr>
          <a:xfrm>
            <a:off x="1294119" y="1600052"/>
            <a:ext cx="9432101" cy="4872667"/>
          </a:xfrm>
        </p:spPr>
        <p:txBody>
          <a:bodyPr>
            <a:normAutofit/>
          </a:bodyPr>
          <a:lstStyle/>
          <a:p>
            <a:pPr marL="0" indent="0">
              <a:buNone/>
            </a:pPr>
            <a:r>
              <a:rPr lang="en-US" b="1" u="sng" dirty="0"/>
              <a:t>NASM Corrective Exercise Values and Uses</a:t>
            </a:r>
          </a:p>
          <a:p>
            <a:pPr marL="457200" indent="-457200">
              <a:buFont typeface="+mj-lt"/>
              <a:buAutoNum type="arabicPeriod"/>
            </a:pPr>
            <a:r>
              <a:rPr lang="en-US" dirty="0"/>
              <a:t>Offers recovery workout</a:t>
            </a:r>
          </a:p>
          <a:p>
            <a:pPr lvl="1"/>
            <a:r>
              <a:rPr lang="en-US" dirty="0"/>
              <a:t>Movement pattern correction, Recovery and Self-Care (adaptations)</a:t>
            </a:r>
          </a:p>
          <a:p>
            <a:pPr marL="457200" indent="-457200">
              <a:buFont typeface="+mj-lt"/>
              <a:buAutoNum type="arabicPeriod"/>
            </a:pPr>
            <a:r>
              <a:rPr lang="en-US" dirty="0"/>
              <a:t>Restores and encourages proper movement</a:t>
            </a:r>
          </a:p>
          <a:p>
            <a:pPr lvl="1"/>
            <a:r>
              <a:rPr lang="en-US" dirty="0"/>
              <a:t>Technique and longevity improvement, ”wear/tear” and injury reduction</a:t>
            </a:r>
          </a:p>
          <a:p>
            <a:pPr lvl="1"/>
            <a:r>
              <a:rPr lang="en-US" dirty="0"/>
              <a:t>“Return to Play” (specificity and rebalance)</a:t>
            </a:r>
          </a:p>
          <a:p>
            <a:pPr marL="0" indent="0">
              <a:buNone/>
            </a:pPr>
            <a:r>
              <a:rPr lang="en-US" dirty="0"/>
              <a:t>3.   Prepares the body for High and Low Volume to Intensity Changes</a:t>
            </a:r>
          </a:p>
          <a:p>
            <a:pPr lvl="1"/>
            <a:r>
              <a:rPr lang="en-US" dirty="0"/>
              <a:t>Performance Enhancement</a:t>
            </a:r>
          </a:p>
          <a:p>
            <a:pPr lvl="1"/>
            <a:r>
              <a:rPr lang="en-US" dirty="0"/>
              <a:t>Moving dynamically, walking up steps, etc.</a:t>
            </a:r>
          </a:p>
        </p:txBody>
      </p:sp>
    </p:spTree>
    <p:extLst>
      <p:ext uri="{BB962C8B-B14F-4D97-AF65-F5344CB8AC3E}">
        <p14:creationId xmlns:p14="http://schemas.microsoft.com/office/powerpoint/2010/main" val="4062839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7D95-AB7E-B345-8AD7-3DADAC2752C0}"/>
              </a:ext>
            </a:extLst>
          </p:cNvPr>
          <p:cNvSpPr>
            <a:spLocks noGrp="1"/>
          </p:cNvSpPr>
          <p:nvPr>
            <p:ph type="title"/>
          </p:nvPr>
        </p:nvSpPr>
        <p:spPr/>
        <p:txBody>
          <a:bodyPr/>
          <a:lstStyle/>
          <a:p>
            <a:r>
              <a:rPr lang="en-US" b="1" u="sng" dirty="0"/>
              <a:t>Resources</a:t>
            </a:r>
          </a:p>
        </p:txBody>
      </p:sp>
      <p:sp>
        <p:nvSpPr>
          <p:cNvPr id="3" name="Content Placeholder 2">
            <a:extLst>
              <a:ext uri="{FF2B5EF4-FFF2-40B4-BE49-F238E27FC236}">
                <a16:creationId xmlns:a16="http://schemas.microsoft.com/office/drawing/2014/main" id="{BD659A0A-2D14-D949-A486-98FAFC49D16D}"/>
              </a:ext>
            </a:extLst>
          </p:cNvPr>
          <p:cNvSpPr>
            <a:spLocks noGrp="1"/>
          </p:cNvSpPr>
          <p:nvPr>
            <p:ph idx="1"/>
          </p:nvPr>
        </p:nvSpPr>
        <p:spPr>
          <a:xfrm>
            <a:off x="1458930" y="1263721"/>
            <a:ext cx="9483048" cy="5250095"/>
          </a:xfrm>
        </p:spPr>
        <p:txBody>
          <a:bodyPr>
            <a:normAutofit fontScale="55000" lnSpcReduction="20000"/>
          </a:bodyPr>
          <a:lstStyle/>
          <a:p>
            <a:r>
              <a:rPr lang="en-US" dirty="0"/>
              <a:t>Benzon, H. T., </a:t>
            </a:r>
            <a:r>
              <a:rPr lang="en-US" dirty="0" err="1"/>
              <a:t>Scholten</a:t>
            </a:r>
            <a:r>
              <a:rPr lang="en-US" dirty="0"/>
              <a:t>, P., Press, J., Prather, H., Rivers, W., &amp; </a:t>
            </a:r>
            <a:r>
              <a:rPr lang="en-US" dirty="0" err="1"/>
              <a:t>Stanos</a:t>
            </a:r>
            <a:r>
              <a:rPr lang="en-US" dirty="0"/>
              <a:t>, S. P. (2018). Physical medicine and rehabilitation approaches to pain management. In </a:t>
            </a:r>
            <a:r>
              <a:rPr lang="en-US" i="1" dirty="0"/>
              <a:t>Essentials of pain medicine</a:t>
            </a:r>
            <a:r>
              <a:rPr lang="en-US" dirty="0"/>
              <a:t> (4th ed., pp. 531–537). essay, </a:t>
            </a:r>
            <a:r>
              <a:rPr lang="en-US" dirty="0" err="1"/>
              <a:t>Elseiver</a:t>
            </a:r>
            <a:r>
              <a:rPr lang="en-US" dirty="0"/>
              <a:t>. </a:t>
            </a:r>
          </a:p>
          <a:p>
            <a:r>
              <a:rPr lang="en-US" dirty="0"/>
              <a:t>Benzon, H. T., &amp; </a:t>
            </a:r>
            <a:r>
              <a:rPr lang="en-US" dirty="0" err="1"/>
              <a:t>Walega</a:t>
            </a:r>
            <a:r>
              <a:rPr lang="en-US" dirty="0"/>
              <a:t>, D. R. (2018). Determination of Disability. In </a:t>
            </a:r>
            <a:r>
              <a:rPr lang="en-US" i="1" dirty="0"/>
              <a:t>Essentials of pain medicine</a:t>
            </a:r>
            <a:r>
              <a:rPr lang="en-US" dirty="0"/>
              <a:t> (4th ed., pp. 99–102). essay, </a:t>
            </a:r>
            <a:r>
              <a:rPr lang="en-US" dirty="0" err="1"/>
              <a:t>Elseiver</a:t>
            </a:r>
            <a:r>
              <a:rPr lang="en-US" dirty="0"/>
              <a:t>. </a:t>
            </a:r>
          </a:p>
          <a:p>
            <a:r>
              <a:rPr lang="en-US" dirty="0"/>
              <a:t>Caspersen, C. J., Powell, K. E., &amp; Christenson, G. M. (1985). Physical activity, exercise, and physical fitness: Definitions and distinctions for health-related research. Retrieved from https://www.ncbi.nlm.nih.gov/pmc/articles/PMC1424733/</a:t>
            </a:r>
          </a:p>
          <a:p>
            <a:r>
              <a:rPr lang="en-US" dirty="0" err="1"/>
              <a:t>Geneen</a:t>
            </a:r>
            <a:r>
              <a:rPr lang="en-US" dirty="0"/>
              <a:t>, L. J., Moore, R. A., Clarke, C., Martin, D., Colvin, L. A., &amp; Smith, B. H. (2017). Physical 	activity and exercise for chronic pain in adults: An overview of Cochrane Reviews. Cochrane Database of Systematic Reviews. doi:10.1002/14651858.cd011279.pub3</a:t>
            </a:r>
          </a:p>
          <a:p>
            <a:r>
              <a:rPr lang="en-US" dirty="0"/>
              <a:t>“Exercise Science - U.S. National Library of Medicine Collection Development  Manual.” Edited by National Library of Medicine, U.S. National Library of Medicine, National Institutes of Health, 26 Nov. 2003, Retrieved from www.nlm.nih.gov/tsd/acquisitions/cdm/subjects34.html</a:t>
            </a:r>
          </a:p>
          <a:p>
            <a:r>
              <a:rPr lang="fr-FR" dirty="0"/>
              <a:t>Lavelle, J., (2015). </a:t>
            </a:r>
            <a:r>
              <a:rPr lang="fr-FR" i="1" dirty="0" err="1"/>
              <a:t>Exercise</a:t>
            </a:r>
            <a:r>
              <a:rPr lang="fr-FR" i="1" dirty="0"/>
              <a:t> prescription</a:t>
            </a:r>
            <a:r>
              <a:rPr lang="fr-FR" dirty="0"/>
              <a:t>. </a:t>
            </a:r>
            <a:r>
              <a:rPr lang="fr-FR" dirty="0" err="1"/>
              <a:t>Retrieved</a:t>
            </a:r>
            <a:r>
              <a:rPr lang="fr-FR" dirty="0"/>
              <a:t> from https://slidetodoc.com/exercise-prescription-john-m-lavelle-do-objectives-n-2/</a:t>
            </a:r>
            <a:endParaRPr lang="en-US" dirty="0"/>
          </a:p>
          <a:p>
            <a:r>
              <a:rPr lang="en-US" dirty="0"/>
              <a:t>Lin, I., Wiles, L., Waller, R., </a:t>
            </a:r>
            <a:r>
              <a:rPr lang="en-US" dirty="0" err="1"/>
              <a:t>Goucke</a:t>
            </a:r>
            <a:r>
              <a:rPr lang="en-US" dirty="0"/>
              <a:t>, R., </a:t>
            </a:r>
            <a:r>
              <a:rPr lang="en-US" dirty="0" err="1"/>
              <a:t>Nagree</a:t>
            </a:r>
            <a:r>
              <a:rPr lang="en-US" dirty="0"/>
              <a:t>, Y., </a:t>
            </a:r>
            <a:r>
              <a:rPr lang="en-US" dirty="0" err="1"/>
              <a:t>Gibberd</a:t>
            </a:r>
            <a:r>
              <a:rPr lang="en-US" dirty="0"/>
              <a:t>, M., </a:t>
            </a:r>
            <a:r>
              <a:rPr lang="en-US" dirty="0" err="1"/>
              <a:t>Straker</a:t>
            </a:r>
            <a:r>
              <a:rPr lang="en-US" dirty="0"/>
              <a:t>, L., Maher, C. G., &amp; O’Sullivan, P. P. (2019). What does best practice care for musculoskeletal pain look like? eleven consistent recommendations from high-quality clinical practice guidelines: Systematic review. British Journal of Sports Medicine, 54(2), 79–86. https://doi.org/10.1136/bjsports-2018-099878  </a:t>
            </a:r>
          </a:p>
          <a:p>
            <a:r>
              <a:rPr lang="en-US" dirty="0"/>
              <a:t>McGraw-Hill Companies, Inc. (2012). Exercise Physiology and Fitness - Huntingdon College. Retrieved from http://mbamman.huntingdon.edu/SSPE110/ch07.ppt</a:t>
            </a:r>
          </a:p>
          <a:p>
            <a:r>
              <a:rPr lang="en-US" dirty="0"/>
              <a:t>National Academy of Sports Medicine. (2019). Retrieved from https://www.nasm.org/</a:t>
            </a:r>
          </a:p>
          <a:p>
            <a:r>
              <a:rPr lang="en-US" dirty="0"/>
              <a:t>National Academy of Sports Medicine. “Corrective Exercise: Maximize Client Recovery &amp; Movement Quality.” National Academy of Sports Medicine, 2019, Retrieved from www.nasm.org/resources/downloads</a:t>
            </a:r>
          </a:p>
          <a:p>
            <a:r>
              <a:rPr lang="en-US" dirty="0"/>
              <a:t>West Virginia University. “Division of Exercise Physiology.” West Virginia University, West Virginia University School of Medicine, 2019, Retrieved from </a:t>
            </a:r>
            <a:r>
              <a:rPr lang="en-US" dirty="0">
                <a:hlinkClick r:id="rId3"/>
              </a:rPr>
              <a:t>www.medicine.hsc.wvu.edu/ep/students/master-of-science/</a:t>
            </a:r>
            <a:endParaRPr lang="en-US" dirty="0"/>
          </a:p>
        </p:txBody>
      </p:sp>
    </p:spTree>
    <p:extLst>
      <p:ext uri="{BB962C8B-B14F-4D97-AF65-F5344CB8AC3E}">
        <p14:creationId xmlns:p14="http://schemas.microsoft.com/office/powerpoint/2010/main" val="924180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EF48-5161-B240-85A7-C1CD7B53D6FD}"/>
              </a:ext>
            </a:extLst>
          </p:cNvPr>
          <p:cNvSpPr>
            <a:spLocks noGrp="1"/>
          </p:cNvSpPr>
          <p:nvPr>
            <p:ph type="title"/>
          </p:nvPr>
        </p:nvSpPr>
        <p:spPr/>
        <p:txBody>
          <a:bodyPr/>
          <a:lstStyle/>
          <a:p>
            <a:r>
              <a:rPr lang="en-US" b="1" u="sng" dirty="0"/>
              <a:t>Introduction to Exercise Therapy</a:t>
            </a:r>
          </a:p>
        </p:txBody>
      </p:sp>
      <p:sp>
        <p:nvSpPr>
          <p:cNvPr id="3" name="Content Placeholder 2">
            <a:extLst>
              <a:ext uri="{FF2B5EF4-FFF2-40B4-BE49-F238E27FC236}">
                <a16:creationId xmlns:a16="http://schemas.microsoft.com/office/drawing/2014/main" id="{DDCA6253-95D3-5A4B-AF19-12141EA322AD}"/>
              </a:ext>
            </a:extLst>
          </p:cNvPr>
          <p:cNvSpPr>
            <a:spLocks noGrp="1"/>
          </p:cNvSpPr>
          <p:nvPr>
            <p:ph idx="1"/>
          </p:nvPr>
        </p:nvSpPr>
        <p:spPr>
          <a:xfrm>
            <a:off x="1069848" y="1725560"/>
            <a:ext cx="10197920" cy="4737869"/>
          </a:xfrm>
        </p:spPr>
        <p:txBody>
          <a:bodyPr>
            <a:normAutofit fontScale="92500" lnSpcReduction="10000"/>
          </a:bodyPr>
          <a:lstStyle/>
          <a:p>
            <a:pPr marL="274320" indent="-274320">
              <a:buFont typeface="Wingdings 2"/>
              <a:buChar char=""/>
              <a:defRPr/>
            </a:pPr>
            <a:r>
              <a:rPr lang="en-US" sz="2600" dirty="0"/>
              <a:t>Physical Fitness – Ability of the body’s systems to function efficiently and effectively.</a:t>
            </a:r>
          </a:p>
          <a:p>
            <a:pPr marL="274320" indent="-274320">
              <a:buFont typeface="Wingdings 2"/>
              <a:buChar char=""/>
              <a:defRPr/>
            </a:pPr>
            <a:r>
              <a:rPr lang="en-US" sz="2600" dirty="0"/>
              <a:t>Individuals who are “</a:t>
            </a:r>
            <a:r>
              <a:rPr lang="en-US" sz="2600" b="1" dirty="0"/>
              <a:t>physically fit</a:t>
            </a:r>
            <a:r>
              <a:rPr lang="en-US" sz="2600" dirty="0"/>
              <a:t>” have the ability to:</a:t>
            </a:r>
          </a:p>
          <a:p>
            <a:pPr marL="731520" lvl="1" indent="-274320">
              <a:buFont typeface="Wingdings 2"/>
              <a:buChar char=""/>
              <a:defRPr/>
            </a:pPr>
            <a:r>
              <a:rPr lang="en-US" sz="2800" dirty="0"/>
              <a:t>“carry out daily tasks with vigor and alertness, without undue fatigue, and with ample energy to enjoy leisure-time pursuits and to meet unforeseen emergencies.”</a:t>
            </a:r>
            <a:endParaRPr lang="en-US" sz="2400" dirty="0"/>
          </a:p>
          <a:p>
            <a:pPr marL="274320" indent="-274320">
              <a:buFont typeface="Wingdings 2"/>
              <a:buChar char=""/>
              <a:defRPr/>
            </a:pPr>
            <a:r>
              <a:rPr lang="en-US" sz="2600" dirty="0"/>
              <a:t>Physical Fitness has 2 sides:</a:t>
            </a:r>
          </a:p>
          <a:p>
            <a:pPr marL="914400" lvl="1" indent="-457200">
              <a:buFont typeface="+mj-lt"/>
              <a:buAutoNum type="arabicPeriod"/>
              <a:defRPr/>
            </a:pPr>
            <a:r>
              <a:rPr lang="en-US" sz="2400" dirty="0"/>
              <a:t>Health-Related Fitness</a:t>
            </a:r>
          </a:p>
          <a:p>
            <a:pPr marL="914400" lvl="1" indent="-457200">
              <a:buFont typeface="+mj-lt"/>
              <a:buAutoNum type="arabicPeriod"/>
              <a:defRPr/>
            </a:pPr>
            <a:r>
              <a:rPr lang="en-US" sz="2400" dirty="0"/>
              <a:t>Performance Skill Related Fitness</a:t>
            </a:r>
          </a:p>
        </p:txBody>
      </p:sp>
    </p:spTree>
    <p:extLst>
      <p:ext uri="{BB962C8B-B14F-4D97-AF65-F5344CB8AC3E}">
        <p14:creationId xmlns:p14="http://schemas.microsoft.com/office/powerpoint/2010/main" val="395777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018" y="465275"/>
            <a:ext cx="3593985" cy="814170"/>
          </a:xfrm>
        </p:spPr>
        <p:txBody>
          <a:bodyPr/>
          <a:lstStyle/>
          <a:p>
            <a:r>
              <a:rPr lang="en-US" b="1" u="sng" dirty="0"/>
              <a:t>Physical Fitness</a:t>
            </a:r>
          </a:p>
        </p:txBody>
      </p:sp>
      <p:sp>
        <p:nvSpPr>
          <p:cNvPr id="4" name="Content Placeholder 2">
            <a:extLst>
              <a:ext uri="{FF2B5EF4-FFF2-40B4-BE49-F238E27FC236}">
                <a16:creationId xmlns:a16="http://schemas.microsoft.com/office/drawing/2014/main" id="{68B45A23-3831-C24E-B4B5-11CA63E749FF}"/>
              </a:ext>
            </a:extLst>
          </p:cNvPr>
          <p:cNvSpPr txBox="1">
            <a:spLocks/>
          </p:cNvSpPr>
          <p:nvPr/>
        </p:nvSpPr>
        <p:spPr>
          <a:xfrm>
            <a:off x="1180828" y="1454861"/>
            <a:ext cx="4991318" cy="5325063"/>
          </a:xfrm>
          <a:prstGeom prst="rect">
            <a:avLst/>
          </a:prstGeom>
        </p:spPr>
        <p:txBody>
          <a:bodyPr vert="horz" lIns="91440" tIns="45720" rIns="91440" bIns="45720" rtlCol="0" anchor="ctr">
            <a:normAutofit fontScale="85000" lnSpcReduction="10000"/>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pPr>
              <a:buClr>
                <a:srgbClr val="A9ACEE"/>
              </a:buClr>
              <a:buFont typeface="Wingdings" panose="05000000000000000000" pitchFamily="2" charset="2"/>
              <a:buNone/>
            </a:pPr>
            <a:r>
              <a:rPr lang="en-US" altLang="en-US" sz="2400" b="1" dirty="0">
                <a:solidFill>
                  <a:prstClr val="white"/>
                </a:solidFill>
              </a:rPr>
              <a:t>Health-Related Fitness</a:t>
            </a:r>
          </a:p>
          <a:p>
            <a:pPr lvl="1">
              <a:buClr>
                <a:srgbClr val="A9ACEE"/>
              </a:buClr>
            </a:pPr>
            <a:r>
              <a:rPr lang="en-US" altLang="en-US" sz="2400" dirty="0">
                <a:solidFill>
                  <a:prstClr val="white"/>
                </a:solidFill>
              </a:rPr>
              <a:t>Body composition</a:t>
            </a:r>
          </a:p>
          <a:p>
            <a:pPr lvl="1">
              <a:buClr>
                <a:srgbClr val="A9ACEE"/>
              </a:buClr>
            </a:pPr>
            <a:r>
              <a:rPr lang="en-US" altLang="en-US" sz="2400" dirty="0">
                <a:solidFill>
                  <a:prstClr val="white"/>
                </a:solidFill>
              </a:rPr>
              <a:t>Cardiorespiratory endurance</a:t>
            </a:r>
          </a:p>
          <a:p>
            <a:pPr lvl="1">
              <a:buClr>
                <a:srgbClr val="A9ACEE"/>
              </a:buClr>
            </a:pPr>
            <a:r>
              <a:rPr lang="en-US" altLang="en-US" sz="2400" dirty="0">
                <a:solidFill>
                  <a:prstClr val="white"/>
                </a:solidFill>
              </a:rPr>
              <a:t>Flexibility</a:t>
            </a:r>
          </a:p>
          <a:p>
            <a:pPr lvl="1">
              <a:buClr>
                <a:srgbClr val="A9ACEE"/>
              </a:buClr>
            </a:pPr>
            <a:r>
              <a:rPr lang="en-US" altLang="en-US" sz="2400" dirty="0">
                <a:solidFill>
                  <a:prstClr val="white"/>
                </a:solidFill>
              </a:rPr>
              <a:t>Muscular endurance</a:t>
            </a:r>
          </a:p>
          <a:p>
            <a:pPr lvl="2">
              <a:buClr>
                <a:srgbClr val="A9ACEE"/>
              </a:buClr>
            </a:pPr>
            <a:r>
              <a:rPr lang="en-US" altLang="en-US" sz="2400" dirty="0">
                <a:solidFill>
                  <a:prstClr val="white"/>
                </a:solidFill>
              </a:rPr>
              <a:t>ability of a muscle or muscle group to exert force repeatedly or over a period of time.</a:t>
            </a:r>
          </a:p>
          <a:p>
            <a:pPr lvl="1">
              <a:buClr>
                <a:srgbClr val="A9ACEE"/>
              </a:buClr>
            </a:pPr>
            <a:r>
              <a:rPr lang="en-US" altLang="en-US" sz="2400" dirty="0">
                <a:solidFill>
                  <a:prstClr val="white"/>
                </a:solidFill>
              </a:rPr>
              <a:t>Muscular strength</a:t>
            </a:r>
          </a:p>
          <a:p>
            <a:pPr lvl="2">
              <a:buClr>
                <a:srgbClr val="A9ACEE"/>
              </a:buClr>
            </a:pPr>
            <a:r>
              <a:rPr lang="en-US" altLang="en-US" sz="2400" dirty="0">
                <a:solidFill>
                  <a:prstClr val="white"/>
                </a:solidFill>
              </a:rPr>
              <a:t>ability of a muscle or a muscle group to exert a single force against a resistance.</a:t>
            </a:r>
          </a:p>
        </p:txBody>
      </p:sp>
      <p:sp>
        <p:nvSpPr>
          <p:cNvPr id="5" name="Content Placeholder 2">
            <a:extLst>
              <a:ext uri="{FF2B5EF4-FFF2-40B4-BE49-F238E27FC236}">
                <a16:creationId xmlns:a16="http://schemas.microsoft.com/office/drawing/2014/main" id="{C0B922EE-1479-A846-9EC2-23F8BD2A2351}"/>
              </a:ext>
            </a:extLst>
          </p:cNvPr>
          <p:cNvSpPr txBox="1">
            <a:spLocks/>
          </p:cNvSpPr>
          <p:nvPr/>
        </p:nvSpPr>
        <p:spPr>
          <a:xfrm>
            <a:off x="6172145" y="1583911"/>
            <a:ext cx="5051175" cy="461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en-US" altLang="en-US" b="1" dirty="0">
                <a:solidFill>
                  <a:prstClr val="white"/>
                </a:solidFill>
              </a:rPr>
              <a:t>Performance/Skill Related Fitness</a:t>
            </a:r>
          </a:p>
          <a:p>
            <a:pPr>
              <a:buFont typeface="Arial" panose="020B0604020202020204" pitchFamily="34" charset="0"/>
              <a:buNone/>
            </a:pPr>
            <a:endParaRPr lang="en-US" altLang="en-US" sz="1600" b="1" dirty="0">
              <a:solidFill>
                <a:prstClr val="white"/>
              </a:solidFill>
            </a:endParaRPr>
          </a:p>
          <a:p>
            <a:pPr lvl="1"/>
            <a:r>
              <a:rPr lang="en-US" altLang="en-US" dirty="0">
                <a:solidFill>
                  <a:prstClr val="white"/>
                </a:solidFill>
              </a:rPr>
              <a:t>Agility</a:t>
            </a:r>
          </a:p>
          <a:p>
            <a:pPr lvl="1">
              <a:buFont typeface="Arial" panose="020B0604020202020204" pitchFamily="34" charset="0"/>
              <a:buNone/>
            </a:pPr>
            <a:endParaRPr lang="en-US" altLang="en-US" sz="800" dirty="0">
              <a:solidFill>
                <a:prstClr val="white"/>
              </a:solidFill>
            </a:endParaRPr>
          </a:p>
          <a:p>
            <a:pPr lvl="1"/>
            <a:r>
              <a:rPr lang="en-US" altLang="en-US" dirty="0">
                <a:solidFill>
                  <a:prstClr val="white"/>
                </a:solidFill>
              </a:rPr>
              <a:t>Balance</a:t>
            </a:r>
          </a:p>
          <a:p>
            <a:pPr lvl="1">
              <a:buFont typeface="Arial" panose="020B0604020202020204" pitchFamily="34" charset="0"/>
              <a:buNone/>
            </a:pPr>
            <a:endParaRPr lang="en-US" altLang="en-US" sz="800" dirty="0">
              <a:solidFill>
                <a:prstClr val="white"/>
              </a:solidFill>
            </a:endParaRPr>
          </a:p>
          <a:p>
            <a:pPr lvl="1"/>
            <a:r>
              <a:rPr lang="en-US" altLang="en-US" dirty="0">
                <a:solidFill>
                  <a:prstClr val="white"/>
                </a:solidFill>
              </a:rPr>
              <a:t>Coordination</a:t>
            </a:r>
          </a:p>
          <a:p>
            <a:pPr lvl="1">
              <a:buFont typeface="Arial" panose="020B0604020202020204" pitchFamily="34" charset="0"/>
              <a:buNone/>
            </a:pPr>
            <a:endParaRPr lang="en-US" altLang="en-US" sz="800" dirty="0">
              <a:solidFill>
                <a:prstClr val="white"/>
              </a:solidFill>
            </a:endParaRPr>
          </a:p>
          <a:p>
            <a:pPr lvl="1"/>
            <a:r>
              <a:rPr lang="en-US" altLang="en-US" dirty="0">
                <a:solidFill>
                  <a:prstClr val="white"/>
                </a:solidFill>
              </a:rPr>
              <a:t>Speed</a:t>
            </a:r>
          </a:p>
          <a:p>
            <a:pPr lvl="1">
              <a:buFont typeface="Arial" panose="020B0604020202020204" pitchFamily="34" charset="0"/>
              <a:buNone/>
            </a:pPr>
            <a:endParaRPr lang="en-US" altLang="en-US" sz="800" dirty="0">
              <a:solidFill>
                <a:prstClr val="white"/>
              </a:solidFill>
            </a:endParaRPr>
          </a:p>
          <a:p>
            <a:pPr lvl="1"/>
            <a:r>
              <a:rPr lang="en-US" altLang="en-US" dirty="0">
                <a:solidFill>
                  <a:prstClr val="white"/>
                </a:solidFill>
              </a:rPr>
              <a:t>Reaction Time</a:t>
            </a:r>
          </a:p>
          <a:p>
            <a:pPr lvl="1">
              <a:buFont typeface="Arial" panose="020B0604020202020204" pitchFamily="34" charset="0"/>
              <a:buNone/>
            </a:pPr>
            <a:endParaRPr lang="en-US" altLang="en-US" sz="800" dirty="0">
              <a:solidFill>
                <a:prstClr val="white"/>
              </a:solidFill>
            </a:endParaRPr>
          </a:p>
          <a:p>
            <a:pPr lvl="1"/>
            <a:r>
              <a:rPr lang="en-US" altLang="en-US" dirty="0">
                <a:solidFill>
                  <a:prstClr val="white"/>
                </a:solidFill>
              </a:rPr>
              <a:t>Power</a:t>
            </a:r>
          </a:p>
        </p:txBody>
      </p:sp>
    </p:spTree>
    <p:extLst>
      <p:ext uri="{BB962C8B-B14F-4D97-AF65-F5344CB8AC3E}">
        <p14:creationId xmlns:p14="http://schemas.microsoft.com/office/powerpoint/2010/main" val="118636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833" y="725863"/>
            <a:ext cx="9100935" cy="1077229"/>
          </a:xfrm>
        </p:spPr>
        <p:txBody>
          <a:bodyPr/>
          <a:lstStyle/>
          <a:p>
            <a:pPr algn="ctr"/>
            <a:r>
              <a:rPr lang="en-US" b="1" u="sng" dirty="0"/>
              <a:t>Components of Physical Fitness:</a:t>
            </a:r>
            <a:br>
              <a:rPr lang="en-US" b="1" u="sng" dirty="0"/>
            </a:br>
            <a:r>
              <a:rPr lang="en-US" i="1" dirty="0"/>
              <a:t>Elements of Physical Activity and Exercise</a:t>
            </a:r>
          </a:p>
        </p:txBody>
      </p:sp>
      <p:sp>
        <p:nvSpPr>
          <p:cNvPr id="3" name="Content Placeholder 2"/>
          <p:cNvSpPr>
            <a:spLocks noGrp="1"/>
          </p:cNvSpPr>
          <p:nvPr>
            <p:ph idx="1"/>
          </p:nvPr>
        </p:nvSpPr>
        <p:spPr>
          <a:xfrm>
            <a:off x="1345915" y="2052116"/>
            <a:ext cx="4736386" cy="3997828"/>
          </a:xfrm>
        </p:spPr>
        <p:txBody>
          <a:bodyPr/>
          <a:lstStyle/>
          <a:p>
            <a:pPr marL="6160" indent="0">
              <a:buNone/>
            </a:pPr>
            <a:r>
              <a:rPr lang="en-US" b="1" dirty="0"/>
              <a:t>Physical Activity</a:t>
            </a:r>
          </a:p>
          <a:p>
            <a:r>
              <a:rPr lang="en-US" dirty="0"/>
              <a:t>Bodily movement of skeletal muscles</a:t>
            </a:r>
          </a:p>
          <a:p>
            <a:r>
              <a:rPr lang="en-US" dirty="0"/>
              <a:t>Results in energy expenditure</a:t>
            </a:r>
          </a:p>
          <a:p>
            <a:r>
              <a:rPr lang="en-US" dirty="0"/>
              <a:t>Varying of energy expenditure (kilocalories)</a:t>
            </a:r>
          </a:p>
          <a:p>
            <a:r>
              <a:rPr lang="en-US" dirty="0"/>
              <a:t>Certainly associated with Physical Fitness</a:t>
            </a:r>
          </a:p>
        </p:txBody>
      </p:sp>
      <p:sp>
        <p:nvSpPr>
          <p:cNvPr id="4" name="Content Placeholder 2"/>
          <p:cNvSpPr txBox="1">
            <a:spLocks/>
          </p:cNvSpPr>
          <p:nvPr/>
        </p:nvSpPr>
        <p:spPr>
          <a:xfrm>
            <a:off x="6460733" y="2047688"/>
            <a:ext cx="4736386" cy="3997828"/>
          </a:xfrm>
          <a:prstGeom prst="rect">
            <a:avLst/>
          </a:prstGeom>
        </p:spPr>
        <p:txBody>
          <a:bodyPr vert="horz" lIns="91440" tIns="45720" rIns="91440" bIns="45720" rtlCol="0" anchor="ctr">
            <a:normAutofit/>
          </a:bodyPr>
          <a:lst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a:lstStyle>
          <a:p>
            <a:pPr marL="6160" indent="0">
              <a:buClr>
                <a:srgbClr val="A9ACEE"/>
              </a:buClr>
              <a:buFont typeface="Wingdings" panose="05000000000000000000" pitchFamily="2" charset="2"/>
              <a:buNone/>
            </a:pPr>
            <a:r>
              <a:rPr lang="en-US" b="1" dirty="0">
                <a:solidFill>
                  <a:prstClr val="white"/>
                </a:solidFill>
              </a:rPr>
              <a:t>Exercise Therapy</a:t>
            </a:r>
          </a:p>
          <a:p>
            <a:pPr>
              <a:buClr>
                <a:srgbClr val="A9ACEE"/>
              </a:buClr>
            </a:pPr>
            <a:r>
              <a:rPr lang="en-US" dirty="0">
                <a:solidFill>
                  <a:prstClr val="white"/>
                </a:solidFill>
              </a:rPr>
              <a:t>All elements list in Physical Activity including the following:</a:t>
            </a:r>
          </a:p>
          <a:p>
            <a:pPr lvl="1">
              <a:buClr>
                <a:srgbClr val="A9ACEE"/>
              </a:buClr>
            </a:pPr>
            <a:r>
              <a:rPr lang="en-US" dirty="0">
                <a:solidFill>
                  <a:prstClr val="white"/>
                </a:solidFill>
              </a:rPr>
              <a:t>Planned, structured, and repetitive bodily movements</a:t>
            </a:r>
          </a:p>
          <a:p>
            <a:pPr lvl="1">
              <a:buClr>
                <a:srgbClr val="A9ACEE"/>
              </a:buClr>
            </a:pPr>
            <a:r>
              <a:rPr lang="en-US" dirty="0">
                <a:solidFill>
                  <a:prstClr val="white"/>
                </a:solidFill>
              </a:rPr>
              <a:t>The improvement and maintenance of a person’s physical fitness level in an objective manner</a:t>
            </a:r>
          </a:p>
        </p:txBody>
      </p:sp>
    </p:spTree>
    <p:extLst>
      <p:ext uri="{BB962C8B-B14F-4D97-AF65-F5344CB8AC3E}">
        <p14:creationId xmlns:p14="http://schemas.microsoft.com/office/powerpoint/2010/main" val="415278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E46F3-97D3-A04B-BF0B-2FFC491B3C17}"/>
              </a:ext>
            </a:extLst>
          </p:cNvPr>
          <p:cNvSpPr>
            <a:spLocks noGrp="1"/>
          </p:cNvSpPr>
          <p:nvPr>
            <p:ph type="title"/>
          </p:nvPr>
        </p:nvSpPr>
        <p:spPr>
          <a:xfrm>
            <a:off x="1069848" y="484632"/>
            <a:ext cx="10058400" cy="950030"/>
          </a:xfrm>
        </p:spPr>
        <p:txBody>
          <a:bodyPr>
            <a:normAutofit/>
          </a:bodyPr>
          <a:lstStyle/>
          <a:p>
            <a:r>
              <a:rPr lang="en-US" b="1" u="sng" dirty="0"/>
              <a:t>Benefits/Role of Exercise Therapies </a:t>
            </a:r>
          </a:p>
        </p:txBody>
      </p:sp>
      <p:sp>
        <p:nvSpPr>
          <p:cNvPr id="3" name="Content Placeholder 2">
            <a:extLst>
              <a:ext uri="{FF2B5EF4-FFF2-40B4-BE49-F238E27FC236}">
                <a16:creationId xmlns:a16="http://schemas.microsoft.com/office/drawing/2014/main" id="{01E1956D-31AF-D543-8004-CF8F4A62F7B4}"/>
              </a:ext>
            </a:extLst>
          </p:cNvPr>
          <p:cNvSpPr>
            <a:spLocks noGrp="1"/>
          </p:cNvSpPr>
          <p:nvPr>
            <p:ph idx="1"/>
          </p:nvPr>
        </p:nvSpPr>
        <p:spPr>
          <a:xfrm>
            <a:off x="1069847" y="1434662"/>
            <a:ext cx="10249793" cy="5265683"/>
          </a:xfrm>
        </p:spPr>
        <p:txBody>
          <a:bodyPr>
            <a:normAutofit fontScale="85000" lnSpcReduction="20000"/>
          </a:bodyPr>
          <a:lstStyle/>
          <a:p>
            <a:r>
              <a:rPr lang="en-US" sz="2400" b="1" u="sng" dirty="0"/>
              <a:t>Therapuetic Exercise Benefits</a:t>
            </a:r>
          </a:p>
          <a:p>
            <a:pPr lvl="1"/>
            <a:r>
              <a:rPr lang="en-US" sz="2000" dirty="0"/>
              <a:t>Enable ambulation</a:t>
            </a:r>
          </a:p>
          <a:p>
            <a:pPr lvl="1"/>
            <a:r>
              <a:rPr lang="en-US" sz="2000" dirty="0"/>
              <a:t>Release contracted muscle, tendons, and fascia</a:t>
            </a:r>
          </a:p>
          <a:p>
            <a:pPr lvl="1"/>
            <a:r>
              <a:rPr lang="en-US" sz="2000" dirty="0"/>
              <a:t>Mobilize joints</a:t>
            </a:r>
          </a:p>
          <a:p>
            <a:pPr lvl="1"/>
            <a:r>
              <a:rPr lang="en-US" sz="2000" dirty="0"/>
              <a:t>Improve circulation</a:t>
            </a:r>
          </a:p>
          <a:p>
            <a:pPr lvl="1"/>
            <a:r>
              <a:rPr lang="en-US" sz="2000" dirty="0"/>
              <a:t>Reduce rigidity</a:t>
            </a:r>
          </a:p>
          <a:p>
            <a:pPr lvl="1"/>
            <a:r>
              <a:rPr lang="en-US" sz="2000" dirty="0"/>
              <a:t>Improve balance</a:t>
            </a:r>
          </a:p>
          <a:p>
            <a:pPr lvl="1"/>
            <a:r>
              <a:rPr lang="en-US" sz="2000" dirty="0"/>
              <a:t>Promote relaxation</a:t>
            </a:r>
          </a:p>
          <a:p>
            <a:pPr lvl="1"/>
            <a:r>
              <a:rPr lang="en-US" sz="2000" dirty="0"/>
              <a:t>Improve muscular strength/maximal voluntary contractile force</a:t>
            </a:r>
          </a:p>
          <a:p>
            <a:pPr lvl="1"/>
            <a:r>
              <a:rPr lang="en-US" sz="2000" dirty="0"/>
              <a:t>Improve exercise performance and functional capacity</a:t>
            </a:r>
          </a:p>
          <a:p>
            <a:r>
              <a:rPr lang="en-US" sz="2400" u="sng" dirty="0"/>
              <a:t>Additional Benefits: </a:t>
            </a:r>
            <a:r>
              <a:rPr lang="en-US" sz="2400" dirty="0"/>
              <a:t>Cardiac, Mental Health (depression, anxiety) Musculoskeletal, Pain Medicine, Lymphedema, endocrinology, cancer, endocrine, etc.</a:t>
            </a:r>
          </a:p>
          <a:p>
            <a:r>
              <a:rPr lang="en-US" sz="2400" dirty="0"/>
              <a:t>Goal of exercise is to always achieve and maintain an optimal level of function</a:t>
            </a:r>
          </a:p>
        </p:txBody>
      </p:sp>
    </p:spTree>
    <p:extLst>
      <p:ext uri="{BB962C8B-B14F-4D97-AF65-F5344CB8AC3E}">
        <p14:creationId xmlns:p14="http://schemas.microsoft.com/office/powerpoint/2010/main" val="314867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286A-256F-1B49-A521-A0798D29B2F5}"/>
              </a:ext>
            </a:extLst>
          </p:cNvPr>
          <p:cNvSpPr>
            <a:spLocks noGrp="1"/>
          </p:cNvSpPr>
          <p:nvPr>
            <p:ph type="title"/>
          </p:nvPr>
        </p:nvSpPr>
        <p:spPr>
          <a:xfrm>
            <a:off x="1069848" y="484632"/>
            <a:ext cx="10058400" cy="1091920"/>
          </a:xfrm>
        </p:spPr>
        <p:txBody>
          <a:bodyPr/>
          <a:lstStyle/>
          <a:p>
            <a:r>
              <a:rPr lang="en-US" b="1" u="sng" dirty="0"/>
              <a:t>Benefits/Role. . . (cont.)</a:t>
            </a:r>
          </a:p>
        </p:txBody>
      </p:sp>
      <p:sp>
        <p:nvSpPr>
          <p:cNvPr id="3" name="Content Placeholder 2">
            <a:extLst>
              <a:ext uri="{FF2B5EF4-FFF2-40B4-BE49-F238E27FC236}">
                <a16:creationId xmlns:a16="http://schemas.microsoft.com/office/drawing/2014/main" id="{417C9289-0AE8-2D44-8B16-DD088ED0F416}"/>
              </a:ext>
            </a:extLst>
          </p:cNvPr>
          <p:cNvSpPr>
            <a:spLocks noGrp="1"/>
          </p:cNvSpPr>
          <p:nvPr>
            <p:ph idx="1"/>
          </p:nvPr>
        </p:nvSpPr>
        <p:spPr>
          <a:xfrm>
            <a:off x="1069848" y="1102290"/>
            <a:ext cx="10169652" cy="5184210"/>
          </a:xfrm>
        </p:spPr>
        <p:txBody>
          <a:bodyPr>
            <a:normAutofit/>
          </a:bodyPr>
          <a:lstStyle/>
          <a:p>
            <a:r>
              <a:rPr lang="en-US" sz="2400" dirty="0"/>
              <a:t>Physical exercise - interrelationship of altered function to the body structure</a:t>
            </a:r>
          </a:p>
          <a:p>
            <a:pPr lvl="1"/>
            <a:r>
              <a:rPr lang="en-US" sz="2200" dirty="0"/>
              <a:t>skeletal, arthrodial and myofascial structures and their related vascular, lymphatic and nervous elements.</a:t>
            </a:r>
          </a:p>
          <a:p>
            <a:pPr lvl="1"/>
            <a:r>
              <a:rPr lang="en-US" sz="2000" dirty="0"/>
              <a:t>Prefaces the use of therapeutic exercise and makes the exercise more effective</a:t>
            </a:r>
          </a:p>
          <a:p>
            <a:pPr lvl="1"/>
            <a:r>
              <a:rPr lang="en-US" sz="2000" dirty="0"/>
              <a:t>Prescribed exercise can reinforces the functional correction or maintenance of the patient’s current status</a:t>
            </a:r>
          </a:p>
          <a:p>
            <a:r>
              <a:rPr lang="en-US" sz="2400" dirty="0"/>
              <a:t>Adjunct therapy to patient treatment plan</a:t>
            </a:r>
          </a:p>
        </p:txBody>
      </p:sp>
    </p:spTree>
    <p:extLst>
      <p:ext uri="{BB962C8B-B14F-4D97-AF65-F5344CB8AC3E}">
        <p14:creationId xmlns:p14="http://schemas.microsoft.com/office/powerpoint/2010/main" val="247930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65D5-C3EC-3144-B97E-D011AF24756A}"/>
              </a:ext>
            </a:extLst>
          </p:cNvPr>
          <p:cNvSpPr>
            <a:spLocks noGrp="1"/>
          </p:cNvSpPr>
          <p:nvPr>
            <p:ph type="title"/>
          </p:nvPr>
        </p:nvSpPr>
        <p:spPr>
          <a:xfrm>
            <a:off x="1117600" y="445844"/>
            <a:ext cx="3479800" cy="3707056"/>
          </a:xfrm>
        </p:spPr>
        <p:txBody>
          <a:bodyPr anchor="ctr">
            <a:normAutofit/>
          </a:bodyPr>
          <a:lstStyle/>
          <a:p>
            <a:pPr algn="ctr"/>
            <a:r>
              <a:rPr lang="en-US" b="1" u="sng" dirty="0"/>
              <a:t>Conservative Treatment Guidelines</a:t>
            </a:r>
          </a:p>
        </p:txBody>
      </p:sp>
      <p:pic>
        <p:nvPicPr>
          <p:cNvPr id="4" name="Content Placeholder 3">
            <a:extLst>
              <a:ext uri="{FF2B5EF4-FFF2-40B4-BE49-F238E27FC236}">
                <a16:creationId xmlns:a16="http://schemas.microsoft.com/office/drawing/2014/main" id="{5DC17338-0855-E448-AD26-9DA1174B9A55}"/>
              </a:ext>
            </a:extLst>
          </p:cNvPr>
          <p:cNvPicPr>
            <a:picLocks noGrp="1" noChangeAspect="1"/>
          </p:cNvPicPr>
          <p:nvPr>
            <p:ph idx="1"/>
          </p:nvPr>
        </p:nvPicPr>
        <p:blipFill>
          <a:blip r:embed="rId3"/>
          <a:stretch>
            <a:fillRect/>
          </a:stretch>
        </p:blipFill>
        <p:spPr>
          <a:xfrm>
            <a:off x="4766853" y="102235"/>
            <a:ext cx="5959736" cy="6755765"/>
          </a:xfrm>
        </p:spPr>
      </p:pic>
    </p:spTree>
    <p:extLst>
      <p:ext uri="{BB962C8B-B14F-4D97-AF65-F5344CB8AC3E}">
        <p14:creationId xmlns:p14="http://schemas.microsoft.com/office/powerpoint/2010/main" val="3886331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0.xml><?xml version="1.0" encoding="utf-8"?>
<a:theme xmlns:a="http://schemas.openxmlformats.org/drawingml/2006/main" name="9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1.xml><?xml version="1.0" encoding="utf-8"?>
<a:theme xmlns:a="http://schemas.openxmlformats.org/drawingml/2006/main" name="10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2.xml><?xml version="1.0" encoding="utf-8"?>
<a:theme xmlns:a="http://schemas.openxmlformats.org/drawingml/2006/main" name="11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3.xml><?xml version="1.0" encoding="utf-8"?>
<a:theme xmlns:a="http://schemas.openxmlformats.org/drawingml/2006/main" name="12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4.xml><?xml version="1.0" encoding="utf-8"?>
<a:theme xmlns:a="http://schemas.openxmlformats.org/drawingml/2006/main" name="13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5.xml><?xml version="1.0" encoding="utf-8"?>
<a:theme xmlns:a="http://schemas.openxmlformats.org/drawingml/2006/main" name="14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6.xml><?xml version="1.0" encoding="utf-8"?>
<a:theme xmlns:a="http://schemas.openxmlformats.org/drawingml/2006/main" name="15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7.xml><?xml version="1.0" encoding="utf-8"?>
<a:theme xmlns:a="http://schemas.openxmlformats.org/drawingml/2006/main" name="16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8.xml><?xml version="1.0" encoding="utf-8"?>
<a:theme xmlns:a="http://schemas.openxmlformats.org/drawingml/2006/main" name="17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19.xml><?xml version="1.0" encoding="utf-8"?>
<a:theme xmlns:a="http://schemas.openxmlformats.org/drawingml/2006/main" name="18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xml><?xml version="1.0" encoding="utf-8"?>
<a:theme xmlns:a="http://schemas.openxmlformats.org/drawingml/2006/main" name="1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0.xml><?xml version="1.0" encoding="utf-8"?>
<a:theme xmlns:a="http://schemas.openxmlformats.org/drawingml/2006/main" name="19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1.xml><?xml version="1.0" encoding="utf-8"?>
<a:theme xmlns:a="http://schemas.openxmlformats.org/drawingml/2006/main" name="20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2.xml><?xml version="1.0" encoding="utf-8"?>
<a:theme xmlns:a="http://schemas.openxmlformats.org/drawingml/2006/main" name="21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3.xml><?xml version="1.0" encoding="utf-8"?>
<a:theme xmlns:a="http://schemas.openxmlformats.org/drawingml/2006/main" name="22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4.xml><?xml version="1.0" encoding="utf-8"?>
<a:theme xmlns:a="http://schemas.openxmlformats.org/drawingml/2006/main" name="23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5.xml><?xml version="1.0" encoding="utf-8"?>
<a:theme xmlns:a="http://schemas.openxmlformats.org/drawingml/2006/main" name="24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6.xml><?xml version="1.0" encoding="utf-8"?>
<a:theme xmlns:a="http://schemas.openxmlformats.org/drawingml/2006/main" name="25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7.xml><?xml version="1.0" encoding="utf-8"?>
<a:theme xmlns:a="http://schemas.openxmlformats.org/drawingml/2006/main" name="26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8.xml><?xml version="1.0" encoding="utf-8"?>
<a:theme xmlns:a="http://schemas.openxmlformats.org/drawingml/2006/main" name="27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29.xml><?xml version="1.0" encoding="utf-8"?>
<a:theme xmlns:a="http://schemas.openxmlformats.org/drawingml/2006/main" name="28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3.xml><?xml version="1.0" encoding="utf-8"?>
<a:theme xmlns:a="http://schemas.openxmlformats.org/drawingml/2006/main" name="2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30.xml><?xml version="1.0" encoding="utf-8"?>
<a:theme xmlns:a="http://schemas.openxmlformats.org/drawingml/2006/main" name="29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31.xml><?xml version="1.0" encoding="utf-8"?>
<a:theme xmlns:a="http://schemas.openxmlformats.org/drawingml/2006/main" name="30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32.xml><?xml version="1.0" encoding="utf-8"?>
<a:theme xmlns:a="http://schemas.openxmlformats.org/drawingml/2006/main" name="31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33.xml><?xml version="1.0" encoding="utf-8"?>
<a:theme xmlns:a="http://schemas.openxmlformats.org/drawingml/2006/main" name="32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5.xml><?xml version="1.0" encoding="utf-8"?>
<a:theme xmlns:a="http://schemas.openxmlformats.org/drawingml/2006/main" name="4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6.xml><?xml version="1.0" encoding="utf-8"?>
<a:theme xmlns:a="http://schemas.openxmlformats.org/drawingml/2006/main" name="5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7.xml><?xml version="1.0" encoding="utf-8"?>
<a:theme xmlns:a="http://schemas.openxmlformats.org/drawingml/2006/main" name="6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8.xml><?xml version="1.0" encoding="utf-8"?>
<a:theme xmlns:a="http://schemas.openxmlformats.org/drawingml/2006/main" name="7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ppt/theme/theme9.xml><?xml version="1.0" encoding="utf-8"?>
<a:theme xmlns:a="http://schemas.openxmlformats.org/drawingml/2006/main" name="8_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otalTime>1</TotalTime>
  <Words>3347</Words>
  <Application>Microsoft Office PowerPoint</Application>
  <PresentationFormat>Widescreen</PresentationFormat>
  <Paragraphs>422</Paragraphs>
  <Slides>33</Slides>
  <Notes>33</Notes>
  <HiddenSlides>0</HiddenSlides>
  <MMClips>0</MMClips>
  <ScaleCrop>false</ScaleCrop>
  <HeadingPairs>
    <vt:vector size="6" baseType="variant">
      <vt:variant>
        <vt:lpstr>Fonts Used</vt:lpstr>
      </vt:variant>
      <vt:variant>
        <vt:i4>6</vt:i4>
      </vt:variant>
      <vt:variant>
        <vt:lpstr>Theme</vt:lpstr>
      </vt:variant>
      <vt:variant>
        <vt:i4>33</vt:i4>
      </vt:variant>
      <vt:variant>
        <vt:lpstr>Slide Titles</vt:lpstr>
      </vt:variant>
      <vt:variant>
        <vt:i4>33</vt:i4>
      </vt:variant>
    </vt:vector>
  </HeadingPairs>
  <TitlesOfParts>
    <vt:vector size="72" baseType="lpstr">
      <vt:lpstr>Arial</vt:lpstr>
      <vt:lpstr>Calibri</vt:lpstr>
      <vt:lpstr>MS Shell Dlg 2</vt:lpstr>
      <vt:lpstr>Wingdings</vt:lpstr>
      <vt:lpstr>Wingdings 2</vt:lpstr>
      <vt:lpstr>Wingdings 3</vt:lpstr>
      <vt:lpstr>Madison</vt:lpstr>
      <vt:lpstr>1_Madison</vt:lpstr>
      <vt:lpstr>2_Madison</vt:lpstr>
      <vt:lpstr>3_Madison</vt:lpstr>
      <vt:lpstr>4_Madison</vt:lpstr>
      <vt:lpstr>5_Madison</vt:lpstr>
      <vt:lpstr>6_Madison</vt:lpstr>
      <vt:lpstr>7_Madison</vt:lpstr>
      <vt:lpstr>8_Madison</vt:lpstr>
      <vt:lpstr>9_Madison</vt:lpstr>
      <vt:lpstr>10_Madison</vt:lpstr>
      <vt:lpstr>11_Madison</vt:lpstr>
      <vt:lpstr>12_Madison</vt:lpstr>
      <vt:lpstr>13_Madison</vt:lpstr>
      <vt:lpstr>14_Madison</vt:lpstr>
      <vt:lpstr>15_Madison</vt:lpstr>
      <vt:lpstr>16_Madison</vt:lpstr>
      <vt:lpstr>17_Madison</vt:lpstr>
      <vt:lpstr>18_Madison</vt:lpstr>
      <vt:lpstr>19_Madison</vt:lpstr>
      <vt:lpstr>20_Madison</vt:lpstr>
      <vt:lpstr>21_Madison</vt:lpstr>
      <vt:lpstr>22_Madison</vt:lpstr>
      <vt:lpstr>23_Madison</vt:lpstr>
      <vt:lpstr>24_Madison</vt:lpstr>
      <vt:lpstr>25_Madison</vt:lpstr>
      <vt:lpstr>26_Madison</vt:lpstr>
      <vt:lpstr>27_Madison</vt:lpstr>
      <vt:lpstr>28_Madison</vt:lpstr>
      <vt:lpstr>29_Madison</vt:lpstr>
      <vt:lpstr>30_Madison</vt:lpstr>
      <vt:lpstr>31_Madison</vt:lpstr>
      <vt:lpstr>32_Madison</vt:lpstr>
      <vt:lpstr>Exercise as a Prescription</vt:lpstr>
      <vt:lpstr>PowerPoint Presentation</vt:lpstr>
      <vt:lpstr>Objectives</vt:lpstr>
      <vt:lpstr>Introduction to Exercise Therapy</vt:lpstr>
      <vt:lpstr>Physical Fitness</vt:lpstr>
      <vt:lpstr>Components of Physical Fitness: Elements of Physical Activity and Exercise</vt:lpstr>
      <vt:lpstr>Benefits/Role of Exercise Therapies </vt:lpstr>
      <vt:lpstr>Benefits/Role. . . (cont.)</vt:lpstr>
      <vt:lpstr>Conservative Treatment Guidelines</vt:lpstr>
      <vt:lpstr>Well Rounded Exercise Programming </vt:lpstr>
      <vt:lpstr>Stages of Change</vt:lpstr>
      <vt:lpstr>Screening Element</vt:lpstr>
      <vt:lpstr>Screening Elements. . . (cont.)</vt:lpstr>
      <vt:lpstr>Example of Typical Muscle Firing Pattern Dysfunctions</vt:lpstr>
      <vt:lpstr>Example of Typical Muscle Firing Pattern Dysfunctions</vt:lpstr>
      <vt:lpstr>PowerPoint Presentation</vt:lpstr>
      <vt:lpstr>Typical Assessments of Physical Fitness</vt:lpstr>
      <vt:lpstr>Additional Tests to Assess Function</vt:lpstr>
      <vt:lpstr>Exercise Prescription</vt:lpstr>
      <vt:lpstr>Corrective Exercise Continuum</vt:lpstr>
      <vt:lpstr>Types of Exercise</vt:lpstr>
      <vt:lpstr>Muscular Strength and Endurance</vt:lpstr>
      <vt:lpstr>Flexibility Techniques</vt:lpstr>
      <vt:lpstr>Flexibility</vt:lpstr>
      <vt:lpstr>Planning a Fitness Program</vt:lpstr>
      <vt:lpstr>General Exercise Principles FITT Formula- Dosage</vt:lpstr>
      <vt:lpstr>Order of Prescribed Progression</vt:lpstr>
      <vt:lpstr>Comprehensive Rehabilitation Programs</vt:lpstr>
      <vt:lpstr>Therapeutic exercise</vt:lpstr>
      <vt:lpstr>Multidisciplinary Comprehensive Pain Management</vt:lpstr>
      <vt:lpstr>Progression/Monitoring of Exercise Prescription</vt:lpstr>
      <vt:lpstr>Why Exercise Prescription?</vt:lpstr>
      <vt:lpstr>Resources</vt:lpstr>
    </vt:vector>
  </TitlesOfParts>
  <Company>WVU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as a Prescription</dc:title>
  <dc:creator>H62369</dc:creator>
  <cp:lastModifiedBy>Tennant, Tracye</cp:lastModifiedBy>
  <cp:revision>2</cp:revision>
  <dcterms:created xsi:type="dcterms:W3CDTF">2022-05-18T20:12:19Z</dcterms:created>
  <dcterms:modified xsi:type="dcterms:W3CDTF">2022-05-19T11:52:26Z</dcterms:modified>
</cp:coreProperties>
</file>