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41"/>
  </p:notesMasterIdLst>
  <p:sldIdLst>
    <p:sldId id="256" r:id="rId4"/>
    <p:sldId id="296" r:id="rId5"/>
    <p:sldId id="297" r:id="rId6"/>
    <p:sldId id="298" r:id="rId7"/>
    <p:sldId id="299" r:id="rId8"/>
    <p:sldId id="300" r:id="rId9"/>
    <p:sldId id="302" r:id="rId10"/>
    <p:sldId id="303" r:id="rId11"/>
    <p:sldId id="311" r:id="rId12"/>
    <p:sldId id="309" r:id="rId13"/>
    <p:sldId id="306" r:id="rId14"/>
    <p:sldId id="308" r:id="rId15"/>
    <p:sldId id="307" r:id="rId16"/>
    <p:sldId id="271" r:id="rId17"/>
    <p:sldId id="310" r:id="rId18"/>
    <p:sldId id="292" r:id="rId19"/>
    <p:sldId id="267" r:id="rId20"/>
    <p:sldId id="260" r:id="rId21"/>
    <p:sldId id="293" r:id="rId22"/>
    <p:sldId id="277" r:id="rId23"/>
    <p:sldId id="265" r:id="rId24"/>
    <p:sldId id="268" r:id="rId25"/>
    <p:sldId id="294" r:id="rId26"/>
    <p:sldId id="283" r:id="rId27"/>
    <p:sldId id="257" r:id="rId28"/>
    <p:sldId id="278" r:id="rId29"/>
    <p:sldId id="266" r:id="rId30"/>
    <p:sldId id="275" r:id="rId31"/>
    <p:sldId id="289" r:id="rId32"/>
    <p:sldId id="285" r:id="rId33"/>
    <p:sldId id="261" r:id="rId34"/>
    <p:sldId id="291" r:id="rId35"/>
    <p:sldId id="262" r:id="rId36"/>
    <p:sldId id="280" r:id="rId37"/>
    <p:sldId id="290" r:id="rId38"/>
    <p:sldId id="259" r:id="rId39"/>
    <p:sldId id="274" r:id="rId40"/>
  </p:sldIdLst>
  <p:sldSz cx="9144000" cy="6858000" type="screen4x3"/>
  <p:notesSz cx="6858000" cy="9144000"/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47A78-E619-4A08-B57E-5CAE308F52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B7FA2-FCEB-4E8A-94F2-5A4C2E5AFCDF}">
      <dgm:prSet/>
      <dgm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Kyphoplasty</a:t>
          </a:r>
        </a:p>
      </dgm:t>
    </dgm:pt>
    <dgm:pt modelId="{8F7D5320-3C09-4775-A5A5-B93D349C0933}" type="parTrans" cxnId="{CC026A71-DAE9-41EB-9DD1-0A2CB602F41F}">
      <dgm:prSet/>
      <dgm:spPr/>
      <dgm:t>
        <a:bodyPr/>
        <a:lstStyle/>
        <a:p>
          <a:endParaRPr lang="en-US"/>
        </a:p>
      </dgm:t>
    </dgm:pt>
    <dgm:pt modelId="{3721BEAC-AF2D-48CB-918F-B583363093AC}" type="sibTrans" cxnId="{CC026A71-DAE9-41EB-9DD1-0A2CB602F41F}">
      <dgm:prSet/>
      <dgm:spPr/>
      <dgm:t>
        <a:bodyPr/>
        <a:lstStyle/>
        <a:p>
          <a:endParaRPr lang="en-US"/>
        </a:p>
      </dgm:t>
    </dgm:pt>
    <dgm:pt modelId="{841CCDDB-22A3-4BE2-BC68-3B1B5EB7899A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Percutaneous Interspinous Spacer</a:t>
          </a:r>
        </a:p>
      </dgm:t>
    </dgm:pt>
    <dgm:pt modelId="{A74B927E-9EBA-43E8-85DA-D42CB75D30C4}" type="parTrans" cxnId="{0E5E0735-0ADD-4DC8-B9E2-6AC5135B10B2}">
      <dgm:prSet/>
      <dgm:spPr/>
      <dgm:t>
        <a:bodyPr/>
        <a:lstStyle/>
        <a:p>
          <a:endParaRPr lang="en-US"/>
        </a:p>
      </dgm:t>
    </dgm:pt>
    <dgm:pt modelId="{C72D116E-F202-48D2-AD46-9F26B1979A27}" type="sibTrans" cxnId="{0E5E0735-0ADD-4DC8-B9E2-6AC5135B10B2}">
      <dgm:prSet/>
      <dgm:spPr/>
      <dgm:t>
        <a:bodyPr/>
        <a:lstStyle/>
        <a:p>
          <a:endParaRPr lang="en-US"/>
        </a:p>
      </dgm:t>
    </dgm:pt>
    <dgm:pt modelId="{4789D441-CA43-406F-ABE6-0386262F7977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 err="1"/>
            <a:t>Basivertebral</a:t>
          </a:r>
          <a:r>
            <a:rPr lang="en-US" dirty="0"/>
            <a:t> Nerve Ablation</a:t>
          </a:r>
        </a:p>
      </dgm:t>
    </dgm:pt>
    <dgm:pt modelId="{16E286A3-D9AA-4C38-A194-3D490EA9B79B}" type="parTrans" cxnId="{D2F5DAF3-3AD2-4056-A253-4B4ACD215463}">
      <dgm:prSet/>
      <dgm:spPr/>
      <dgm:t>
        <a:bodyPr/>
        <a:lstStyle/>
        <a:p>
          <a:endParaRPr lang="en-US"/>
        </a:p>
      </dgm:t>
    </dgm:pt>
    <dgm:pt modelId="{7EF0EDFD-1B2A-4553-9550-C3F1C154D859}" type="sibTrans" cxnId="{D2F5DAF3-3AD2-4056-A253-4B4ACD215463}">
      <dgm:prSet/>
      <dgm:spPr/>
      <dgm:t>
        <a:bodyPr/>
        <a:lstStyle/>
        <a:p>
          <a:endParaRPr lang="en-US"/>
        </a:p>
      </dgm:t>
    </dgm:pt>
    <dgm:pt modelId="{886565B3-7AB5-4B17-9CE1-77DE5D0C382C}" type="pres">
      <dgm:prSet presAssocID="{21F47A78-E619-4A08-B57E-5CAE308F52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91559E-6A80-4EE7-9A37-DB6063458FFD}" type="pres">
      <dgm:prSet presAssocID="{D1CB7FA2-FCEB-4E8A-94F2-5A4C2E5AFCDF}" presName="hierRoot1" presStyleCnt="0"/>
      <dgm:spPr/>
    </dgm:pt>
    <dgm:pt modelId="{3C63DAB4-C8C3-4137-B5F8-2924393AB037}" type="pres">
      <dgm:prSet presAssocID="{D1CB7FA2-FCEB-4E8A-94F2-5A4C2E5AFCDF}" presName="composite" presStyleCnt="0"/>
      <dgm:spPr/>
    </dgm:pt>
    <dgm:pt modelId="{7EA42338-EAF2-441B-8632-43DF0F224E35}" type="pres">
      <dgm:prSet presAssocID="{D1CB7FA2-FCEB-4E8A-94F2-5A4C2E5AFCDF}" presName="background" presStyleLbl="node0" presStyleIdx="0" presStyleCnt="3"/>
      <dgm:spPr>
        <a:solidFill>
          <a:schemeClr val="accent4">
            <a:lumMod val="50000"/>
          </a:schemeClr>
        </a:solidFill>
      </dgm:spPr>
    </dgm:pt>
    <dgm:pt modelId="{4E791D36-5479-463C-826A-864F12648575}" type="pres">
      <dgm:prSet presAssocID="{D1CB7FA2-FCEB-4E8A-94F2-5A4C2E5AFCDF}" presName="text" presStyleLbl="fgAcc0" presStyleIdx="0" presStyleCnt="3" custLinFactNeighborY="3094">
        <dgm:presLayoutVars>
          <dgm:chPref val="3"/>
        </dgm:presLayoutVars>
      </dgm:prSet>
      <dgm:spPr/>
    </dgm:pt>
    <dgm:pt modelId="{ED355BAE-26A9-4EC9-8771-21610C178AED}" type="pres">
      <dgm:prSet presAssocID="{D1CB7FA2-FCEB-4E8A-94F2-5A4C2E5AFCDF}" presName="hierChild2" presStyleCnt="0"/>
      <dgm:spPr/>
    </dgm:pt>
    <dgm:pt modelId="{40EB6E86-4659-4803-8703-5212E55758DB}" type="pres">
      <dgm:prSet presAssocID="{841CCDDB-22A3-4BE2-BC68-3B1B5EB7899A}" presName="hierRoot1" presStyleCnt="0"/>
      <dgm:spPr/>
    </dgm:pt>
    <dgm:pt modelId="{116FAD5B-06FB-482D-9A1F-9EEC65A9BD41}" type="pres">
      <dgm:prSet presAssocID="{841CCDDB-22A3-4BE2-BC68-3B1B5EB7899A}" presName="composite" presStyleCnt="0"/>
      <dgm:spPr/>
    </dgm:pt>
    <dgm:pt modelId="{5E498170-230A-4AAB-A2C2-A9EF3F35CCDF}" type="pres">
      <dgm:prSet presAssocID="{841CCDDB-22A3-4BE2-BC68-3B1B5EB7899A}" presName="background" presStyleLbl="node0" presStyleIdx="1" presStyleCnt="3"/>
      <dgm:spPr>
        <a:solidFill>
          <a:schemeClr val="accent4">
            <a:lumMod val="50000"/>
          </a:schemeClr>
        </a:solidFill>
      </dgm:spPr>
    </dgm:pt>
    <dgm:pt modelId="{D5C7698E-BFFC-452E-BF3A-598084C06FD3}" type="pres">
      <dgm:prSet presAssocID="{841CCDDB-22A3-4BE2-BC68-3B1B5EB7899A}" presName="text" presStyleLbl="fgAcc0" presStyleIdx="1" presStyleCnt="3">
        <dgm:presLayoutVars>
          <dgm:chPref val="3"/>
        </dgm:presLayoutVars>
      </dgm:prSet>
      <dgm:spPr/>
    </dgm:pt>
    <dgm:pt modelId="{8E175E1B-A480-4234-8E01-640933616444}" type="pres">
      <dgm:prSet presAssocID="{841CCDDB-22A3-4BE2-BC68-3B1B5EB7899A}" presName="hierChild2" presStyleCnt="0"/>
      <dgm:spPr/>
    </dgm:pt>
    <dgm:pt modelId="{3FE33CB3-8E4E-405D-934A-7A6ADCC478AE}" type="pres">
      <dgm:prSet presAssocID="{4789D441-CA43-406F-ABE6-0386262F7977}" presName="hierRoot1" presStyleCnt="0"/>
      <dgm:spPr/>
    </dgm:pt>
    <dgm:pt modelId="{5FE5B7A8-53C1-49CC-9E17-2ACAA0491BC2}" type="pres">
      <dgm:prSet presAssocID="{4789D441-CA43-406F-ABE6-0386262F7977}" presName="composite" presStyleCnt="0"/>
      <dgm:spPr/>
    </dgm:pt>
    <dgm:pt modelId="{92F1F9D4-C4D9-436E-B67E-FE14F52F48C9}" type="pres">
      <dgm:prSet presAssocID="{4789D441-CA43-406F-ABE6-0386262F7977}" presName="background" presStyleLbl="node0" presStyleIdx="2" presStyleCnt="3"/>
      <dgm:spPr>
        <a:solidFill>
          <a:schemeClr val="accent4">
            <a:lumMod val="50000"/>
          </a:schemeClr>
        </a:solidFill>
      </dgm:spPr>
    </dgm:pt>
    <dgm:pt modelId="{D92BF47A-A0FE-4F5C-A305-617965C300D4}" type="pres">
      <dgm:prSet presAssocID="{4789D441-CA43-406F-ABE6-0386262F7977}" presName="text" presStyleLbl="fgAcc0" presStyleIdx="2" presStyleCnt="3">
        <dgm:presLayoutVars>
          <dgm:chPref val="3"/>
        </dgm:presLayoutVars>
      </dgm:prSet>
      <dgm:spPr/>
    </dgm:pt>
    <dgm:pt modelId="{04FF21BA-773C-47E4-8953-AF7329C39319}" type="pres">
      <dgm:prSet presAssocID="{4789D441-CA43-406F-ABE6-0386262F7977}" presName="hierChild2" presStyleCnt="0"/>
      <dgm:spPr/>
    </dgm:pt>
  </dgm:ptLst>
  <dgm:cxnLst>
    <dgm:cxn modelId="{63798C30-A8EC-465C-B6D7-75EAFFABCA30}" type="presOf" srcId="{841CCDDB-22A3-4BE2-BC68-3B1B5EB7899A}" destId="{D5C7698E-BFFC-452E-BF3A-598084C06FD3}" srcOrd="0" destOrd="0" presId="urn:microsoft.com/office/officeart/2005/8/layout/hierarchy1"/>
    <dgm:cxn modelId="{0E5E0735-0ADD-4DC8-B9E2-6AC5135B10B2}" srcId="{21F47A78-E619-4A08-B57E-5CAE308F5249}" destId="{841CCDDB-22A3-4BE2-BC68-3B1B5EB7899A}" srcOrd="1" destOrd="0" parTransId="{A74B927E-9EBA-43E8-85DA-D42CB75D30C4}" sibTransId="{C72D116E-F202-48D2-AD46-9F26B1979A27}"/>
    <dgm:cxn modelId="{A3967364-B967-46DF-8A89-7A3A355023B9}" type="presOf" srcId="{4789D441-CA43-406F-ABE6-0386262F7977}" destId="{D92BF47A-A0FE-4F5C-A305-617965C300D4}" srcOrd="0" destOrd="0" presId="urn:microsoft.com/office/officeart/2005/8/layout/hierarchy1"/>
    <dgm:cxn modelId="{CC026A71-DAE9-41EB-9DD1-0A2CB602F41F}" srcId="{21F47A78-E619-4A08-B57E-5CAE308F5249}" destId="{D1CB7FA2-FCEB-4E8A-94F2-5A4C2E5AFCDF}" srcOrd="0" destOrd="0" parTransId="{8F7D5320-3C09-4775-A5A5-B93D349C0933}" sibTransId="{3721BEAC-AF2D-48CB-918F-B583363093AC}"/>
    <dgm:cxn modelId="{B71F2C9A-D0CF-4FD0-8671-E3B6B681D12E}" type="presOf" srcId="{D1CB7FA2-FCEB-4E8A-94F2-5A4C2E5AFCDF}" destId="{4E791D36-5479-463C-826A-864F12648575}" srcOrd="0" destOrd="0" presId="urn:microsoft.com/office/officeart/2005/8/layout/hierarchy1"/>
    <dgm:cxn modelId="{90E2AAC0-F1AF-432F-A4AC-803F6F4E2DCD}" type="presOf" srcId="{21F47A78-E619-4A08-B57E-5CAE308F5249}" destId="{886565B3-7AB5-4B17-9CE1-77DE5D0C382C}" srcOrd="0" destOrd="0" presId="urn:microsoft.com/office/officeart/2005/8/layout/hierarchy1"/>
    <dgm:cxn modelId="{D2F5DAF3-3AD2-4056-A253-4B4ACD215463}" srcId="{21F47A78-E619-4A08-B57E-5CAE308F5249}" destId="{4789D441-CA43-406F-ABE6-0386262F7977}" srcOrd="2" destOrd="0" parTransId="{16E286A3-D9AA-4C38-A194-3D490EA9B79B}" sibTransId="{7EF0EDFD-1B2A-4553-9550-C3F1C154D859}"/>
    <dgm:cxn modelId="{D7A90D82-2BBA-450F-A3C3-F3A4D4E99B76}" type="presParOf" srcId="{886565B3-7AB5-4B17-9CE1-77DE5D0C382C}" destId="{9991559E-6A80-4EE7-9A37-DB6063458FFD}" srcOrd="0" destOrd="0" presId="urn:microsoft.com/office/officeart/2005/8/layout/hierarchy1"/>
    <dgm:cxn modelId="{A4ECBC23-D54A-444C-83EA-FDAC0BC47EED}" type="presParOf" srcId="{9991559E-6A80-4EE7-9A37-DB6063458FFD}" destId="{3C63DAB4-C8C3-4137-B5F8-2924393AB037}" srcOrd="0" destOrd="0" presId="urn:microsoft.com/office/officeart/2005/8/layout/hierarchy1"/>
    <dgm:cxn modelId="{54D62809-F05B-46AF-86AB-CB647F778B5D}" type="presParOf" srcId="{3C63DAB4-C8C3-4137-B5F8-2924393AB037}" destId="{7EA42338-EAF2-441B-8632-43DF0F224E35}" srcOrd="0" destOrd="0" presId="urn:microsoft.com/office/officeart/2005/8/layout/hierarchy1"/>
    <dgm:cxn modelId="{E818D48F-B590-42D5-AE14-53F9A0BFCD0B}" type="presParOf" srcId="{3C63DAB4-C8C3-4137-B5F8-2924393AB037}" destId="{4E791D36-5479-463C-826A-864F12648575}" srcOrd="1" destOrd="0" presId="urn:microsoft.com/office/officeart/2005/8/layout/hierarchy1"/>
    <dgm:cxn modelId="{222334A0-0301-4FA3-AFBA-9A7BA649B17D}" type="presParOf" srcId="{9991559E-6A80-4EE7-9A37-DB6063458FFD}" destId="{ED355BAE-26A9-4EC9-8771-21610C178AED}" srcOrd="1" destOrd="0" presId="urn:microsoft.com/office/officeart/2005/8/layout/hierarchy1"/>
    <dgm:cxn modelId="{26925908-FAE2-4031-BE11-7F194B49FE38}" type="presParOf" srcId="{886565B3-7AB5-4B17-9CE1-77DE5D0C382C}" destId="{40EB6E86-4659-4803-8703-5212E55758DB}" srcOrd="1" destOrd="0" presId="urn:microsoft.com/office/officeart/2005/8/layout/hierarchy1"/>
    <dgm:cxn modelId="{4DEF28AE-C0BA-40C9-918F-FAE979CE30E5}" type="presParOf" srcId="{40EB6E86-4659-4803-8703-5212E55758DB}" destId="{116FAD5B-06FB-482D-9A1F-9EEC65A9BD41}" srcOrd="0" destOrd="0" presId="urn:microsoft.com/office/officeart/2005/8/layout/hierarchy1"/>
    <dgm:cxn modelId="{0345F6F0-A217-4B06-A63C-DD5C8F1E18F0}" type="presParOf" srcId="{116FAD5B-06FB-482D-9A1F-9EEC65A9BD41}" destId="{5E498170-230A-4AAB-A2C2-A9EF3F35CCDF}" srcOrd="0" destOrd="0" presId="urn:microsoft.com/office/officeart/2005/8/layout/hierarchy1"/>
    <dgm:cxn modelId="{573671A7-274E-4566-80B5-FD01257D3E49}" type="presParOf" srcId="{116FAD5B-06FB-482D-9A1F-9EEC65A9BD41}" destId="{D5C7698E-BFFC-452E-BF3A-598084C06FD3}" srcOrd="1" destOrd="0" presId="urn:microsoft.com/office/officeart/2005/8/layout/hierarchy1"/>
    <dgm:cxn modelId="{79FD6862-56C6-44A1-B66D-E843B8CD8D80}" type="presParOf" srcId="{40EB6E86-4659-4803-8703-5212E55758DB}" destId="{8E175E1B-A480-4234-8E01-640933616444}" srcOrd="1" destOrd="0" presId="urn:microsoft.com/office/officeart/2005/8/layout/hierarchy1"/>
    <dgm:cxn modelId="{E4D5EEF7-7570-4438-AFE3-60134D388881}" type="presParOf" srcId="{886565B3-7AB5-4B17-9CE1-77DE5D0C382C}" destId="{3FE33CB3-8E4E-405D-934A-7A6ADCC478AE}" srcOrd="2" destOrd="0" presId="urn:microsoft.com/office/officeart/2005/8/layout/hierarchy1"/>
    <dgm:cxn modelId="{43F6AC1F-0A2E-43B0-AF93-EFB5123A006A}" type="presParOf" srcId="{3FE33CB3-8E4E-405D-934A-7A6ADCC478AE}" destId="{5FE5B7A8-53C1-49CC-9E17-2ACAA0491BC2}" srcOrd="0" destOrd="0" presId="urn:microsoft.com/office/officeart/2005/8/layout/hierarchy1"/>
    <dgm:cxn modelId="{8CD36B71-A8FA-4A5D-9FBD-4D4998F920C3}" type="presParOf" srcId="{5FE5B7A8-53C1-49CC-9E17-2ACAA0491BC2}" destId="{92F1F9D4-C4D9-436E-B67E-FE14F52F48C9}" srcOrd="0" destOrd="0" presId="urn:microsoft.com/office/officeart/2005/8/layout/hierarchy1"/>
    <dgm:cxn modelId="{6088914C-BCBA-47FD-81EE-F0EBC76F42A3}" type="presParOf" srcId="{5FE5B7A8-53C1-49CC-9E17-2ACAA0491BC2}" destId="{D92BF47A-A0FE-4F5C-A305-617965C300D4}" srcOrd="1" destOrd="0" presId="urn:microsoft.com/office/officeart/2005/8/layout/hierarchy1"/>
    <dgm:cxn modelId="{60DC6AB6-3E79-402D-9251-41DB484C075F}" type="presParOf" srcId="{3FE33CB3-8E4E-405D-934A-7A6ADCC478AE}" destId="{04FF21BA-773C-47E4-8953-AF7329C393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42338-EAF2-441B-8632-43DF0F224E35}">
      <dsp:nvSpPr>
        <dsp:cNvPr id="0" name=""/>
        <dsp:cNvSpPr/>
      </dsp:nvSpPr>
      <dsp:spPr>
        <a:xfrm>
          <a:off x="0" y="1451420"/>
          <a:ext cx="2314575" cy="1469755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91D36-5479-463C-826A-864F12648575}">
      <dsp:nvSpPr>
        <dsp:cNvPr id="0" name=""/>
        <dsp:cNvSpPr/>
      </dsp:nvSpPr>
      <dsp:spPr>
        <a:xfrm>
          <a:off x="257174" y="1695736"/>
          <a:ext cx="2314575" cy="146975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Kyphoplasty</a:t>
          </a:r>
        </a:p>
      </dsp:txBody>
      <dsp:txXfrm>
        <a:off x="300222" y="1738784"/>
        <a:ext cx="2228479" cy="1383659"/>
      </dsp:txXfrm>
    </dsp:sp>
    <dsp:sp modelId="{5E498170-230A-4AAB-A2C2-A9EF3F35CCDF}">
      <dsp:nvSpPr>
        <dsp:cNvPr id="0" name=""/>
        <dsp:cNvSpPr/>
      </dsp:nvSpPr>
      <dsp:spPr>
        <a:xfrm>
          <a:off x="2828924" y="1405945"/>
          <a:ext cx="2314575" cy="1469755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7698E-BFFC-452E-BF3A-598084C06FD3}">
      <dsp:nvSpPr>
        <dsp:cNvPr id="0" name=""/>
        <dsp:cNvSpPr/>
      </dsp:nvSpPr>
      <dsp:spPr>
        <a:xfrm>
          <a:off x="3086099" y="1650262"/>
          <a:ext cx="2314575" cy="146975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Percutaneous Interspinous Spacer</a:t>
          </a:r>
        </a:p>
      </dsp:txBody>
      <dsp:txXfrm>
        <a:off x="3129147" y="1693310"/>
        <a:ext cx="2228479" cy="1383659"/>
      </dsp:txXfrm>
    </dsp:sp>
    <dsp:sp modelId="{92F1F9D4-C4D9-436E-B67E-FE14F52F48C9}">
      <dsp:nvSpPr>
        <dsp:cNvPr id="0" name=""/>
        <dsp:cNvSpPr/>
      </dsp:nvSpPr>
      <dsp:spPr>
        <a:xfrm>
          <a:off x="5657850" y="1405945"/>
          <a:ext cx="2314575" cy="1469755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BF47A-A0FE-4F5C-A305-617965C300D4}">
      <dsp:nvSpPr>
        <dsp:cNvPr id="0" name=""/>
        <dsp:cNvSpPr/>
      </dsp:nvSpPr>
      <dsp:spPr>
        <a:xfrm>
          <a:off x="5915024" y="1650262"/>
          <a:ext cx="2314575" cy="146975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Basivertebral</a:t>
          </a:r>
          <a:r>
            <a:rPr lang="en-US" sz="2500" kern="1200" dirty="0"/>
            <a:t> Nerve Ablation</a:t>
          </a:r>
        </a:p>
      </dsp:txBody>
      <dsp:txXfrm>
        <a:off x="5958072" y="1693310"/>
        <a:ext cx="2228479" cy="138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27035-2817-463A-AF0D-D47D7883370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ABDFA-8B82-4CA9-BD7A-C4B88629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ABDFA-8B82-4CA9-BD7A-C4B88629ED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1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3E9-D746-45CE-AA43-D7D4FF255F2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6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2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6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BB76E2-789D-0148-8C4F-E2403D6B903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1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E333E9-D746-45CE-AA43-D7D4FF255F28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186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0" indent="-342820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776" indent="-285684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733" indent="-228546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825" indent="-228546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6919" indent="-228546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756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2484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756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2484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Minimally Invasive Spine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90824"/>
            <a:ext cx="6400800" cy="1752600"/>
          </a:xfrm>
        </p:spPr>
        <p:txBody>
          <a:bodyPr/>
          <a:lstStyle/>
          <a:p>
            <a:r>
              <a:rPr lang="en-US" dirty="0"/>
              <a:t>Corinne Stuart, DO</a:t>
            </a:r>
          </a:p>
          <a:p>
            <a:r>
              <a:rPr lang="en-US" dirty="0"/>
              <a:t>5/27/2022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73" y="1447800"/>
            <a:ext cx="642025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3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CE10-3D63-9805-026B-3D0278F4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Lumbar Spinal Stenosis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802BE9-B94C-AE56-4FE8-D28726061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400,000 in the US</a:t>
            </a:r>
          </a:p>
          <a:p>
            <a:pPr lvl="1"/>
            <a:r>
              <a:rPr lang="en-US" dirty="0"/>
              <a:t>47% with mild-moderate LSS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Medication</a:t>
            </a:r>
          </a:p>
          <a:p>
            <a:pPr lvl="1"/>
            <a:r>
              <a:rPr lang="en-US" dirty="0"/>
              <a:t>Diet</a:t>
            </a:r>
          </a:p>
          <a:p>
            <a:pPr lvl="1"/>
            <a:r>
              <a:rPr lang="en-US" dirty="0"/>
              <a:t>PT/Exercise</a:t>
            </a:r>
          </a:p>
          <a:p>
            <a:pPr lvl="1"/>
            <a:r>
              <a:rPr lang="en-US" dirty="0"/>
              <a:t>LESI</a:t>
            </a:r>
          </a:p>
          <a:p>
            <a:pPr lvl="1"/>
            <a:r>
              <a:rPr lang="en-US" dirty="0"/>
              <a:t>Surgical intervention</a:t>
            </a:r>
          </a:p>
        </p:txBody>
      </p:sp>
    </p:spTree>
    <p:extLst>
      <p:ext uri="{BB962C8B-B14F-4D97-AF65-F5344CB8AC3E}">
        <p14:creationId xmlns:p14="http://schemas.microsoft.com/office/powerpoint/2010/main" val="228245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E513489B-B3C0-48E1-840C-136B24AD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3582" y="1366185"/>
            <a:ext cx="8992442" cy="554831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dirty="0"/>
              <a:t>                  </a:t>
            </a:r>
            <a:r>
              <a:rPr lang="en-US" altLang="en-US" sz="2400" dirty="0" err="1">
                <a:solidFill>
                  <a:schemeClr val="tx1"/>
                </a:solidFill>
              </a:rPr>
              <a:t>Superion</a:t>
            </a:r>
            <a:r>
              <a:rPr lang="en-US" altLang="en-US" sz="2400" baseline="30000" dirty="0">
                <a:solidFill>
                  <a:schemeClr val="tx1"/>
                </a:solidFill>
              </a:rPr>
              <a:t>®</a:t>
            </a:r>
            <a:r>
              <a:rPr lang="en-US" altLang="en-US" sz="2400" dirty="0">
                <a:solidFill>
                  <a:schemeClr val="tx1"/>
                </a:solidFill>
              </a:rPr>
              <a:t> Interspinous Spacer: Mechanisms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1E55AE1-2185-48AE-9F89-84C34FC91D6D}"/>
              </a:ext>
            </a:extLst>
          </p:cNvPr>
          <p:cNvSpPr txBox="1">
            <a:spLocks noChangeArrowheads="1"/>
          </p:cNvSpPr>
          <p:nvPr/>
        </p:nvSpPr>
        <p:spPr>
          <a:xfrm>
            <a:off x="1265127" y="1977469"/>
            <a:ext cx="5915025" cy="3808828"/>
          </a:xfrm>
          <a:prstGeom prst="rect">
            <a:avLst/>
          </a:prstGeo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950" dirty="0">
                <a:solidFill>
                  <a:prstClr val="black"/>
                </a:solidFill>
                <a:latin typeface="Arial" charset="0"/>
                <a:cs typeface="Arial" charset="0"/>
              </a:rPr>
              <a:t>Minimally invasive procedure which provides decompression by </a:t>
            </a:r>
            <a:r>
              <a:rPr lang="en-US" altLang="en-US" sz="2100" dirty="0">
                <a:solidFill>
                  <a:prstClr val="black"/>
                </a:solidFill>
                <a:cs typeface="Arial" charset="0"/>
              </a:rPr>
              <a:t>restriction of extension at treated segment(s)</a:t>
            </a:r>
            <a:r>
              <a:rPr lang="en-US" sz="195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lvl="1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		</a:t>
            </a: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16B2D6CA-FF86-494E-94DA-FBC19D9DB141}"/>
              </a:ext>
            </a:extLst>
          </p:cNvPr>
          <p:cNvGrpSpPr>
            <a:grpSpLocks/>
          </p:cNvGrpSpPr>
          <p:nvPr/>
        </p:nvGrpSpPr>
        <p:grpSpPr bwMode="auto">
          <a:xfrm>
            <a:off x="929555" y="3305880"/>
            <a:ext cx="1919671" cy="2679525"/>
            <a:chOff x="5605340" y="990600"/>
            <a:chExt cx="2890604" cy="4587240"/>
          </a:xfrm>
        </p:grpSpPr>
        <p:pic>
          <p:nvPicPr>
            <p:cNvPr id="8" name="Picture 13" descr="segmental extension v2.png">
              <a:extLst>
                <a:ext uri="{FF2B5EF4-FFF2-40B4-BE49-F238E27FC236}">
                  <a16:creationId xmlns:a16="http://schemas.microsoft.com/office/drawing/2014/main" id="{20AA9D5D-E056-402C-80BE-5472D1A8D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018" y="990600"/>
              <a:ext cx="2320681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segmental flextion.png">
              <a:extLst>
                <a:ext uri="{FF2B5EF4-FFF2-40B4-BE49-F238E27FC236}">
                  <a16:creationId xmlns:a16="http://schemas.microsoft.com/office/drawing/2014/main" id="{0BC4A1E1-590C-426B-89C5-BAC1555CA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340" y="3200400"/>
              <a:ext cx="2395660" cy="237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278FEB00-511F-456A-89EA-9D7CA5917A9C}"/>
                </a:ext>
              </a:extLst>
            </p:cNvPr>
            <p:cNvSpPr/>
            <p:nvPr/>
          </p:nvSpPr>
          <p:spPr>
            <a:xfrm rot="19137711">
              <a:off x="7581618" y="2682641"/>
              <a:ext cx="914326" cy="457137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A9ADF7C1-F7E7-4BC7-8718-28EC05A50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347" y="3515120"/>
            <a:ext cx="1966064" cy="19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Calibri" panose="020F0502020204030204" pitchFamily="34" charset="0"/>
              </a:defRPr>
            </a:lvl1pPr>
            <a:lvl2pPr marL="342900" indent="-22860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9pPr>
          </a:lstStyle>
          <a:p>
            <a:pPr marL="128588" lvl="1" indent="-128588" defTabSz="51435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1F497D"/>
              </a:buClr>
              <a:buFont typeface="Arial"/>
              <a:buChar char="•"/>
            </a:pPr>
            <a:r>
              <a:rPr lang="en-US" altLang="en-US" sz="1350" dirty="0">
                <a:solidFill>
                  <a:prstClr val="black"/>
                </a:solidFill>
                <a:latin typeface="Arial" pitchFamily="34" charset="0"/>
                <a:ea typeface="Calibri" charset="0"/>
                <a:cs typeface="Arial" pitchFamily="34" charset="0"/>
              </a:rPr>
              <a:t>Canal and foraminal space for nerve decrease in extension</a:t>
            </a:r>
          </a:p>
          <a:p>
            <a:pPr lvl="1" defTabSz="685800" fontAlgn="base">
              <a:spcAft>
                <a:spcPct val="0"/>
              </a:spcAft>
              <a:buClr>
                <a:prstClr val="black"/>
              </a:buClr>
              <a:buNone/>
            </a:pPr>
            <a:endParaRPr lang="en-US" altLang="en-US" sz="1350" dirty="0">
              <a:solidFill>
                <a:prstClr val="black"/>
              </a:solidFill>
              <a:latin typeface="Arial" pitchFamily="34" charset="0"/>
              <a:ea typeface="Calibri" charset="0"/>
              <a:cs typeface="Arial" pitchFamily="34" charset="0"/>
            </a:endParaRPr>
          </a:p>
          <a:p>
            <a:pPr lvl="1" defTabSz="685800" fontAlgn="base">
              <a:spcAft>
                <a:spcPct val="0"/>
              </a:spcAft>
              <a:buClr>
                <a:prstClr val="black"/>
              </a:buClr>
              <a:buNone/>
            </a:pPr>
            <a:endParaRPr lang="en-US" altLang="en-US" sz="1350" dirty="0">
              <a:solidFill>
                <a:prstClr val="black"/>
              </a:solidFill>
              <a:latin typeface="Arial" pitchFamily="34" charset="0"/>
              <a:ea typeface="Calibri" charset="0"/>
              <a:cs typeface="Arial" pitchFamily="34" charset="0"/>
            </a:endParaRPr>
          </a:p>
          <a:p>
            <a:pPr marL="128588" lvl="1" indent="-128588" defTabSz="51435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1F497D"/>
              </a:buClr>
              <a:buFont typeface="Arial"/>
              <a:buChar char="•"/>
            </a:pPr>
            <a:r>
              <a:rPr lang="en-US" altLang="en-US" sz="1350" dirty="0">
                <a:solidFill>
                  <a:prstClr val="black"/>
                </a:solidFill>
                <a:latin typeface="Arial" pitchFamily="34" charset="0"/>
                <a:ea typeface="Calibri" charset="0"/>
                <a:cs typeface="Arial" pitchFamily="34" charset="0"/>
              </a:rPr>
              <a:t>Canal and foraminal space increase in flexion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059193-B0A2-4E8F-9A4D-852F0946A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012" y="3949201"/>
            <a:ext cx="1294960" cy="129496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9FDE9E-98AE-4896-AB49-4356E9C9C95F}"/>
              </a:ext>
            </a:extLst>
          </p:cNvPr>
          <p:cNvCxnSpPr>
            <a:cxnSpLocks/>
          </p:cNvCxnSpPr>
          <p:nvPr/>
        </p:nvCxnSpPr>
        <p:spPr>
          <a:xfrm flipH="1" flipV="1">
            <a:off x="6323712" y="4468176"/>
            <a:ext cx="679076" cy="1220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F83062B-BCAB-43AC-AB98-49A053072DE9}"/>
              </a:ext>
            </a:extLst>
          </p:cNvPr>
          <p:cNvSpPr txBox="1"/>
          <p:nvPr/>
        </p:nvSpPr>
        <p:spPr>
          <a:xfrm>
            <a:off x="7002788" y="4440136"/>
            <a:ext cx="16946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Interspinous spacer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B2084-A385-28B1-447D-6C0AF2A5A6A0}"/>
              </a:ext>
            </a:extLst>
          </p:cNvPr>
          <p:cNvSpPr txBox="1"/>
          <p:nvPr/>
        </p:nvSpPr>
        <p:spPr>
          <a:xfrm>
            <a:off x="702220" y="212180"/>
            <a:ext cx="779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Percutaneous Interspinous Spacer</a:t>
            </a:r>
          </a:p>
        </p:txBody>
      </p:sp>
    </p:spTree>
    <p:extLst>
      <p:ext uri="{BB962C8B-B14F-4D97-AF65-F5344CB8AC3E}">
        <p14:creationId xmlns:p14="http://schemas.microsoft.com/office/powerpoint/2010/main" val="158792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822AEC-964F-07D7-E571-BDC5ADF8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Percutaneous Interspinous Spacer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A330C-3C1C-4786-5E55-25B812419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Indications/Prerequisites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917C4-A840-4F8B-16F5-3490765AAD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Moderate spinal stenosis  +/- grade 1 spondylolisthesis</a:t>
            </a:r>
          </a:p>
          <a:p>
            <a:r>
              <a:rPr lang="en-US" dirty="0"/>
              <a:t>Central, foraminal, lateral recess stenosis</a:t>
            </a:r>
          </a:p>
          <a:p>
            <a:r>
              <a:rPr lang="en-US" dirty="0"/>
              <a:t>L1-L5 levels</a:t>
            </a:r>
          </a:p>
          <a:p>
            <a:r>
              <a:rPr lang="en-US" dirty="0"/>
              <a:t>Failed 6 month of non-operative treatment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BCC052-1BD1-3132-E20A-C3CB6A46B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Contraindications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322E77-82A7-C7C5-4663-A4627D3D70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Allergy to titanium</a:t>
            </a:r>
          </a:p>
          <a:p>
            <a:r>
              <a:rPr lang="en-US" dirty="0"/>
              <a:t>Anatomy not conducive to implant</a:t>
            </a:r>
          </a:p>
          <a:p>
            <a:r>
              <a:rPr lang="en-US" dirty="0"/>
              <a:t>Cauda Equina Syndrome</a:t>
            </a:r>
          </a:p>
          <a:p>
            <a:r>
              <a:rPr lang="en-US" dirty="0"/>
              <a:t>Severe osteoporosis</a:t>
            </a:r>
          </a:p>
          <a:p>
            <a:r>
              <a:rPr lang="en-US" dirty="0"/>
              <a:t>Prior fusion/decompression at site of implant</a:t>
            </a:r>
          </a:p>
          <a:p>
            <a:r>
              <a:rPr lang="en-US" dirty="0"/>
              <a:t>Infection</a:t>
            </a:r>
          </a:p>
          <a:p>
            <a:r>
              <a:rPr lang="en-US" dirty="0"/>
              <a:t>BMI&gt;40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3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E513489B-B3C0-48E1-840C-136B24AD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85" y="1024828"/>
            <a:ext cx="8185547" cy="554831"/>
          </a:xfrm>
        </p:spPr>
        <p:txBody>
          <a:bodyPr/>
          <a:lstStyle/>
          <a:p>
            <a:r>
              <a:rPr lang="en-US" altLang="en-US" sz="2400" dirty="0"/>
              <a:t>             </a:t>
            </a:r>
            <a:r>
              <a:rPr lang="en-US" altLang="en-US" sz="2400" dirty="0" err="1">
                <a:solidFill>
                  <a:schemeClr val="tx1"/>
                </a:solidFill>
              </a:rPr>
              <a:t>Superion</a:t>
            </a:r>
            <a:r>
              <a:rPr lang="en-US" altLang="en-US" sz="2400" baseline="30000" dirty="0">
                <a:solidFill>
                  <a:schemeClr val="tx1"/>
                </a:solidFill>
              </a:rPr>
              <a:t>®</a:t>
            </a:r>
            <a:r>
              <a:rPr lang="en-US" altLang="en-US" sz="2400" dirty="0">
                <a:solidFill>
                  <a:schemeClr val="tx1"/>
                </a:solidFill>
              </a:rPr>
              <a:t> Interspinous Spacer: Design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540A1-0B0A-4E45-BAE5-3281DA5C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96" y="1782473"/>
            <a:ext cx="5285690" cy="4037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59C55D-1B38-4C0C-8D56-0E09A9EF2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62" t="27615" r="11372" b="26231"/>
          <a:stretch/>
        </p:blipFill>
        <p:spPr>
          <a:xfrm>
            <a:off x="5489540" y="4061622"/>
            <a:ext cx="2485994" cy="811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3546D-01D3-43E1-A526-B5D3CA1CA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013" y="1846052"/>
            <a:ext cx="1628775" cy="1578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A36DD-5924-4FCE-B64E-9A7EEFFC9981}"/>
              </a:ext>
            </a:extLst>
          </p:cNvPr>
          <p:cNvSpPr txBox="1"/>
          <p:nvPr/>
        </p:nvSpPr>
        <p:spPr>
          <a:xfrm>
            <a:off x="5893846" y="5075527"/>
            <a:ext cx="17235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8, 10, 12, 14,16 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48BAFD-2208-F232-803D-1A1036E1DA3C}"/>
              </a:ext>
            </a:extLst>
          </p:cNvPr>
          <p:cNvSpPr txBox="1"/>
          <p:nvPr/>
        </p:nvSpPr>
        <p:spPr>
          <a:xfrm>
            <a:off x="915813" y="141454"/>
            <a:ext cx="810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Percutaneous Interspinous Spacer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6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E513489B-B3C0-48E1-840C-136B24AD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296" y="1084462"/>
            <a:ext cx="8185547" cy="55483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            </a:t>
            </a:r>
            <a:r>
              <a:rPr lang="en-US" altLang="en-US" sz="2400" dirty="0" err="1"/>
              <a:t>Superion</a:t>
            </a:r>
            <a:r>
              <a:rPr lang="en-US" altLang="en-US" sz="2400" baseline="30000" dirty="0"/>
              <a:t>®</a:t>
            </a:r>
            <a:r>
              <a:rPr lang="en-US" altLang="en-US" sz="2400" dirty="0"/>
              <a:t> Interspinous Spacer: Surgical Steps</a:t>
            </a:r>
          </a:p>
        </p:txBody>
      </p:sp>
      <p:pic>
        <p:nvPicPr>
          <p:cNvPr id="7" name="Picture 6" descr="https://photos-1.dropbox.com/t/2/AAC2c6KgPaxaP51U_k1xgh9Ofz66nGu0aZZFDt-v7Ro-xg/12/570480924/jpeg/32x32/1/1470783600/0/2/003-a-SSL-Incision.tif/EIGCiMMEGIECIAIoAg/VbizaPNOrbYNDcjkAAFpG92hboi_A6nxY_M3p6Mkqk4%2CCYFs86onn_sZeIeiP5s6mWXinfgvpuOa6c6LQT0r1bE%2C61GkJvWI719j2kljycWbRazMkmh8VVraY-66gMOv_Hk%2CZv1iDKxY-2PM9V2HwAV0HBCYpiajj-N3j7Fl22hGrP4%2C9qWIJ4dB-49SkLCLf9LxATY1_QhFWOEDDnurp1kz7KI%2CxZWMmbCuVejrk8aqBMTdqR5BhIJaJZN8lg4kSUDdePA?size_mode=3&amp;size=800x600&amp;dl=0">
            <a:extLst>
              <a:ext uri="{FF2B5EF4-FFF2-40B4-BE49-F238E27FC236}">
                <a16:creationId xmlns:a16="http://schemas.microsoft.com/office/drawing/2014/main" id="{BCBD81F3-1006-4375-B1F2-CBD9AA57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29" y="1805401"/>
            <a:ext cx="1572509" cy="157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photos-4.dropbox.com/t/2/AADKS6papwhtGvq6972pnxaiYPL55XSGBfYx41XGTqrX0A/12/570480924/jpeg/32x32/1/1470783600/0/2/004-1a-Initial-Dil-Lateral-flouro.tif/EIGCiMMEGIECIAIoAg/Og_GvK-xA-FDOAzau3ZYaYxCZWHIcYKy4iFzPwOHN9Q?size_mode=3&amp;size=800x600&amp;dl=0">
            <a:extLst>
              <a:ext uri="{FF2B5EF4-FFF2-40B4-BE49-F238E27FC236}">
                <a16:creationId xmlns:a16="http://schemas.microsoft.com/office/drawing/2014/main" id="{C5A35B96-BDD9-4A13-B6AF-ECC27BCE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16" y="1805401"/>
            <a:ext cx="1577340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photos-2.dropbox.com/t/2/AADQRcRz6odS4PlkdA83wFT91LT1twN27-jXq6kMPPPy9Q/12/570480924/jpeg/32x32/1/1470783600/0/2/004-f-Cannula-Lat-flouro.tif/EIGCiMMEGIECIAIoAg/Kq1FNlDtfybMq-H-Mz66ZLLp0ofPq5_ECawPsMqRMSI?size_mode=3&amp;size=800x600&amp;dl=0">
            <a:extLst>
              <a:ext uri="{FF2B5EF4-FFF2-40B4-BE49-F238E27FC236}">
                <a16:creationId xmlns:a16="http://schemas.microsoft.com/office/drawing/2014/main" id="{6BC788A3-6694-43B8-871E-1EEBDDDA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33" y="1805401"/>
            <a:ext cx="1558253" cy="15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hotos-3.dropbox.com/t/2/AAD1VnfnGXyCcuZ51gKsxdgZCF1pqMrUTUQP90QR5o_3cw/12/570480924/jpeg/32x32/1/1470783600/0/2/005-a-Gauge-Lateral-flouro.tif/EIGCiMMEGIECIAIoAg/BIuIkQ_MQvo06YBYHZ3FHQklUB-UEUcf2WB1YqMddtA?size_mode=3&amp;size=800x600&amp;dl=0">
            <a:extLst>
              <a:ext uri="{FF2B5EF4-FFF2-40B4-BE49-F238E27FC236}">
                <a16:creationId xmlns:a16="http://schemas.microsoft.com/office/drawing/2014/main" id="{DFE06246-B4C2-4AC7-B54E-922022E1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73" y="3802385"/>
            <a:ext cx="1582789" cy="15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hotos-3.dropbox.com/t/2/AAAfOZPzvb4a1hMqpvRZbSAxGzsqwgjMoHP_ocdmt4kBdw/12/570480924/jpeg/32x32/1/1471906800/0/2/007-b-Partial-Implant-Lat-flouro.tif/EIGCiMMEGIECIAIoAg/-4-ZrVfekEeMU1OYXonXKvWKVbiXA6Wt7W80zLCKH8I?size_mode=3&amp;size=800x600">
            <a:extLst>
              <a:ext uri="{FF2B5EF4-FFF2-40B4-BE49-F238E27FC236}">
                <a16:creationId xmlns:a16="http://schemas.microsoft.com/office/drawing/2014/main" id="{02705F82-A06F-496C-AACA-B8D9D1A4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53" y="3802385"/>
            <a:ext cx="1595193" cy="15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photos-1.dropbox.com/t/2/AABayJP3N6AavQXvQ7BXpcfhCJHMuaD8uK44Ie_VJMkzOQ/12/570480924/jpeg/32x32/1/1471906800/0/2/011-1-Implant-Rem-Deployed-Lat-flouro.tif/EIGCiMMEGIECIAIoAg/52cHXZnUNC5w6h3rulJuNyO81izWbo58KwQEQNscvt4?size_mode=3&amp;size=800x600">
            <a:extLst>
              <a:ext uri="{FF2B5EF4-FFF2-40B4-BE49-F238E27FC236}">
                <a16:creationId xmlns:a16="http://schemas.microsoft.com/office/drawing/2014/main" id="{008F2B0D-01F7-4DAA-93E4-A4C297707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70" y="3802384"/>
            <a:ext cx="1568930" cy="15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BBB826-8FF9-41A9-8F05-3F57E2F397E7}"/>
              </a:ext>
            </a:extLst>
          </p:cNvPr>
          <p:cNvSpPr txBox="1"/>
          <p:nvPr/>
        </p:nvSpPr>
        <p:spPr>
          <a:xfrm>
            <a:off x="1914051" y="3394882"/>
            <a:ext cx="1146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Skin incision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1EAA31-8FAE-4C2B-A8D9-1E54A072CB37}"/>
              </a:ext>
            </a:extLst>
          </p:cNvPr>
          <p:cNvSpPr txBox="1"/>
          <p:nvPr/>
        </p:nvSpPr>
        <p:spPr>
          <a:xfrm>
            <a:off x="1819628" y="5473456"/>
            <a:ext cx="12041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Space </a:t>
            </a:r>
            <a:r>
              <a:rPr lang="en-US" sz="1350" dirty="0" err="1"/>
              <a:t>guage</a:t>
            </a:r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3D419-BEE2-4AE0-9F90-8AF82DFEC34F}"/>
              </a:ext>
            </a:extLst>
          </p:cNvPr>
          <p:cNvSpPr txBox="1"/>
          <p:nvPr/>
        </p:nvSpPr>
        <p:spPr>
          <a:xfrm>
            <a:off x="3921756" y="3394882"/>
            <a:ext cx="6848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Dilator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A06BFD-2F87-4C85-92E5-85F72DE7A4BE}"/>
              </a:ext>
            </a:extLst>
          </p:cNvPr>
          <p:cNvSpPr txBox="1"/>
          <p:nvPr/>
        </p:nvSpPr>
        <p:spPr>
          <a:xfrm>
            <a:off x="5825099" y="3394882"/>
            <a:ext cx="8290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Cannula</a:t>
            </a:r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A15A90-5D8C-4C3C-94A4-D6D7296711B2}"/>
              </a:ext>
            </a:extLst>
          </p:cNvPr>
          <p:cNvSpPr txBox="1"/>
          <p:nvPr/>
        </p:nvSpPr>
        <p:spPr>
          <a:xfrm>
            <a:off x="3623581" y="5473456"/>
            <a:ext cx="15023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Deploying device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17F48B-221E-4BE2-A4B1-01F235588A31}"/>
              </a:ext>
            </a:extLst>
          </p:cNvPr>
          <p:cNvSpPr txBox="1"/>
          <p:nvPr/>
        </p:nvSpPr>
        <p:spPr>
          <a:xfrm>
            <a:off x="5566681" y="5473456"/>
            <a:ext cx="15023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Deploying device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2149A-FD1E-A305-034F-E16F3EC1DA88}"/>
              </a:ext>
            </a:extLst>
          </p:cNvPr>
          <p:cNvSpPr txBox="1"/>
          <p:nvPr/>
        </p:nvSpPr>
        <p:spPr>
          <a:xfrm>
            <a:off x="914401" y="214119"/>
            <a:ext cx="8108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Percutaneous Interspinous Spacer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3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40B6-078E-B229-ECC7-4F3979CF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Percutaneous Interspinous Spacer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8E020-6119-E34A-BE71-B6184C85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95337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5361EC-2EDB-8B43-8320-19E58FB619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455" y="2794000"/>
            <a:ext cx="3008313" cy="16163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Vertebrogenic</a:t>
            </a:r>
            <a:r>
              <a:rPr lang="en-US" dirty="0"/>
              <a:t> Pain</a:t>
            </a:r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31ACC48-AB10-DF4B-B5B2-0CB40220421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0"/>
            <a:ext cx="4572000" cy="6098757"/>
          </a:xfrm>
        </p:spPr>
      </p:pic>
    </p:spTree>
    <p:extLst>
      <p:ext uri="{BB962C8B-B14F-4D97-AF65-F5344CB8AC3E}">
        <p14:creationId xmlns:p14="http://schemas.microsoft.com/office/powerpoint/2010/main" val="12949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2264-8906-4BA4-9F78-CEABFBB2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Intervertebral Disc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20EB6-6DF3-4CB8-952A-B47BE9533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Largest avascular tissue in the body </a:t>
            </a:r>
          </a:p>
          <a:p>
            <a:r>
              <a:rPr lang="en-US"/>
              <a:t>Nutrition via cartilaginous end plates</a:t>
            </a:r>
          </a:p>
          <a:p>
            <a:r>
              <a:rPr lang="en-US"/>
              <a:t>Provides mechanical support to spine</a:t>
            </a:r>
          </a:p>
          <a:p>
            <a:endParaRPr lang="en-US"/>
          </a:p>
          <a:p>
            <a:r>
              <a:rPr lang="en-US"/>
              <a:t>Previously commonly understood as main pain generator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F149-0CC0-41FE-AB80-67D3F105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A18D1-94B5-486C-B2F7-9EC09BA5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Disc height loss due to dehydration</a:t>
            </a:r>
          </a:p>
          <a:p>
            <a:r>
              <a:rPr lang="en-US"/>
              <a:t>Alters load redistribution within IVD and EP</a:t>
            </a:r>
          </a:p>
          <a:p>
            <a:r>
              <a:rPr lang="en-US"/>
              <a:t>IVD disc material leads to increase permeability to EP bone marrow exchanging inflammatory mediators</a:t>
            </a:r>
          </a:p>
          <a:p>
            <a:r>
              <a:rPr lang="en-US"/>
              <a:t>Inflammatory cycle </a:t>
            </a:r>
          </a:p>
        </p:txBody>
      </p:sp>
    </p:spTree>
    <p:extLst>
      <p:ext uri="{BB962C8B-B14F-4D97-AF65-F5344CB8AC3E}">
        <p14:creationId xmlns:p14="http://schemas.microsoft.com/office/powerpoint/2010/main" val="92043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BFFC-1105-F346-996E-5E21886E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 of Modic Changes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7017F9-0AF6-1548-88CE-EADE5A293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6" y="1882834"/>
            <a:ext cx="8638607" cy="346178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F8AD57-0D70-7F4A-8522-6CB2D6FAB347}"/>
              </a:ext>
            </a:extLst>
          </p:cNvPr>
          <p:cNvSpPr txBox="1"/>
          <p:nvPr/>
        </p:nvSpPr>
        <p:spPr>
          <a:xfrm>
            <a:off x="5597235" y="5486649"/>
            <a:ext cx="239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Fields, AJ et al. 2014</a:t>
            </a:r>
          </a:p>
        </p:txBody>
      </p:sp>
    </p:spTree>
    <p:extLst>
      <p:ext uri="{BB962C8B-B14F-4D97-AF65-F5344CB8AC3E}">
        <p14:creationId xmlns:p14="http://schemas.microsoft.com/office/powerpoint/2010/main" val="10552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1E0981E-C6CA-364E-97B2-17077D60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9171"/>
            <a:ext cx="8229600" cy="1143000"/>
          </a:xfrm>
        </p:spPr>
        <p:txBody>
          <a:bodyPr/>
          <a:lstStyle/>
          <a:p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0" name="Text Placeholder 10">
            <a:extLst>
              <a:ext uri="{FF2B5EF4-FFF2-40B4-BE49-F238E27FC236}">
                <a16:creationId xmlns:a16="http://schemas.microsoft.com/office/drawing/2014/main" id="{547936E0-C345-A72F-906F-D4F1D1FD8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885298"/>
              </p:ext>
            </p:extLst>
          </p:nvPr>
        </p:nvGraphicFramePr>
        <p:xfrm>
          <a:off x="391524" y="7110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3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F879-C0CC-4810-89D5-2769CB35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Where’s the Pain Coming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44D0-0089-491A-99CA-A6E6C858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Pain is likely from the nociceptors located on the SEP and IEP of vertebral bodies 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r>
              <a:rPr lang="en-US"/>
              <a:t>More receptors on endplates than the disc</a:t>
            </a:r>
          </a:p>
          <a:p>
            <a:pPr lvl="1"/>
            <a:r>
              <a:rPr lang="en-US"/>
              <a:t>Annular tear 30% neoinnervation </a:t>
            </a:r>
          </a:p>
          <a:p>
            <a:pPr lvl="1"/>
            <a:r>
              <a:rPr lang="en-US"/>
              <a:t>Adjacent endplates 90% neoinnervation</a:t>
            </a:r>
          </a:p>
          <a:p>
            <a:endParaRPr lang="en-US"/>
          </a:p>
          <a:p>
            <a:r>
              <a:rPr lang="en-US"/>
              <a:t>Discectomy </a:t>
            </a:r>
          </a:p>
        </p:txBody>
      </p:sp>
    </p:spTree>
    <p:extLst>
      <p:ext uri="{BB962C8B-B14F-4D97-AF65-F5344CB8AC3E}">
        <p14:creationId xmlns:p14="http://schemas.microsoft.com/office/powerpoint/2010/main" val="1862172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AF63-FE5F-4B26-BDBD-7E4212B1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Vertebrogenic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0F6B-E113-4305-A06D-B9AC31302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Axial low back pain </a:t>
            </a:r>
          </a:p>
          <a:p>
            <a:r>
              <a:rPr lang="en-US"/>
              <a:t>Pain worse with position change from sitting standing, bending</a:t>
            </a:r>
          </a:p>
          <a:p>
            <a:r>
              <a:rPr lang="en-US"/>
              <a:t>Pain typically will not go past mid gluteal line</a:t>
            </a:r>
          </a:p>
          <a:p>
            <a:r>
              <a:rPr lang="en-US"/>
              <a:t>Non-radicular </a:t>
            </a:r>
          </a:p>
          <a:p>
            <a:r>
              <a:rPr lang="en-US"/>
              <a:t>Deep ache like pain sensation</a:t>
            </a:r>
          </a:p>
          <a:p>
            <a:r>
              <a:rPr lang="en-US"/>
              <a:t>Only L3–S1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AB56-EB25-42D3-AD16-9B5A69F6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Modic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BF23-A271-4087-9D72-27E5BEEF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Changes visualized on MRI of the lumbar spine</a:t>
            </a:r>
          </a:p>
          <a:p>
            <a:endParaRPr lang="en-US"/>
          </a:p>
          <a:p>
            <a:pPr lvl="1"/>
            <a:r>
              <a:rPr lang="en-US"/>
              <a:t>Modic I</a:t>
            </a:r>
            <a:r>
              <a:rPr lang="en-US">
                <a:sym typeface="Wingdings" panose="05000000000000000000" pitchFamily="2" charset="2"/>
              </a:rPr>
              <a:t> Inflammation, edema</a:t>
            </a:r>
          </a:p>
          <a:p>
            <a:pPr lvl="1"/>
            <a:endParaRPr lang="en-US">
              <a:sym typeface="Wingdings" panose="05000000000000000000" pitchFamily="2" charset="2"/>
            </a:endParaRPr>
          </a:p>
          <a:p>
            <a:pPr lvl="1"/>
            <a:r>
              <a:rPr lang="en-US">
                <a:sym typeface="Wingdings" panose="05000000000000000000" pitchFamily="2" charset="2"/>
              </a:rPr>
              <a:t>Modic II Fatty replacement of bone marrow</a:t>
            </a:r>
          </a:p>
          <a:p>
            <a:pPr lvl="1"/>
            <a:endParaRPr lang="en-US">
              <a:sym typeface="Wingdings" panose="05000000000000000000" pitchFamily="2" charset="2"/>
            </a:endParaRPr>
          </a:p>
          <a:p>
            <a:pPr lvl="1"/>
            <a:r>
              <a:rPr lang="en-US">
                <a:sym typeface="Wingdings" panose="05000000000000000000" pitchFamily="2" charset="2"/>
              </a:rPr>
              <a:t>Modic III  Prominent subchondral bony sclerosis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30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8EF1DDB-115E-7A4D-BB7D-55A4E2997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981999"/>
              </p:ext>
            </p:extLst>
          </p:nvPr>
        </p:nvGraphicFramePr>
        <p:xfrm>
          <a:off x="0" y="692723"/>
          <a:ext cx="9144000" cy="533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4155164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36824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2549716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206602264"/>
                    </a:ext>
                  </a:extLst>
                </a:gridCol>
              </a:tblGrid>
              <a:tr h="1333501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Modic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3756"/>
                  </a:ext>
                </a:extLst>
              </a:tr>
              <a:tr h="133350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T1 weighted MRI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Hypointense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Hyperintense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Hypointense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245023"/>
                  </a:ext>
                </a:extLst>
              </a:tr>
              <a:tr h="133350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T2 weighted MRI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Hyperintense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Hyperintense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Hypointense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21776"/>
                  </a:ext>
                </a:extLst>
              </a:tr>
              <a:tr h="133350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Pathology of Bone Marrow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Inflammation/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edema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Fatty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replacement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Sclerosis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445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85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C9A6B-6C68-4C08-B4C6-3EF4F26D7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533"/>
            <a:ext cx="9144000" cy="392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127D0-16AA-4A65-8A59-81F087441E27}"/>
              </a:ext>
            </a:extLst>
          </p:cNvPr>
          <p:cNvSpPr txBox="1"/>
          <p:nvPr/>
        </p:nvSpPr>
        <p:spPr>
          <a:xfrm>
            <a:off x="304800" y="5486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>
                <a:solidFill>
                  <a:srgbClr val="333333"/>
                </a:solidFill>
                <a:effectLst/>
                <a:latin typeface="-apple-system"/>
              </a:rPr>
              <a:t>Chen, Y., Bao, J., Yan, Q. </a:t>
            </a:r>
            <a:r>
              <a:rPr lang="en-US" sz="1000" b="0" i="1">
                <a:solidFill>
                  <a:srgbClr val="333333"/>
                </a:solidFill>
                <a:effectLst/>
                <a:latin typeface="-apple-system"/>
              </a:rPr>
              <a:t>et al.</a:t>
            </a:r>
            <a:r>
              <a:rPr lang="en-US" sz="1000" b="0" i="0">
                <a:solidFill>
                  <a:srgbClr val="333333"/>
                </a:solidFill>
                <a:effectLst/>
                <a:latin typeface="-apple-system"/>
              </a:rPr>
              <a:t> Distribution of Modic changes in patients with low back pain and its related factors. </a:t>
            </a:r>
            <a:r>
              <a:rPr lang="en-US" sz="1000" b="0" i="1">
                <a:solidFill>
                  <a:srgbClr val="333333"/>
                </a:solidFill>
                <a:effectLst/>
                <a:latin typeface="-apple-system"/>
              </a:rPr>
              <a:t>Eur J Med Res</a:t>
            </a:r>
            <a:r>
              <a:rPr lang="en-US" sz="1000" b="0" i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1000" b="1" i="0">
                <a:solidFill>
                  <a:srgbClr val="333333"/>
                </a:solidFill>
                <a:effectLst/>
                <a:latin typeface="-apple-system"/>
              </a:rPr>
              <a:t>24, </a:t>
            </a:r>
            <a:r>
              <a:rPr lang="en-US" sz="1000" b="0" i="0">
                <a:solidFill>
                  <a:srgbClr val="333333"/>
                </a:solidFill>
                <a:effectLst/>
                <a:latin typeface="-apple-system"/>
              </a:rPr>
              <a:t>34 (2019). https://doi.org/10.1186/s40001-019-0393-6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53287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Basivertebral Nerve?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Branch of the sinuvertebral nerve</a:t>
            </a:r>
          </a:p>
          <a:p>
            <a:r>
              <a:rPr lang="en-US"/>
              <a:t>Nerve that innervates the endplates of vertebral bodies</a:t>
            </a:r>
          </a:p>
          <a:p>
            <a:r>
              <a:rPr lang="en-US"/>
              <a:t>Enters via the posterior vertebral body via the basivertebral foramen</a:t>
            </a:r>
          </a:p>
          <a:p>
            <a:r>
              <a:rPr lang="en-US"/>
              <a:t>Arborizes in the posterior 1/3 to branch to innervate SEP and IEP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54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4E468E-490F-4F22-946E-615760611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58" t="38723" r="64013" b="34339"/>
          <a:stretch/>
        </p:blipFill>
        <p:spPr>
          <a:xfrm>
            <a:off x="152400" y="1981200"/>
            <a:ext cx="4150080" cy="27667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2B0A2-392A-46FB-BD15-6883F3EA3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33107" r="56250" b="11482"/>
          <a:stretch/>
        </p:blipFill>
        <p:spPr>
          <a:xfrm>
            <a:off x="4797778" y="378276"/>
            <a:ext cx="3924302" cy="55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8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C5F3-ECF3-4D50-9E3C-B1253BAE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Basivertebral Nerve Ablation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2834-B0C4-427D-A8D2-4A3ED7975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RFA procedure </a:t>
            </a:r>
          </a:p>
          <a:p>
            <a:r>
              <a:rPr lang="en-US"/>
              <a:t>Same day surgery</a:t>
            </a:r>
          </a:p>
          <a:p>
            <a:r>
              <a:rPr lang="en-US"/>
              <a:t>No diagnostic tests</a:t>
            </a:r>
          </a:p>
          <a:p>
            <a:r>
              <a:rPr lang="en-US"/>
              <a:t>Insurance approval takes time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/>
              <a:t>up to 6 months</a:t>
            </a:r>
          </a:p>
          <a:p>
            <a:r>
              <a:rPr lang="en-US"/>
              <a:t>Pain relief may take up to 3 months before improvement is noticed </a:t>
            </a:r>
          </a:p>
        </p:txBody>
      </p:sp>
    </p:spTree>
    <p:extLst>
      <p:ext uri="{BB962C8B-B14F-4D97-AF65-F5344CB8AC3E}">
        <p14:creationId xmlns:p14="http://schemas.microsoft.com/office/powerpoint/2010/main" val="4046519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EF33-69C4-4488-A2D7-3169C1EF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Procedure Performed?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B9F4-C4EB-4409-AC31-61114309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Transpedicular approach to gain access to place probe</a:t>
            </a:r>
          </a:p>
          <a:p>
            <a:endParaRPr lang="en-US"/>
          </a:p>
          <a:p>
            <a:r>
              <a:rPr lang="en-US"/>
              <a:t>The base of the trunk, prior to any branching is targeted</a:t>
            </a:r>
          </a:p>
          <a:p>
            <a:endParaRPr lang="en-US"/>
          </a:p>
          <a:p>
            <a:r>
              <a:rPr lang="en-US"/>
              <a:t>RFA lesioning with Bipolar probe for 15 minutes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84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A8D8-2FEF-4F83-8B24-FE5A31E7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 Overview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3A57AD-F0A8-4E44-AA8F-4263C0C0C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9" y="1270311"/>
            <a:ext cx="3492500" cy="213360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40CDC8A-91A5-1043-BB5C-D37B505A6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01" y="1279236"/>
            <a:ext cx="3492500" cy="212467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1BB13EE-9E90-334D-B4A9-D4AB9FCC9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01" y="3821621"/>
            <a:ext cx="3492500" cy="211299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48F6288-E4CA-DE4E-970D-0FA61E4C7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9" y="3838633"/>
            <a:ext cx="3492500" cy="2095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D67A24-D0B8-4233-AEE0-686C830AFD7C}"/>
              </a:ext>
            </a:extLst>
          </p:cNvPr>
          <p:cNvSpPr txBox="1"/>
          <p:nvPr/>
        </p:nvSpPr>
        <p:spPr>
          <a:xfrm>
            <a:off x="5486400" y="6172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Relievant.com</a:t>
            </a:r>
          </a:p>
        </p:txBody>
      </p:sp>
    </p:spTree>
    <p:extLst>
      <p:ext uri="{BB962C8B-B14F-4D97-AF65-F5344CB8AC3E}">
        <p14:creationId xmlns:p14="http://schemas.microsoft.com/office/powerpoint/2010/main" val="202809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69EFF7-AB4B-6A96-4C45-9CAB1697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Kyphoplasty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899" y="1600200"/>
            <a:ext cx="16542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82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BB048-E115-4D3E-9408-529F9958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8" y="1600200"/>
            <a:ext cx="8905875" cy="3905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B10DE-7FC9-4DD4-98AE-E1839492079F}"/>
              </a:ext>
            </a:extLst>
          </p:cNvPr>
          <p:cNvSpPr txBox="1"/>
          <p:nvPr/>
        </p:nvSpPr>
        <p:spPr>
          <a:xfrm>
            <a:off x="838200" y="304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Final Probe placement</a:t>
            </a:r>
          </a:p>
        </p:txBody>
      </p:sp>
    </p:spTree>
    <p:extLst>
      <p:ext uri="{BB962C8B-B14F-4D97-AF65-F5344CB8AC3E}">
        <p14:creationId xmlns:p14="http://schemas.microsoft.com/office/powerpoint/2010/main" val="1956742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9E48-95E7-45D5-89ED-E49CE5B6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Basivertebral</a:t>
            </a:r>
            <a:r>
              <a:rPr lang="en-US"/>
              <a:t> Nerve Ablation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20CEC-00B4-454B-A7E5-A2AF22400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Low back pain &gt; 6 months in duration</a:t>
            </a:r>
          </a:p>
          <a:p>
            <a:r>
              <a:rPr lang="en-US"/>
              <a:t>Low back pain that has not responded to conservative treatment &gt; 6 months</a:t>
            </a:r>
          </a:p>
          <a:p>
            <a:pPr lvl="1"/>
            <a:r>
              <a:rPr lang="en-US"/>
              <a:t>PT, chiropractic, medications, injections</a:t>
            </a:r>
          </a:p>
          <a:p>
            <a:r>
              <a:rPr lang="en-US"/>
              <a:t>Modic endplate changes in either L3, L4, L5, S1</a:t>
            </a:r>
          </a:p>
          <a:p>
            <a:pPr lvl="1"/>
            <a:r>
              <a:rPr lang="en-US"/>
              <a:t>Type I or Type II</a:t>
            </a:r>
          </a:p>
        </p:txBody>
      </p:sp>
    </p:spTree>
    <p:extLst>
      <p:ext uri="{BB962C8B-B14F-4D97-AF65-F5344CB8AC3E}">
        <p14:creationId xmlns:p14="http://schemas.microsoft.com/office/powerpoint/2010/main" val="1825704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D276-A1F7-4E72-A998-E901FA56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Basivertebral</a:t>
            </a:r>
            <a:r>
              <a:rPr lang="en-US"/>
              <a:t> Nerve Ablation Contraindications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A4FE-C972-403A-AD60-8A2723F5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Severe cardiopulmonary compromise</a:t>
            </a:r>
          </a:p>
          <a:p>
            <a:r>
              <a:rPr lang="en-US"/>
              <a:t>Targeted ablation zone &lt;10mm from sensitive structure</a:t>
            </a:r>
          </a:p>
          <a:p>
            <a:r>
              <a:rPr lang="en-US"/>
              <a:t>Active systemic infection/local infection in area of procedure</a:t>
            </a:r>
          </a:p>
          <a:p>
            <a:r>
              <a:rPr lang="en-US"/>
              <a:t>Pregnancy </a:t>
            </a:r>
          </a:p>
          <a:p>
            <a:r>
              <a:rPr lang="en-US"/>
              <a:t>Skeletally immature patient (typically &lt;18yoa)</a:t>
            </a:r>
          </a:p>
          <a:p>
            <a:r>
              <a:rPr lang="en-US"/>
              <a:t>Electronic implants/implantable pulse generator</a:t>
            </a:r>
          </a:p>
          <a:p>
            <a:r>
              <a:rPr lang="en-US"/>
              <a:t>Situation that may result in unintended tissue damage may occur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0D96-BB77-4AC6-8A77-0DCDD5D7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Basivertebral</a:t>
            </a:r>
            <a:r>
              <a:rPr lang="en-US"/>
              <a:t> Nerve Ablation </a:t>
            </a:r>
            <a:br>
              <a:rPr lang="en-US"/>
            </a:br>
            <a:r>
              <a:rPr lang="en-US"/>
              <a:t>Relative Contraindications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EF4D9-1726-4D8F-AEBB-D323927C5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Spondylolisthesis </a:t>
            </a:r>
          </a:p>
          <a:p>
            <a:r>
              <a:rPr lang="en-US"/>
              <a:t>Spondylolysis </a:t>
            </a:r>
          </a:p>
          <a:p>
            <a:r>
              <a:rPr lang="en-US"/>
              <a:t>Instability</a:t>
            </a:r>
          </a:p>
          <a:p>
            <a:r>
              <a:rPr lang="en-US"/>
              <a:t>T-score:  &lt; -2.5</a:t>
            </a:r>
          </a:p>
          <a:p>
            <a:r>
              <a:rPr lang="en-US"/>
              <a:t>BMI &gt; 40</a:t>
            </a:r>
          </a:p>
          <a:p>
            <a:r>
              <a:rPr lang="en-US"/>
              <a:t>Radicular pain</a:t>
            </a:r>
          </a:p>
          <a:p>
            <a:r>
              <a:rPr lang="en-US"/>
              <a:t>Spinal stenosis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79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23AED5-0980-47CD-85A2-9DC2808B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75" y="914400"/>
            <a:ext cx="4624650" cy="432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82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EA1211-F981-C545-A2D3-3252EACD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Year Data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2AFEF6B-9FAF-EF4A-B8AA-C139F61FB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751"/>
            <a:ext cx="6137771" cy="2890979"/>
          </a:xfr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5E7DB9E-7ED0-AC4D-8EBF-083230500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55" y="3429000"/>
            <a:ext cx="5750790" cy="2500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4DEDFE-E372-8149-B24D-4D1CEEDC549B}"/>
              </a:ext>
            </a:extLst>
          </p:cNvPr>
          <p:cNvSpPr txBox="1"/>
          <p:nvPr/>
        </p:nvSpPr>
        <p:spPr>
          <a:xfrm>
            <a:off x="641928" y="522584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err="1"/>
              <a:t>Fischgrund</a:t>
            </a:r>
            <a:r>
              <a:rPr lang="en-US"/>
              <a:t> et al,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85D01-3FFC-48CC-8965-C6993BBE7B0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/>
              <a:t>5 Year Data</a:t>
            </a:r>
          </a:p>
        </p:txBody>
      </p:sp>
    </p:spTree>
    <p:extLst>
      <p:ext uri="{BB962C8B-B14F-4D97-AF65-F5344CB8AC3E}">
        <p14:creationId xmlns:p14="http://schemas.microsoft.com/office/powerpoint/2010/main" val="3625746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 fontScale="62500" lnSpcReduction="20000"/>
          </a:bodyPr>
          <a:lstStyle/>
          <a:p>
            <a:r>
              <a:rPr lang="en-US">
                <a:effectLst/>
              </a:rPr>
              <a:t>Becker, Stephan, et al. “Ablation of the Basivertebral 	Nerve for Treatment of Back Pain: A Clinical Study.” 	</a:t>
            </a:r>
            <a:r>
              <a:rPr lang="en-US" i="1">
                <a:effectLst/>
              </a:rPr>
              <a:t>The Spine Journal</a:t>
            </a:r>
            <a:r>
              <a:rPr lang="en-US">
                <a:effectLst/>
              </a:rPr>
              <a:t>, vol. 17, Feb. 2017, pp. 218–23.</a:t>
            </a:r>
          </a:p>
          <a:p>
            <a:r>
              <a:rPr lang="en-US" i="1" err="1">
                <a:effectLst/>
              </a:rPr>
              <a:t>Benzel’s</a:t>
            </a:r>
            <a:r>
              <a:rPr lang="en-US" i="1">
                <a:effectLst/>
              </a:rPr>
              <a:t> Spine Surgery</a:t>
            </a:r>
            <a:r>
              <a:rPr lang="en-US">
                <a:effectLst/>
              </a:rPr>
              <a:t>.</a:t>
            </a:r>
          </a:p>
          <a:p>
            <a:r>
              <a:rPr lang="en-US">
                <a:effectLst/>
              </a:rPr>
              <a:t>Helms, Clyde. “Lumbar Spine: Disc Disease and 	Stenosis.” </a:t>
            </a:r>
            <a:r>
              <a:rPr lang="en-US" i="1">
                <a:effectLst/>
              </a:rPr>
              <a:t>Fundamentals of Skeletal Radiology</a:t>
            </a:r>
            <a:r>
              <a:rPr lang="en-US">
                <a:effectLst/>
              </a:rPr>
              <a:t>, 5th 	ed., pp. 211–23.</a:t>
            </a:r>
          </a:p>
          <a:p>
            <a:r>
              <a:rPr lang="en-US" i="1" err="1">
                <a:effectLst/>
              </a:rPr>
              <a:t>Intracept</a:t>
            </a:r>
            <a:r>
              <a:rPr lang="en-US" i="1">
                <a:effectLst/>
              </a:rPr>
              <a:t>®Surgical ProcedureTraining</a:t>
            </a:r>
            <a:r>
              <a:rPr lang="en-US">
                <a:effectLst/>
              </a:rPr>
              <a:t>.</a:t>
            </a:r>
          </a:p>
          <a:p>
            <a:r>
              <a:rPr lang="en-US" err="1">
                <a:effectLst/>
              </a:rPr>
              <a:t>Lotz</a:t>
            </a:r>
            <a:r>
              <a:rPr lang="en-US">
                <a:effectLst/>
              </a:rPr>
              <a:t>, Jeffrey, and Sigurd </a:t>
            </a:r>
            <a:r>
              <a:rPr lang="en-US" err="1">
                <a:effectLst/>
              </a:rPr>
              <a:t>Berven</a:t>
            </a:r>
            <a:r>
              <a:rPr lang="en-US">
                <a:effectLst/>
              </a:rPr>
              <a:t>. “Pathophysiology of 	Intervertebral Disc Degeneration and Pain.” </a:t>
            </a:r>
            <a:r>
              <a:rPr lang="en-US" i="1" err="1">
                <a:effectLst/>
              </a:rPr>
              <a:t>Benzel’s</a:t>
            </a:r>
            <a:r>
              <a:rPr lang="en-US" i="1">
                <a:effectLst/>
              </a:rPr>
              <a:t> 	Spine Surgery</a:t>
            </a:r>
            <a:r>
              <a:rPr lang="en-US">
                <a:effectLst/>
              </a:rPr>
              <a:t>, Fifth, Elsevier, 2022, pp. 296–306.</a:t>
            </a:r>
          </a:p>
          <a:p>
            <a:r>
              <a:rPr lang="en-US">
                <a:effectLst/>
              </a:rPr>
              <a:t>Fields AJ, Liebenberg EC, </a:t>
            </a:r>
            <a:r>
              <a:rPr lang="en-US" err="1">
                <a:effectLst/>
              </a:rPr>
              <a:t>Lotz</a:t>
            </a:r>
            <a:r>
              <a:rPr lang="en-US">
                <a:effectLst/>
              </a:rPr>
              <a:t> JC. </a:t>
            </a:r>
            <a:r>
              <a:rPr lang="en-US"/>
              <a:t>Innervation pathologies in the lumbar vertebral end plate and intervertebral disc. The Spine Journal 2014 (3): 513-521.</a:t>
            </a:r>
            <a:endParaRPr lang="en-US">
              <a:effectLst/>
            </a:endParaRPr>
          </a:p>
          <a:p>
            <a:r>
              <a:rPr lang="en-US" err="1"/>
              <a:t>Fischgrund</a:t>
            </a:r>
            <a:r>
              <a:rPr lang="en-US"/>
              <a:t>, JS, </a:t>
            </a:r>
            <a:r>
              <a:rPr lang="en-US" err="1"/>
              <a:t>Rhyne</a:t>
            </a:r>
            <a:r>
              <a:rPr lang="en-US"/>
              <a:t> A, </a:t>
            </a:r>
            <a:r>
              <a:rPr lang="en-US" err="1"/>
              <a:t>Macadaeg</a:t>
            </a:r>
            <a:r>
              <a:rPr lang="en-US"/>
              <a:t> K, Moore G, </a:t>
            </a:r>
            <a:r>
              <a:rPr lang="en-US" err="1"/>
              <a:t>Kamrava</a:t>
            </a:r>
            <a:r>
              <a:rPr lang="en-US"/>
              <a:t> E, </a:t>
            </a:r>
            <a:r>
              <a:rPr lang="en-US" err="1"/>
              <a:t>Yeung</a:t>
            </a:r>
            <a:r>
              <a:rPr lang="en-US"/>
              <a:t> C, Et al. Long term outcomes following </a:t>
            </a:r>
            <a:r>
              <a:rPr lang="en-US" err="1"/>
              <a:t>intraosseous</a:t>
            </a:r>
            <a:r>
              <a:rPr lang="en-US"/>
              <a:t> basivertebral nerve ablation for treatment of chronic low back pain: 5 year treatment arm results from a prospective Randomized controlled trial double-blind sham-controlled multi center study. Eur Spine J ePub May 25 2020.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7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A14E-ADEC-4AE6-BA87-1A2EF09D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E7C8E-81AD-4CE4-9D8A-BC496F608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F07E-12D0-D7FE-B670-FDA6C3B4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Vertebral Compression Fracture (VCF)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69336-61B3-EDAC-11C0-E67659B3C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700,000 annually in the US</a:t>
            </a:r>
          </a:p>
          <a:p>
            <a:r>
              <a:rPr lang="en-US" dirty="0"/>
              <a:t>Etiologies</a:t>
            </a:r>
          </a:p>
          <a:p>
            <a:pPr lvl="1"/>
            <a:r>
              <a:rPr lang="en-US" dirty="0"/>
              <a:t>Osteoporosis</a:t>
            </a:r>
          </a:p>
          <a:p>
            <a:pPr lvl="1"/>
            <a:r>
              <a:rPr lang="en-US" dirty="0"/>
              <a:t>Cancer</a:t>
            </a:r>
          </a:p>
          <a:p>
            <a:pPr lvl="1"/>
            <a:r>
              <a:rPr lang="en-US" dirty="0"/>
              <a:t>Trauma</a:t>
            </a:r>
          </a:p>
          <a:p>
            <a:r>
              <a:rPr lang="en-US" dirty="0"/>
              <a:t>Quality of life</a:t>
            </a:r>
          </a:p>
          <a:p>
            <a:r>
              <a:rPr lang="en-US" dirty="0"/>
              <a:t>Financial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309258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82AE-12F7-2D90-7EF7-E0C2E073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VCF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FB71C-B333-7D03-1EF4-C80BD470D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Presentation</a:t>
            </a:r>
          </a:p>
          <a:p>
            <a:r>
              <a:rPr lang="en-US" dirty="0"/>
              <a:t>Imaging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4D591D6-C0A8-A8EB-154C-C6539142C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8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2F8D-AFA9-E73D-6C09-4E067758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VCF Treatment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ABE374-A245-6C7C-9052-B732C745B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Conservative</a:t>
            </a:r>
          </a:p>
          <a:p>
            <a:pPr lvl="1"/>
            <a:r>
              <a:rPr lang="en-US" dirty="0"/>
              <a:t>Bed rest (short course)</a:t>
            </a:r>
          </a:p>
          <a:p>
            <a:pPr lvl="1"/>
            <a:r>
              <a:rPr lang="en-US" dirty="0"/>
              <a:t>OTC medications</a:t>
            </a:r>
          </a:p>
          <a:p>
            <a:pPr lvl="1"/>
            <a:r>
              <a:rPr lang="en-US" dirty="0"/>
              <a:t>Prescription medications</a:t>
            </a:r>
          </a:p>
          <a:p>
            <a:pPr lvl="1"/>
            <a:r>
              <a:rPr lang="en-US" dirty="0"/>
              <a:t>Bracing</a:t>
            </a:r>
          </a:p>
          <a:p>
            <a:r>
              <a:rPr lang="en-US" dirty="0"/>
              <a:t>Vertebral Augmentation Procedures</a:t>
            </a:r>
          </a:p>
          <a:p>
            <a:r>
              <a:rPr lang="en-US" dirty="0"/>
              <a:t>Surgical Intervention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1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70A2-B3CD-48BE-6B1D-6710AF95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Kyphoplasty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0D794-2208-D3A5-9F13-541AD31E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FAFB9-51CD-1A78-4863-8420CDC761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Intractable pain due to VCF that does not respond to conservative management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8331B7-A624-4E3D-8AB9-FA262A757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Contraindications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B4D3DC-8593-4589-9720-145D7D36E3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 refusal</a:t>
            </a:r>
          </a:p>
          <a:p>
            <a:r>
              <a:rPr lang="en-US" dirty="0"/>
              <a:t>Coagulopathy</a:t>
            </a:r>
          </a:p>
          <a:p>
            <a:r>
              <a:rPr lang="en-US" dirty="0"/>
              <a:t>Bony retropulsion</a:t>
            </a:r>
          </a:p>
          <a:p>
            <a:r>
              <a:rPr lang="en-US" dirty="0"/>
              <a:t>Infection</a:t>
            </a:r>
          </a:p>
          <a:p>
            <a:r>
              <a:rPr lang="en-US" dirty="0"/>
              <a:t>Allergy to bone cement</a:t>
            </a:r>
          </a:p>
          <a:p>
            <a:r>
              <a:rPr lang="en-US" dirty="0"/>
              <a:t>Severe fracture/unstable fracture/complete bony collapse</a:t>
            </a:r>
          </a:p>
          <a:p>
            <a:r>
              <a:rPr lang="en-US" dirty="0"/>
              <a:t>Tumor mass with spinal canal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5AD4-D912-F9A3-8591-996A55B8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Kyphoplasty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6CDB4-7364-C34A-E469-4E3F9B1D5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075" y="2174875"/>
            <a:ext cx="3686437" cy="39512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02ABA-4686-C200-0B9D-9BA59004B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74875"/>
            <a:ext cx="4041775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18C1-8458-8D67-8920-E9B8EED3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Kyphoplasty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9874C5-B474-339C-0E04-2C455DCB2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25074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On-screen Show (4:3)</PresentationFormat>
  <Paragraphs>201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-apple-system</vt:lpstr>
      <vt:lpstr>Arial</vt:lpstr>
      <vt:lpstr>Calibri</vt:lpstr>
      <vt:lpstr>Office Theme</vt:lpstr>
      <vt:lpstr>Custom Design</vt:lpstr>
      <vt:lpstr>1_Custom Design</vt:lpstr>
      <vt:lpstr>Minimally Invasive Spine Procedures</vt:lpstr>
      <vt:lpstr>PowerPoint Presentation</vt:lpstr>
      <vt:lpstr>Kyphoplasty</vt:lpstr>
      <vt:lpstr>Vertebral Compression Fracture (VCF)</vt:lpstr>
      <vt:lpstr>VCF Diagnosis</vt:lpstr>
      <vt:lpstr>VCF Treatment</vt:lpstr>
      <vt:lpstr>Kyphoplasty</vt:lpstr>
      <vt:lpstr>Kyphoplasty Procedure</vt:lpstr>
      <vt:lpstr>Kyphoplasty </vt:lpstr>
      <vt:lpstr>Lumbar Spinal Stenosis</vt:lpstr>
      <vt:lpstr>                  Superion® Interspinous Spacer: Mechanisms</vt:lpstr>
      <vt:lpstr>Percutaneous Interspinous Spacer</vt:lpstr>
      <vt:lpstr>             Superion® Interspinous Spacer: Design</vt:lpstr>
      <vt:lpstr>            Superion® Interspinous Spacer: Surgical Steps</vt:lpstr>
      <vt:lpstr>Percutaneous Interspinous Spacer</vt:lpstr>
      <vt:lpstr>Vertebrogenic Pain</vt:lpstr>
      <vt:lpstr>Intervertebral Disc</vt:lpstr>
      <vt:lpstr>Disc Changes</vt:lpstr>
      <vt:lpstr>Pathophysiology of Modic Changes</vt:lpstr>
      <vt:lpstr>Where’s the Pain Coming From?</vt:lpstr>
      <vt:lpstr>Vertebrogenic Pain</vt:lpstr>
      <vt:lpstr>Modic Changes </vt:lpstr>
      <vt:lpstr>PowerPoint Presentation</vt:lpstr>
      <vt:lpstr>PowerPoint Presentation</vt:lpstr>
      <vt:lpstr>What is the Basivertebral Nerve?</vt:lpstr>
      <vt:lpstr>PowerPoint Presentation</vt:lpstr>
      <vt:lpstr>Basivertebral Nerve Ablation</vt:lpstr>
      <vt:lpstr>How is the Procedure Performed?</vt:lpstr>
      <vt:lpstr>Procedure Overview</vt:lpstr>
      <vt:lpstr>PowerPoint Presentation</vt:lpstr>
      <vt:lpstr>Basivertebral Nerve Ablation Indications</vt:lpstr>
      <vt:lpstr>Basivertebral Nerve Ablation Contraindications</vt:lpstr>
      <vt:lpstr>Basivertebral Nerve Ablation  Relative Contraindications</vt:lpstr>
      <vt:lpstr>PowerPoint Presentation</vt:lpstr>
      <vt:lpstr>5 Year Data</vt:lpstr>
      <vt:lpstr>References</vt:lpstr>
      <vt:lpstr>Questions?</vt:lpstr>
    </vt:vector>
  </TitlesOfParts>
  <Company>WVU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Condia, Anthony</dc:creator>
  <cp:lastModifiedBy>Tennant, Tracye</cp:lastModifiedBy>
  <cp:revision>6</cp:revision>
  <dcterms:created xsi:type="dcterms:W3CDTF">2015-04-16T12:40:17Z</dcterms:created>
  <dcterms:modified xsi:type="dcterms:W3CDTF">2022-05-23T11:42:19Z</dcterms:modified>
</cp:coreProperties>
</file>