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63" r:id="rId2"/>
  </p:sldMasterIdLst>
  <p:sldIdLst>
    <p:sldId id="467" r:id="rId3"/>
    <p:sldId id="469" r:id="rId4"/>
    <p:sldId id="470" r:id="rId5"/>
    <p:sldId id="472" r:id="rId6"/>
    <p:sldId id="473" r:id="rId7"/>
    <p:sldId id="257" r:id="rId8"/>
    <p:sldId id="260" r:id="rId9"/>
    <p:sldId id="262" r:id="rId10"/>
    <p:sldId id="271" r:id="rId11"/>
    <p:sldId id="258" r:id="rId12"/>
    <p:sldId id="264" r:id="rId13"/>
    <p:sldId id="474" r:id="rId14"/>
    <p:sldId id="270" r:id="rId15"/>
    <p:sldId id="442" r:id="rId16"/>
    <p:sldId id="259" r:id="rId17"/>
    <p:sldId id="261" r:id="rId18"/>
    <p:sldId id="448" r:id="rId19"/>
    <p:sldId id="464" r:id="rId20"/>
    <p:sldId id="465" r:id="rId21"/>
    <p:sldId id="449" r:id="rId22"/>
    <p:sldId id="456" r:id="rId23"/>
    <p:sldId id="420" r:id="rId24"/>
    <p:sldId id="421" r:id="rId25"/>
    <p:sldId id="422" r:id="rId26"/>
    <p:sldId id="466" r:id="rId27"/>
    <p:sldId id="266" r:id="rId28"/>
    <p:sldId id="267" r:id="rId29"/>
    <p:sldId id="268" r:id="rId30"/>
    <p:sldId id="475" r:id="rId31"/>
    <p:sldId id="4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6:44.856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 0 16383,'66'0'0,"-10"0"0,-43 0 0,5 0 0,15 0 0,-10 0 0,14 0 0,-17 0 0,5 0 0,7 0 0,-11 0 0,10 0 0,-4 0 0,3 0 0,-4 0 0,0 0 0,-1 0 0,3 0 0,4 0 0,3 0 0,11 0 0,1 0 0,7 0 0,0 0 0,-14 0 0,4 0 0,-16 0 0,-7 0 0,10 0 0,-21 29 0,8-10 0,-18 18 0,0-13 0,-12-4 0,3 7 0,-11 5 0,7-9 0,-7 9 0,4-11 0,-10 7 0,10 0 0,-4 0 0,12-7 0,-4 5 0,5-6 0,0 5 0,1 2 0,6-1 0,0 2 0,6-2 0,-5 0 0,5 0 0,-42-12 0,15-2 0,-31-12 0,31 0 0,-5 0 0,-15 0 0,15 0 0,-13 0 0,20 0 0,-1-6 0,-12-7 0,16-2 0,-20-4 0,19 6 0,-24 5 0,3-5 0,0 5 0,-5-1 0,13-3 0,-6 10 0,15-4 0,-5-6 0,12-14 0,-12 2 0,17-8 0,-9 19 0,5-6 0,-7-1 0,5-6 0,4 0 0,11 0 0,0 0 0,6-1 0,6 1 0,3 6 0,9 1 0,-4-6 0,1 9 0,-2-10 0,-6 7 0,-1-1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27.939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0 0 16383,'75'0'0,"-10"0"0,-37 0 0,7 0 0,-5 7 0,6 0 0,-8 1 0,0 5 0,0-12 0,-1 11 0,7-10 0,-11 4 0,8 0 0,-11 1 0,5 0 0,1 5 0,7-11 0,-12 5 0,10-6 0,-5 0 0,-4 0 0,13 0 0,-13 0 0,3 0 0,12 0 0,-19 0 0,18 0 0,-10 0 0,-5 0 0,15 0 0,-14 0 0,3 0 0,5 0 0,-8 0 0,9 0 0,-5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29.767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0 0 16383,'66'0'0,"-12"0"0,-41 0 0,6 0 0,12 0 0,-8 0 0,13 0 0,-16 0 0,12 0 0,-3 0 0,4 0 0,3 0 0,-6 0 0,5 0 0,-13 0 0,3 0 0,1 0 0,1 0 0,4 0 0,-5 0 0,0 0 0,-1 0 0,1 0 0,0 0 0,0 0 0,-1 0 0,1 0 0,0 0 0,6 0 0,-3 0 0,4 6 0,-5-4 0,0 10 0,0-10 0,0 4 0,6 0 0,-12-5 0,9 5 0,-11-6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37.966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 0 16383,'75'0'0,"-9"0"0,-38 0 0,-6 0 0,9 0 0,-10 0 0,10 0 0,2 0 0,-5 0 0,6 0 0,1 0 0,3 0 0,0 0 0,-3 0 0,-7 0 0,-7 0 0,11 0 0,-10 12 0,5-10 0,4 16 0,-9-16 0,12 4 0,-6-6 0,0 6 0,0-4 0,0 4 0,-2-6 0,1 6 0,-1-5 0,0 5 0,6-6 0,-10 0 0,10 0 0,-11 0 0,7 0 0,0 0 0,-1 0 0,-1 0 0,0 0 0,0 0 0,0 0 0,6 0 0,4 0 0,0 0 0,-7 0 0,-4 0 0,1 0 0,7 0 0,2 0 0,-2 0 0,3 0 0,-6 0 0,-1 0 0,-3 0 0,-6 0 0,12 0 0,-4 0 0,4 0 0,-5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40.313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1 136 16383,'73'0'0,"-16"0"0,-37 0 0,-7 0 0,19 0 0,-9-6 0,11 4 0,-9-3 0,-4 5 0,13 0 0,-5 0 0,5 0 0,-6 0 0,-1 0 0,7 0 0,-5 0 0,5 0 0,-13 0 0,5 0 0,0-6 0,3 4 0,2-3 0,1 5 0,-3-7 0,4 6 0,3-6 0,2 7 0,7 0 0,0 0 0,0 0 0,-7 0 0,-2 0 0,-15 0 0,5 0 0,0-11 0,-4 8 0,17-15 0,-16 16 0,21-5 0,-7 7 0,1 0 0,5 0 0,-13 0 0,-1 0 0,-4 0 0,1 0 0,1-6 0,5 5 0,-5-5 0,1 0 0,0 4 0,0-4 0,0 6 0,6 0 0,-12 0 0,9 0 0,-11-12 0,6 10 0,0-10 0,0 12 0,-1 0 0,1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43.052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0 0 16383,'94'0'0,"-19"7"0,-39-6 0,-8 11 0,-7-10 0,4 10 0,1-5 0,-4 6 0,14-6 0,-13-1 0,10 0 0,-6-4 0,-6 4 0,9-6 0,-8 6 0,16-5 0,-16 5 0,10-6 0,-12 0 0,7 0 0,4 5 0,-9-3 0,8 4 0,-9 0 0,11-5 0,-9 11 0,15-10 0,-23 9 0,16-10 0,-5 11 0,-4-11 0,20 5 0,-25-6 0,21 0 0,-11 0 0,2 6 0,-2-4 0,0 4 0,-7 0 0,8-5 0,-3 5 0,9-6 0,-12 0 0,10 0 0,-12 0 0,7 0 0,-1 0 0,2 0 0,-2 0 0,7 0 0,-11 0 0,9 0 0,-5 0 0,-5 0 0,15 0 0,-15 0 0,5 0 0,4 0 0,-7 0 0,9 0 0,-4 0 0,0 0 0,-1 0 0,0 0 0,-2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45.658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0 147 16383,'69'0'0,"-9"0"0,-32 0 0,0 0 0,0 0 0,0 0 0,5 0 0,4 0 0,-1 0 0,-7 0 0,-3 0 0,-6 0 0,13 0 0,-6 0 0,-1 0 0,11 0 0,-12 0 0,15 0 0,-19 0 0,5 0 0,0 0 0,3 0 0,2 0 0,-5 0 0,0 0 0,-1 0 0,1 0 0,0 0 0,6 0 0,-10 0 0,16 0 0,-23 0 0,17 0 0,-6 0 0,-3 0 0,13 0 0,-15 0 0,11 0 0,-5 0 0,1 0 0,0 0 0,0 0 0,0 0 0,-1 0 0,0 0 0,-2 0 0,1-6 0,0 4 0,0-4 0,0 6 0,0 0 0,1-5 0,-1 3 0,-1-9 0,1 3 0,1 1 0,-1-4 0,1 9 0,-2-9 0,1 3 0,-6-5 0,10 6 0,-9 1 0,18 6 0,-18 0 0,11-6 0,-11 4 0,-1-16 0,-1 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48.384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 99 16383,'74'0'0,"-9"0"0,-43 0 0,4 0 0,0 0 0,2 0 0,3 0 0,-4 0 0,0 0 0,1 0 0,0-13 0,7 10 0,-11-9 0,10 12 0,-13 0 0,6 0 0,-1 0 0,0 0 0,0-6 0,6-2 0,4-6 0,0 0 0,7 6 0,-13 1 0,-1 7 0,-3-6 0,-5 5 0,11-6 0,-5 7 0,-1 0 0,11 0 0,-13 0 0,8 0 0,-5 0 0,0 0 0,-5 0 0,9 0 0,-5 0 0,7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50.784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0 1 16383,'74'0'0,"-6"0"0,-47 0 0,7 0 0,0 0 0,0 0 0,0 0 0,0 0 0,0 0 0,7 0 0,-5 0 0,6 0 0,-8 0 0,-1 0 0,1 0 0,0 0 0,-1 0 0,1 0 0,-2 0 0,1 0 0,-2 0 0,1 0 0,0 0 0,0 0 0,6 0 0,-10 0 0,9 0 0,-6 0 0,-3 0 0,20 0 0,-18 0 0,16 0 0,-5 0 0,-5 0 0,6 0 0,-15 0 0,5 0 0,0 0 0,2 0 0,5 0 0,-6 0 0,8 0 0,-12 0 0,11 0 0,-13 0 0,5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53.538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 70 16383,'65'0'0,"-10"0"0,-42 0 0,5 0 0,15 0 0,4 0 0,5-7 0,1 6 0,-13-12 0,13 12 0,-13-12 0,-1 11 0,-4-4 0,-5 6 0,12-6 0,-5 5 0,5-5 0,-5 6 0,1 0 0,0 0 0,0 0 0,5 0 0,-10 0 0,8 0 0,-5 0 0,-5 0 0,16 0 0,-14 0 0,18 0 0,-11-6 0,-1 4 0,-3-4 0,-5 6 0,6 0 0,0 0 0,-1 0 0,-1 0 0,8 0 0,3 0 0,7 0 0,-5 0 0,-3 0 0,-7 0 0,0 0 0,-1 0 0,0 0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8:03.974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6:56.6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75 16383,'90'0'0,"-4"0"0,-56 0 0,13 0 0,-13 0 0,-1 0 0,-3 0 0,-6 0 0,13 0 0,-6 0 0,-1 0 0,4 0 0,-8 0 0,10 0 0,-6 0 0,0 0 0,0 0 0,0 6 0,0 2 0,1 5 0,9 2 0,1-1 0,1 1 0,-2-1 0,-15 0 0,5-1 0,-6 6 0,1-4 0,4 4 0,-5-7 0,0 1 0,5 1 0,4 0 0,1 0 0,13 1 0,-13-1 0,5 0 0,-13 0 0,4-1 0,-6 0 0,1 1 0,-8 16 0,-7-7 0,-6 8 0,0 0 0,0-8 0,0 10 0,-7-5 0,0-7 0,-1 6 0,-9-7 0,14 7 0,-14-2 0,9 1 0,-5 7 0,-1-5 0,0 6 0,1-13 0,-1 5 0,0-6 0,7 7 0,-22-13 0,11-2 0,-13-12 0,-7 0 0,20 0 0,-21 0 0,12 0 0,4 0 0,-8 0 0,10 0 0,-5-6 0,-1 4 0,0-3 0,-7 5 0,5 0 0,-5 0 0,6 0 0,0 0 0,0 0 0,1 0 0,0 0 0,1 0 0,0 0 0,-7 0 0,4-7 0,2 6 0,1-12 0,4 12 0,-5-11 0,0 4 0,13-16 0,2 2 0,12-10 0,-5 6 0,-3 6 0,-5-10 0,0 1 0,5 1 0,2-4 0,0 12 0,-1-7 0,-6 1 0,6 0 0,1 0 0,6-1 0,0 1 0,0-1 0,-6 1 0,5-1 0,-5 1 0,-6-2 0,8 2 0,-8-7 0,12 11 0,0-9 0,0 5 0,0 4 0,0-14 0,11 20 0,-2-15 0,15 17 0,-9-5 0,9 6 0,-4 0 0,6 0 0,-1 6 0,1-5 0,0 11 0,0-5 0,-1 0 0,1 5 0,0-5 0,0 6 0,6 0 0,-10 0 0,10 0 0,-5 0 0,-5 0 0,9 0 0,-5 0 0,-5 0 0,15 0 0,-13 0 0,17 0 0,10 0 0,-2 0 0,2 0 0,-6 0 0,-21 0 0,11 0 0,-14 0 0,13 12 0,-4-3 0,-2 10 0,-1-11 0,-6 9 0,1-8 0,3 9 0,-15 7 0,2-4 0,-11 10 0,0-5 0,0 0 0,0 0 0,0-1 0,-12 8 0,9-5 0,-15 6 0,10-6 0,-13 20 0,6-22 0,0 20 0,4-25 0,9 0 0,-21 3 0,7-10 0,-10-1 0,8-7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08.527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27 251 16383,'77'0'0,"-7"0"0,-25 0 0,0 7 0,0-6 0,-7 6 0,-2-7 0,-8 0 0,-1 6 0,1-4 0,0 4 0,0-6 0,6 0 0,-5 0 0,5 0 0,-13 0 0,5 0 0,1 0 0,3 0 0,-4 6 0,6-5 0,-16 5 0,21-6 0,-15 0 0,3 0 0,5 0 0,-8 0 0,16 0 0,-16 0 0,9 0 0,-11 11 0,-6 10 0,-3 13 0,-11 1 0,0-1 0,0-13 0,0 5 0,0 0 0,6 2 0,-5 4 0,11-12 0,-5 4 0,6 10 0,-5-4 0,4 10 0,-10-12 0,10-7 0,-11 11 0,10-10 0,-9 4 0,4 4 0,-6-1 0,0 12 0,0-5 0,0 7 0,0-5 0,0-1 0,0-1 0,0-15 0,0 5 0,0 0 0,-12-3 0,-14-5 0,-4-12 0,-9-6 0,11 0 0,-7 0 0,5 0 0,-23 0 0,13 0 0,-14 0 0,17 0 0,-7 0 0,14-6 0,1 4 0,4-10 0,4-1 0,1-1 0,-5-5 0,-1 6 0,-3 6 0,-5 1 0,13 0 0,-6-2 0,6 1 0,-7-5 0,1 4 0,6 0 0,2-15 0,11 2 0,3-7 0,5-9 0,0 14 0,0-18 0,-7 11 0,6 1 0,-12 2 0,12 0 0,-6 4 0,2-8 0,-3 11 0,-5-6 0,-5 0 0,3 5 0,-4 2 0,1 1 0,3 3 0,2-15 0,-4 8 0,8-11 0,-10 13 0,5-6 0,1 6 0,6-6 0,1-7 0,6 11 0,0-16 0,0 22 0,0-15 0,0 5 0,30 4 0,-11-3 0,26 11 0,-17-1 0,0 1 0,-7 6 0,5-9 0,-6 14 0,6-9 0,-1 6 0,8-7 0,-5-2 0,6-5 0,1 12 0,-5-11 0,6 16 0,-15-15 0,4 11 0,-5-6 0,6 5 0,0 3 0,-1 5 0,1-6 0,0 4 0,0-3 0,-1 5 0,1 0 0,0 0 0,0 0 0,-1 0 0,2 0 0,0 6 0,14 8 0,-16 1 0,15 5 0,-19-13 0,0 5 0,11-4 0,-16 5 0,15-6 0,-11 5 0,6-11 0,-1 11 0,1-11 0,0 5 0,1-6 0,5 5 0,-9-3 0,8 4 0,-17 16 0,-1-4 0,-7 19 0,-6-11 0,0-6 0,-6 10 0,5-8 0,-5 10 0,6-6 0,0 0 0,0 0 0,0 0 0,0 6 0,0-4 0,6 6 0,-5-6 0,12 0 0,-5 0 0,-1-7 0,5 10 0,-10-3 0,3-1 0,-10 11 0,3-22 0,-9 15 0,-2-5 0,-2-10 0,-22 1 0,13-17 0,-16 0 0,12 0 0,0 6 0,0 2 0,-8 6 0,-12 6 0,14-10 0,-4 1 0,25-11 0,-11 0 0,-5 0 0,-5 0 0,0 0 0,-2 0 0,6 0 0,-18 0 0,17 0 0,-10 0 0,14 0 0,6 0 0,-9 0 0,8 0 0,-10 0 0,6-5 0,0 3 0,0-15 0,6 8 0,-5-10 0,11 1 0,-5 3 0,-12-10 0,13 10 0,-13 2 0,5-5 0,10 9 0,-15-10 0,11 0 0,-7 4 0,6-4 0,-4 6 0,4 0 0,-5-6 0,6 4 0,-5-3 0,5 10 0,-6-9 0,0 8 0,6-4 0,-5-10 0,11 7 0,1-10 0,7-4 0,6 8 0,0-10 0,0 6 0,0 0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12.747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0 0 16383,'28'63'0,"-10"-10"0,-6-40 0,-5 5 0,6 8 0,-1-4 0,-4 8 0,3-10 0,-4 5 0,6 1 0,0-6 0,0 4 0,0 2 0,-6-4 0,-1 8 0,-1-10 0,-3 5 0,3 7 0,-5-11 0,0 9 0,6-4 0,13-5 0,-4 4 0,10-12 0,-12-1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15.549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0 0 16383,'14'75'0,"0"-6"0,-1-54 0,0 4 0,0 6 0,0-4 0,-1 10 0,1-5 0,-6-6 0,11 11 0,-9-8 0,11 10 0,-12-5 0,4 0 0,-5-7 0,7 6 0,-6-7 0,3 7 0,-3-2 0,4-5 0,1 5 0,0-5 0,0 5 0,0 1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18.659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0 0 16383,'63'0'0,"-10"0"0,-40 0 0,5 0 0,14 12 0,-3-9 0,3 14 0,-7-16 0,-5 11 0,12-5 0,-11 6 0,10-6 0,-2 5 0,1-4 0,6 7 0,-8-8 0,-1 6 0,1-12 0,-6 11 0,3-5 0,1 1 0,1-3 0,4-5 0,-5 0 0,0 0 0,-1 0 0,1 0 0,1 0 0,-1 0 0,1 0 0,-1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21.279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0 0 16383,'65'0'0,"-12"0"0,-40 0 0,6 0 0,12 12 0,-8-9 0,14 8 0,-16-5 0,0 2 0,11 5 0,-9-6 0,4 5 0,-2-5 0,-11 11 0,11-3 0,1 3 0,-4-5 0,10 0 0,-17 0 0,11 1 0,-6-1 0,1 1 0,9-7 0,-8 4 0,9-4 0,-5 0 0,-6 5 0,10-5 0,-15 6 0,16 5 0,-17-3 0,10 3 0,3 1 0,-5-4 0,3 4 0,-7-6 0,2 0 0,6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23.361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4T15:27:25.883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 0 16383,'72'0'0,"-5"6"0,-46 2 0,7 0 0,0-2 0,0 0 0,6 2 0,-5 0 0,5-2 0,-13-6 0,5 0 0,8 6 0,-3-4 0,9 4 0,-12-6 0,0 0 0,6 0 0,-5 0 0,5 0 0,-13 0 0,11 0 0,-11 0 0,13 0 0,-8 0 0,0 0 0,0 6 0,0-5 0,0 5 0,0-6 0,1 0 0,0 0 0,1 0 0,5 0 0,-11 0 0,9 0 0,-5 0 0,-5 0 0,15 0 0,-14 0 0,3 0 0,6 0 0,-9 0 0,10 0 0,-6 0 0,0 0 0,0 0 0,-1 0 0,1 0 0,0 0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438401"/>
            <a:ext cx="94488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9448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24601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B188-8542-42D5-90E8-23674E6E5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0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7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F3977-586A-41E3-A24A-6D19EB639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9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1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29A0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9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9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9A0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8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E29A0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BA54-5C1B-D348-9A99-18A91FDE7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400" y="2743200"/>
            <a:ext cx="10972800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3810001"/>
            <a:ext cx="10972800" cy="2087565"/>
          </a:xfrm>
          <a:prstGeom prst="rect">
            <a:avLst/>
          </a:prstGeom>
        </p:spPr>
        <p:txBody>
          <a:bodyPr vert="horz" lIns="91418" tIns="45709" rIns="91418" bIns="45709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2400" y="6356351"/>
            <a:ext cx="3860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2AB188-8542-42D5-90E8-23674E6E5E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9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186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457092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14187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279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373" indent="0" algn="l" defTabSz="914186" rtl="0" eaLnBrk="1" latinLnBrk="0" hangingPunct="1">
        <a:spcBef>
          <a:spcPct val="20000"/>
        </a:spcBef>
        <a:buClr>
          <a:schemeClr val="bg2"/>
        </a:buClr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05600" y="6248401"/>
            <a:ext cx="3969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24840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4A3FBA54-5C1B-D348-9A99-18A91FDE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00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anesthesia-analgesia/toc/2020/02000" TargetMode="External"/><Relationship Id="rId2" Type="http://schemas.openxmlformats.org/officeDocument/2006/relationships/hyperlink" Target="https://journals.lww.com/anesthesia-analgesia/fulltext/2020/02000/intrathecal_drug_delivery_systems_for_cancer_pain_.6.aspx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search?q=severe+chronic+pain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1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17.jpe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customXml" Target="../ink/ink4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image" Target="../media/image16.jpe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20.png"/><Relationship Id="rId24" Type="http://schemas.openxmlformats.org/officeDocument/2006/relationships/customXml" Target="../ink/ink10.xml"/><Relationship Id="rId5" Type="http://schemas.openxmlformats.org/officeDocument/2006/relationships/image" Target="../media/image19.jpe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openxmlformats.org/officeDocument/2006/relationships/customXml" Target="../ink/ink3.xml"/><Relationship Id="rId19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19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36.png"/><Relationship Id="rId18" Type="http://schemas.openxmlformats.org/officeDocument/2006/relationships/customXml" Target="../ink/ink18.xml"/><Relationship Id="rId3" Type="http://schemas.openxmlformats.org/officeDocument/2006/relationships/image" Target="../media/image21.jpeg"/><Relationship Id="rId21" Type="http://schemas.openxmlformats.org/officeDocument/2006/relationships/image" Target="../media/image25.png"/><Relationship Id="rId7" Type="http://schemas.openxmlformats.org/officeDocument/2006/relationships/image" Target="../media/image33.png"/><Relationship Id="rId12" Type="http://schemas.openxmlformats.org/officeDocument/2006/relationships/customXml" Target="../ink/ink15.xml"/><Relationship Id="rId17" Type="http://schemas.openxmlformats.org/officeDocument/2006/relationships/image" Target="../media/image38.png"/><Relationship Id="rId2" Type="http://schemas.openxmlformats.org/officeDocument/2006/relationships/image" Target="../media/image20.jpeg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35.png"/><Relationship Id="rId5" Type="http://schemas.openxmlformats.org/officeDocument/2006/relationships/image" Target="../media/image23.jpeg"/><Relationship Id="rId15" Type="http://schemas.openxmlformats.org/officeDocument/2006/relationships/image" Target="../media/image37.png"/><Relationship Id="rId10" Type="http://schemas.openxmlformats.org/officeDocument/2006/relationships/customXml" Target="../ink/ink14.xml"/><Relationship Id="rId19" Type="http://schemas.openxmlformats.org/officeDocument/2006/relationships/image" Target="../media/image39.png"/><Relationship Id="rId4" Type="http://schemas.openxmlformats.org/officeDocument/2006/relationships/image" Target="../media/image22.jpeg"/><Relationship Id="rId9" Type="http://schemas.openxmlformats.org/officeDocument/2006/relationships/image" Target="../media/image34.png"/><Relationship Id="rId14" Type="http://schemas.openxmlformats.org/officeDocument/2006/relationships/customXml" Target="../ink/ink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scholar.google.com/scholar_lookup?journal=Deutsche+Zeitschrift+f%C3%BCr+Chirurgie.&amp;title=Attempts+over+Cocainisirung+of+the+Ruckenmarkers&amp;author=A+Bier&amp;volume=51&amp;publication_year=1899&amp;pages=361-9&amp;" TargetMode="External"/><Relationship Id="rId13" Type="http://schemas.openxmlformats.org/officeDocument/2006/relationships/hyperlink" Target="https://scholar.google.com/scholar_lookup?journal=Science&amp;title=Opiate+receptor:+demonstration+in+nervous+tissue.&amp;author=CB+Pert&amp;author=SH+Snyder&amp;volume=179&amp;publication_year=1973&amp;pages=1011-4&amp;pmid=4687585&amp;" TargetMode="External"/><Relationship Id="rId3" Type="http://schemas.openxmlformats.org/officeDocument/2006/relationships/hyperlink" Target="https://scholar.google.com/scholar?q=Loeser+JD,+Butler+SH,+Chapman+CR,+Turk+DC,+editors.+Bonica%27s+management+of+pain.+Philadelphia:+Lippincott+Williams+&amp;+Wilkins;+2001.+" TargetMode="External"/><Relationship Id="rId7" Type="http://schemas.openxmlformats.org/officeDocument/2006/relationships/hyperlink" Target="https://scholar.google.com/scholar_lookup?journal=Eur+J+Pain&amp;title=The+burden+of+neuropathic+pain:+results+from+a+cross-sectional+survey.&amp;author=AM+McDermott&amp;author=TR+Toelle&amp;author=DJ+Rowbotham&amp;author=CP+Schaefer&amp;author=EM+Dukes&amp;volume=10&amp;publication_year=2006&amp;pages=127-35&amp;pmid=16310716&amp;" TargetMode="External"/><Relationship Id="rId12" Type="http://schemas.openxmlformats.org/officeDocument/2006/relationships/hyperlink" Target="https://pubmed.ncbi.nlm.nih.gov/4687585" TargetMode="External"/><Relationship Id="rId17" Type="http://schemas.openxmlformats.org/officeDocument/2006/relationships/hyperlink" Target="https://scholar.google.com/scholar_lookup?journal=Brain+Res&amp;title=Autoradiographic+localization+of+opiate+receptors+in+rat+brain.+I.+Spinal+cord+and+lower+medulla.&amp;author=SF+Atweh&amp;author=MJ+Kuhar&amp;volume=124&amp;publication_year=1977&amp;pages=53-67&amp;pmid=191149&amp;" TargetMode="External"/><Relationship Id="rId2" Type="http://schemas.openxmlformats.org/officeDocument/2006/relationships/hyperlink" Target="http://www.aapainmanage.org/" TargetMode="External"/><Relationship Id="rId16" Type="http://schemas.openxmlformats.org/officeDocument/2006/relationships/hyperlink" Target="https://pubmed.ncbi.nlm.nih.gov/19114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med.ncbi.nlm.nih.gov/16310716" TargetMode="External"/><Relationship Id="rId11" Type="http://schemas.openxmlformats.org/officeDocument/2006/relationships/hyperlink" Target="https://scholar.google.com/scholar_lookup?journal=Japan+Society+of+Surgery&amp;title=On+spinal+anesthesia+with+cocaine.&amp;author=O.+Kitagawa&amp;volume=3&amp;publication_year=1901&amp;pages=185-91&amp;" TargetMode="External"/><Relationship Id="rId5" Type="http://schemas.openxmlformats.org/officeDocument/2006/relationships/hyperlink" Target="https://scholar.google.com/scholar_lookup?journal=J+Clin+Oncol&amp;title=Randomized+clinical+trial+of+an+implantable+drug+delivery+system+compared+with+comprehensive+medical+management+for+refractory+cancer+pain:+impact+on+pain,+drug-related+toxicity,+and+survival.&amp;author=TJ+Smith&amp;author=PS+Staats&amp;author=T+Deer&amp;author=LJ+Stearns&amp;author=RL+Rauck&amp;volume=20&amp;publication_year=2002&amp;pages=4040-9&amp;pmid=12351602&amp;" TargetMode="External"/><Relationship Id="rId15" Type="http://schemas.openxmlformats.org/officeDocument/2006/relationships/hyperlink" Target="https://scholar.google.com/scholar_lookup?journal=Science&amp;title=Analgesia+mediated+by+a+direct+spinal+action+of+narcotics.&amp;author=TL+Yaksh&amp;author=TA+Rudy&amp;volume=192&amp;publication_year=1976&amp;pages=1357-8&amp;pmid=1273597&amp;" TargetMode="External"/><Relationship Id="rId10" Type="http://schemas.openxmlformats.org/officeDocument/2006/relationships/hyperlink" Target="https://scholar.google.com/scholar_lookup?journal=Mayo+Clin+Proc&amp;title=Continuous+low-dose+intrathecal+morphine+administration+in+the+treatment+of+chronic+pain+of+malignant+origin.&amp;author=BM+Onofrio&amp;author=TL+Yaksh&amp;author=PG+Arnold&amp;volume=56&amp;publication_year=1981&amp;pages=516-20&amp;pmid=6894954&amp;" TargetMode="External"/><Relationship Id="rId4" Type="http://schemas.openxmlformats.org/officeDocument/2006/relationships/hyperlink" Target="https://pubmed.ncbi.nlm.nih.gov/12351602" TargetMode="External"/><Relationship Id="rId9" Type="http://schemas.openxmlformats.org/officeDocument/2006/relationships/hyperlink" Target="https://pubmed.ncbi.nlm.nih.gov/6894954" TargetMode="External"/><Relationship Id="rId14" Type="http://schemas.openxmlformats.org/officeDocument/2006/relationships/hyperlink" Target="https://pubmed.ncbi.nlm.nih.gov/127359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ved=2ahUKEwjL5-_Sy9HiAhWyUt8KHdtcCVgQjRx6BAgBEAU&amp;url=https://weillcornellbrainandspine.org/condition/spasticity/surgery-spasticity&amp;psig=AOvVaw1YpbB5WUxZXsAQ09Xbgjq3&amp;ust=1559798244997054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Benefits of Targeted Drug Delivery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Rolando Garcia, MS , PAC</a:t>
            </a:r>
          </a:p>
          <a:p>
            <a:r>
              <a:rPr lang="en-US" dirty="0"/>
              <a:t>WVU Pain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1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836A-F73D-514C-8A19-FEDAE627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Drug Delivery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C542-A3A8-1D4E-8B74-925A908B7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con describing the Control Workflow">
            <a:extLst>
              <a:ext uri="{FF2B5EF4-FFF2-40B4-BE49-F238E27FC236}">
                <a16:creationId xmlns:a16="http://schemas.microsoft.com/office/drawing/2014/main" id="{F1DADEAD-66EC-334B-8BD1-F93EE9121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2" y="1825625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42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E99A-7637-8B47-B6E8-4E750B46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Patient Selection and Type of Pain Pump Medications: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CA7B43-C873-AA49-BFDB-C50BA335B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898986"/>
              </p:ext>
            </p:extLst>
          </p:nvPr>
        </p:nvGraphicFramePr>
        <p:xfrm>
          <a:off x="1124857" y="987499"/>
          <a:ext cx="10515600" cy="5970516"/>
        </p:xfrm>
        <a:graphic>
          <a:graphicData uri="http://schemas.openxmlformats.org/drawingml/2006/table">
            <a:tbl>
              <a:tblPr/>
              <a:tblGrid>
                <a:gridCol w="3721562">
                  <a:extLst>
                    <a:ext uri="{9D8B030D-6E8A-4147-A177-3AD203B41FA5}">
                      <a16:colId xmlns:a16="http://schemas.microsoft.com/office/drawing/2014/main" val="1459887354"/>
                    </a:ext>
                  </a:extLst>
                </a:gridCol>
                <a:gridCol w="3241418">
                  <a:extLst>
                    <a:ext uri="{9D8B030D-6E8A-4147-A177-3AD203B41FA5}">
                      <a16:colId xmlns:a16="http://schemas.microsoft.com/office/drawing/2014/main" val="1080517495"/>
                    </a:ext>
                  </a:extLst>
                </a:gridCol>
                <a:gridCol w="3552620">
                  <a:extLst>
                    <a:ext uri="{9D8B030D-6E8A-4147-A177-3AD203B41FA5}">
                      <a16:colId xmlns:a16="http://schemas.microsoft.com/office/drawing/2014/main" val="2552882615"/>
                    </a:ext>
                  </a:extLst>
                </a:gridCol>
              </a:tblGrid>
              <a:tr h="61775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Type</a:t>
                      </a:r>
                    </a:p>
                  </a:txBody>
                  <a:tcPr marL="28128" marR="28128" marT="28128" marB="28128">
                    <a:lnL>
                      <a:noFill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Characteristics of Good Potential Candidates</a:t>
                      </a:r>
                    </a:p>
                  </a:txBody>
                  <a:tcPr marL="28128" marR="28128" marT="28128" marB="2812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Concerns/Contraindications</a:t>
                      </a:r>
                    </a:p>
                  </a:txBody>
                  <a:tcPr marL="28128" marR="28128" marT="28128" marB="28128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758659"/>
                  </a:ext>
                </a:extLst>
              </a:tr>
              <a:tr h="309345"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General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Nociceptive or neuropathic pain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Widespread pain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643222"/>
                  </a:ext>
                </a:extLst>
              </a:tr>
              <a:tr h="558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Cancer-related or non-cancer-related etiology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Headaches, facial pain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888369"/>
                  </a:ext>
                </a:extLst>
              </a:tr>
              <a:tr h="558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Clear diagnosis, well-localized pain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Inability to place catheter near site of pain origin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24571"/>
                  </a:ext>
                </a:extLst>
              </a:tr>
              <a:tr h="558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dirty="0">
                        <a:effectLst/>
                      </a:endParaRP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Ischemic heart disease, heart failure, or cerebrovascular disease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13423"/>
                  </a:ext>
                </a:extLst>
              </a:tr>
              <a:tr h="558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dirty="0">
                        <a:effectLst/>
                      </a:endParaRP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Inadequate caregiver support, transportation to appointments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471081"/>
                  </a:ext>
                </a:extLst>
              </a:tr>
              <a:tr h="309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dirty="0">
                        <a:effectLst/>
                      </a:endParaRP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Cancer with life expectancy &lt; 3 </a:t>
                      </a:r>
                      <a:r>
                        <a:rPr lang="en-US" sz="1600" b="0" dirty="0" err="1">
                          <a:effectLst/>
                        </a:rPr>
                        <a:t>mo</a:t>
                      </a:r>
                      <a:endParaRPr lang="en-US" sz="1600" b="0" dirty="0">
                        <a:effectLst/>
                      </a:endParaRP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891501"/>
                  </a:ext>
                </a:extLst>
              </a:tr>
              <a:tr h="309345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Morphine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Responsive to systemic opioids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Refractory to systemic opioids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211728"/>
                  </a:ext>
                </a:extLst>
              </a:tr>
              <a:tr h="309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dirty="0">
                        <a:effectLst/>
                      </a:endParaRP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Substance abuse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97812"/>
                  </a:ext>
                </a:extLst>
              </a:tr>
              <a:tr h="309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dirty="0">
                        <a:effectLst/>
                      </a:endParaRP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Pulmonary disease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87393"/>
                  </a:ext>
                </a:extLst>
              </a:tr>
              <a:tr h="309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dirty="0">
                        <a:effectLst/>
                      </a:endParaRP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Obstructive sleep apnea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797300"/>
                  </a:ext>
                </a:extLst>
              </a:tr>
              <a:tr h="309345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Ziconotide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Neuropathic pain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History of psychosis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90024"/>
                  </a:ext>
                </a:extLst>
              </a:tr>
              <a:tr h="309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Visceral pain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dirty="0">
                        <a:effectLst/>
                      </a:endParaRP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977769"/>
                  </a:ext>
                </a:extLst>
              </a:tr>
              <a:tr h="3093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Complex regional pain syndrome</a:t>
                      </a: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dirty="0">
                        <a:effectLst/>
                      </a:endParaRPr>
                    </a:p>
                  </a:txBody>
                  <a:tcPr marL="42191" marR="42191" marT="42191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6260"/>
                  </a:ext>
                </a:extLst>
              </a:tr>
              <a:tr h="335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effectLst/>
                        </a:rPr>
                        <a:t>Concerns related to opioid use</a:t>
                      </a:r>
                    </a:p>
                  </a:txBody>
                  <a:tcPr marL="42191" marR="42191" marT="42191" marB="42191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3753" marR="33753" marT="16877" marB="1687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65476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94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0986-F5E2-914F-B84B-47E25200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52644-577E-CF4E-8132-28CE1292D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Refractory chronic pain failing conservative pain management.</a:t>
            </a:r>
          </a:p>
          <a:p>
            <a:pPr lvl="1"/>
            <a:r>
              <a:rPr lang="en-US" dirty="0"/>
              <a:t>Patient failed conservative therapies like oral pain medication, physical therapy, and pain-relief injections such as nerve blocks and epidurals.</a:t>
            </a:r>
          </a:p>
          <a:p>
            <a:pPr lvl="1"/>
            <a:r>
              <a:rPr lang="en-US" dirty="0"/>
              <a:t>Patient is dependent on pain medication and are starting to have strong side effects or addiction.</a:t>
            </a:r>
          </a:p>
          <a:p>
            <a:pPr lvl="1"/>
            <a:endParaRPr lang="en-US" dirty="0"/>
          </a:p>
          <a:p>
            <a:r>
              <a:rPr lang="en-US" dirty="0"/>
              <a:t>FBSS/PLLS – failed back surgery syndrome/post lumbar laminectomy syndrome unresponsive and failing other conservative pain management including failure with spinal cord stimulator trial or implants.</a:t>
            </a:r>
          </a:p>
          <a:p>
            <a:r>
              <a:rPr lang="en-US" dirty="0"/>
              <a:t>Refractory Chronic Cancer Pain.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4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0986-F5E2-914F-B84B-47E25200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52644-577E-CF4E-8132-28CE1292D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Refractory chronic pain failing conservative pain management.</a:t>
            </a:r>
          </a:p>
          <a:p>
            <a:pPr lvl="1"/>
            <a:r>
              <a:rPr lang="en-US" dirty="0"/>
              <a:t>Patient failed conservative therapies like oral pain medication, physical therapy, and pain-relief injections such as nerve blocks and epidurals.</a:t>
            </a:r>
          </a:p>
          <a:p>
            <a:pPr lvl="1"/>
            <a:r>
              <a:rPr lang="en-US" dirty="0"/>
              <a:t>Patient is dependent on pain medication and are starting to have strong side effects or addiction.</a:t>
            </a:r>
          </a:p>
          <a:p>
            <a:pPr lvl="1"/>
            <a:endParaRPr lang="en-US" dirty="0"/>
          </a:p>
          <a:p>
            <a:r>
              <a:rPr lang="en-US" dirty="0"/>
              <a:t>FBSS/PLLS – failed back surgery syndrome/post lumbar laminectomy syndrome unresponsive and failing other conservative pain management including failure with spinal cord stimulator trial or implants.</a:t>
            </a:r>
          </a:p>
          <a:p>
            <a:r>
              <a:rPr lang="en-US" dirty="0"/>
              <a:t>Refractory Chronic Cancer Pain.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7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7008" y="4863130"/>
            <a:ext cx="4156364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spcBef>
                <a:spcPts val="43"/>
              </a:spcBef>
            </a:pPr>
            <a:endParaRPr sz="700">
              <a:latin typeface="Times New Roman"/>
              <a:cs typeface="Times New Roman"/>
            </a:endParaRPr>
          </a:p>
          <a:p>
            <a:pPr marR="483975" algn="ctr"/>
            <a:r>
              <a:rPr sz="700" spc="-4" dirty="0">
                <a:solidFill>
                  <a:srgbClr val="A1A0A4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5667" y="1292962"/>
            <a:ext cx="266295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3"/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© </a:t>
            </a:r>
            <a:r>
              <a:rPr sz="1100" spc="-4" dirty="0">
                <a:solidFill>
                  <a:srgbClr val="FFFFFF"/>
                </a:solidFill>
                <a:latin typeface="Arial"/>
                <a:cs typeface="Arial"/>
              </a:rPr>
              <a:t>Medtronic Inc. 2015  All Rights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9" dirty="0">
                <a:solidFill>
                  <a:srgbClr val="FFFFFF"/>
                </a:solidFill>
                <a:latin typeface="Arial"/>
                <a:cs typeface="Arial"/>
              </a:rPr>
              <a:t>Reserved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9636" y="2119284"/>
            <a:ext cx="6142758" cy="3074893"/>
          </a:xfrm>
          <a:custGeom>
            <a:avLst/>
            <a:gdLst/>
            <a:ahLst/>
            <a:cxnLst/>
            <a:rect l="l" t="t" r="r" b="b"/>
            <a:pathLst>
              <a:path w="6757034" h="3484879">
                <a:moveTo>
                  <a:pt x="0" y="0"/>
                </a:moveTo>
                <a:lnTo>
                  <a:pt x="0" y="3484626"/>
                </a:lnTo>
                <a:lnTo>
                  <a:pt x="6756654" y="3484625"/>
                </a:lnTo>
                <a:lnTo>
                  <a:pt x="675665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1489" y="254032"/>
            <a:ext cx="7891087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8618"/>
            <a:r>
              <a:rPr sz="3200" dirty="0">
                <a:solidFill>
                  <a:srgbClr val="005480"/>
                </a:solidFill>
              </a:rPr>
              <a:t>The Psychological</a:t>
            </a:r>
            <a:r>
              <a:rPr sz="3200" spc="-76" dirty="0">
                <a:solidFill>
                  <a:srgbClr val="005480"/>
                </a:solidFill>
              </a:rPr>
              <a:t> </a:t>
            </a:r>
            <a:r>
              <a:rPr sz="3200" dirty="0">
                <a:solidFill>
                  <a:srgbClr val="005480"/>
                </a:solidFill>
              </a:rPr>
              <a:t>Evaluation</a:t>
            </a:r>
            <a:endParaRPr sz="3200" dirty="0"/>
          </a:p>
        </p:txBody>
      </p:sp>
      <p:sp>
        <p:nvSpPr>
          <p:cNvPr id="6" name="object 6"/>
          <p:cNvSpPr/>
          <p:nvPr/>
        </p:nvSpPr>
        <p:spPr>
          <a:xfrm>
            <a:off x="8502535" y="2189856"/>
            <a:ext cx="1538546" cy="2237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7008" y="4863134"/>
            <a:ext cx="4156364" cy="835399"/>
          </a:xfrm>
          <a:custGeom>
            <a:avLst/>
            <a:gdLst/>
            <a:ahLst/>
            <a:cxnLst/>
            <a:rect l="l" t="t" r="r" b="b"/>
            <a:pathLst>
              <a:path w="4572000" h="946785">
                <a:moveTo>
                  <a:pt x="0" y="0"/>
                </a:moveTo>
                <a:lnTo>
                  <a:pt x="0" y="946404"/>
                </a:lnTo>
                <a:lnTo>
                  <a:pt x="4571999" y="946403"/>
                </a:lnTo>
                <a:lnTo>
                  <a:pt x="457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471489" y="898960"/>
            <a:ext cx="11158536" cy="5922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383" indent="-309023">
              <a:buClr>
                <a:srgbClr val="005480"/>
              </a:buClr>
              <a:buFont typeface="Wingdings"/>
              <a:buChar char=""/>
              <a:tabLst>
                <a:tab pos="320950" algn="l"/>
              </a:tabLst>
            </a:pPr>
            <a:r>
              <a:rPr sz="2400" spc="-4" dirty="0">
                <a:solidFill>
                  <a:srgbClr val="5C5B5E"/>
                </a:solidFill>
              </a:rPr>
              <a:t>Helps reveal complex factors that contribute to</a:t>
            </a:r>
            <a:r>
              <a:rPr sz="2400" spc="13" dirty="0">
                <a:solidFill>
                  <a:srgbClr val="5C5B5E"/>
                </a:solidFill>
              </a:rPr>
              <a:t> </a:t>
            </a:r>
            <a:r>
              <a:rPr sz="2400" spc="-4" dirty="0">
                <a:solidFill>
                  <a:srgbClr val="5C5B5E"/>
                </a:solidFill>
              </a:rPr>
              <a:t>pain</a:t>
            </a:r>
            <a:endParaRPr sz="2400" dirty="0"/>
          </a:p>
          <a:p>
            <a:pPr marL="320383" indent="-309023">
              <a:spcBef>
                <a:spcPts val="538"/>
              </a:spcBef>
              <a:buClr>
                <a:srgbClr val="005480"/>
              </a:buClr>
              <a:buFont typeface="Wingdings"/>
              <a:buChar char=""/>
              <a:tabLst>
                <a:tab pos="320950" algn="l"/>
              </a:tabLst>
            </a:pPr>
            <a:r>
              <a:rPr sz="2400" spc="-4" dirty="0">
                <a:solidFill>
                  <a:srgbClr val="5C5B5E"/>
                </a:solidFill>
              </a:rPr>
              <a:t>Establishes </a:t>
            </a:r>
            <a:r>
              <a:rPr sz="2400" dirty="0">
                <a:solidFill>
                  <a:srgbClr val="5C5B5E"/>
                </a:solidFill>
              </a:rPr>
              <a:t>a </a:t>
            </a:r>
            <a:r>
              <a:rPr sz="2400" spc="-4" dirty="0">
                <a:solidFill>
                  <a:srgbClr val="5C5B5E"/>
                </a:solidFill>
              </a:rPr>
              <a:t>baseline against which to measure</a:t>
            </a:r>
            <a:r>
              <a:rPr sz="2400" spc="-18" dirty="0">
                <a:solidFill>
                  <a:srgbClr val="5C5B5E"/>
                </a:solidFill>
              </a:rPr>
              <a:t> </a:t>
            </a:r>
            <a:r>
              <a:rPr sz="2400" spc="-4" dirty="0">
                <a:solidFill>
                  <a:srgbClr val="5C5B5E"/>
                </a:solidFill>
              </a:rPr>
              <a:t>improvement</a:t>
            </a:r>
            <a:endParaRPr sz="2400" dirty="0"/>
          </a:p>
          <a:p>
            <a:pPr marL="320383" marR="1950697" indent="-309023">
              <a:spcBef>
                <a:spcPts val="538"/>
              </a:spcBef>
              <a:buClr>
                <a:srgbClr val="005480"/>
              </a:buClr>
              <a:buFont typeface="Wingdings"/>
              <a:buChar char=""/>
              <a:tabLst>
                <a:tab pos="320950" algn="l"/>
              </a:tabLst>
            </a:pPr>
            <a:r>
              <a:rPr sz="2400" spc="-4" dirty="0">
                <a:solidFill>
                  <a:srgbClr val="5C5B5E"/>
                </a:solidFill>
              </a:rPr>
              <a:t>Helps select the right treatment for managing the pain and related  symptoms (e.g., fatigue,</a:t>
            </a:r>
            <a:r>
              <a:rPr sz="2400" spc="-9" dirty="0">
                <a:solidFill>
                  <a:srgbClr val="5C5B5E"/>
                </a:solidFill>
              </a:rPr>
              <a:t> </a:t>
            </a:r>
            <a:r>
              <a:rPr sz="2400" spc="-4" dirty="0">
                <a:solidFill>
                  <a:srgbClr val="5C5B5E"/>
                </a:solidFill>
              </a:rPr>
              <a:t>depression)</a:t>
            </a:r>
            <a:endParaRPr sz="2400" dirty="0"/>
          </a:p>
          <a:p>
            <a:pPr marL="320383" marR="1941599" indent="-309023">
              <a:spcBef>
                <a:spcPts val="538"/>
              </a:spcBef>
              <a:buClr>
                <a:srgbClr val="005480"/>
              </a:buClr>
              <a:buFont typeface="Wingdings"/>
              <a:buChar char=""/>
              <a:tabLst>
                <a:tab pos="320950" algn="l"/>
              </a:tabLst>
            </a:pPr>
            <a:r>
              <a:rPr sz="2400" spc="-4" dirty="0">
                <a:solidFill>
                  <a:srgbClr val="5C5B5E"/>
                </a:solidFill>
              </a:rPr>
              <a:t>May increase the probability of </a:t>
            </a:r>
            <a:r>
              <a:rPr sz="2400" dirty="0">
                <a:solidFill>
                  <a:srgbClr val="5C5B5E"/>
                </a:solidFill>
              </a:rPr>
              <a:t>a </a:t>
            </a:r>
            <a:r>
              <a:rPr sz="2400" spc="-4" dirty="0">
                <a:solidFill>
                  <a:srgbClr val="5C5B5E"/>
                </a:solidFill>
              </a:rPr>
              <a:t>successful outcome by providing  treatments that may resolve psychological risk</a:t>
            </a:r>
            <a:r>
              <a:rPr sz="2400" spc="4" dirty="0">
                <a:solidFill>
                  <a:srgbClr val="5C5B5E"/>
                </a:solidFill>
              </a:rPr>
              <a:t> </a:t>
            </a:r>
            <a:r>
              <a:rPr sz="2400" spc="-4" dirty="0">
                <a:solidFill>
                  <a:srgbClr val="5C5B5E"/>
                </a:solidFill>
              </a:rPr>
              <a:t>factors</a:t>
            </a:r>
            <a:endParaRPr sz="2400" dirty="0"/>
          </a:p>
          <a:p>
            <a:pPr marL="320383" indent="-309023">
              <a:spcBef>
                <a:spcPts val="538"/>
              </a:spcBef>
              <a:buClr>
                <a:srgbClr val="005480"/>
              </a:buClr>
              <a:buFont typeface="Wingdings"/>
              <a:buChar char=""/>
              <a:tabLst>
                <a:tab pos="320950" algn="l"/>
              </a:tabLst>
            </a:pPr>
            <a:r>
              <a:rPr sz="2400" spc="-4" dirty="0">
                <a:solidFill>
                  <a:srgbClr val="5C5B5E"/>
                </a:solidFill>
              </a:rPr>
              <a:t>Identifies and treats psychological co-morbidities prior to</a:t>
            </a:r>
            <a:r>
              <a:rPr sz="2400" spc="22" dirty="0">
                <a:solidFill>
                  <a:srgbClr val="5C5B5E"/>
                </a:solidFill>
              </a:rPr>
              <a:t> </a:t>
            </a:r>
            <a:r>
              <a:rPr sz="2400" spc="-4" dirty="0">
                <a:solidFill>
                  <a:srgbClr val="5C5B5E"/>
                </a:solidFill>
              </a:rPr>
              <a:t>therapy</a:t>
            </a:r>
            <a:endParaRPr sz="2400" dirty="0"/>
          </a:p>
          <a:p>
            <a:pPr marL="320383" marR="2027951" indent="-309023">
              <a:spcBef>
                <a:spcPts val="538"/>
              </a:spcBef>
              <a:buClr>
                <a:srgbClr val="005480"/>
              </a:buClr>
              <a:buFont typeface="Wingdings"/>
              <a:buChar char=""/>
              <a:tabLst>
                <a:tab pos="320950" algn="l"/>
              </a:tabLst>
            </a:pPr>
            <a:r>
              <a:rPr sz="2400" spc="-4" dirty="0">
                <a:solidFill>
                  <a:srgbClr val="5C5B5E"/>
                </a:solidFill>
              </a:rPr>
              <a:t>Evaluates patient willingness, understanding, and competency to  actively participate in their</a:t>
            </a:r>
            <a:r>
              <a:rPr sz="2400" spc="-40" dirty="0">
                <a:solidFill>
                  <a:srgbClr val="5C5B5E"/>
                </a:solidFill>
              </a:rPr>
              <a:t> </a:t>
            </a:r>
            <a:r>
              <a:rPr sz="2400" spc="-4" dirty="0">
                <a:solidFill>
                  <a:srgbClr val="5C5B5E"/>
                </a:solidFill>
              </a:rPr>
              <a:t>therapy</a:t>
            </a:r>
            <a:endParaRPr sz="2400" dirty="0"/>
          </a:p>
          <a:p>
            <a:pPr marL="320383" marR="2361962" indent="-309023">
              <a:spcBef>
                <a:spcPts val="538"/>
              </a:spcBef>
              <a:buClr>
                <a:srgbClr val="005480"/>
              </a:buClr>
              <a:buFont typeface="Wingdings"/>
              <a:buChar char=""/>
              <a:tabLst>
                <a:tab pos="320950" algn="l"/>
              </a:tabLst>
            </a:pPr>
            <a:r>
              <a:rPr sz="2400" spc="-4" dirty="0">
                <a:solidFill>
                  <a:srgbClr val="5C5B5E"/>
                </a:solidFill>
              </a:rPr>
              <a:t>Helps assess patient response during spinal cord stimulation  screening</a:t>
            </a:r>
            <a:r>
              <a:rPr sz="2400" spc="-85" dirty="0">
                <a:solidFill>
                  <a:srgbClr val="5C5B5E"/>
                </a:solidFill>
              </a:rPr>
              <a:t> </a:t>
            </a:r>
            <a:r>
              <a:rPr sz="2400" spc="-4" dirty="0">
                <a:solidFill>
                  <a:srgbClr val="5C5B5E"/>
                </a:solidFill>
              </a:rPr>
              <a:t>test</a:t>
            </a:r>
            <a:endParaRPr sz="2400" dirty="0"/>
          </a:p>
          <a:p>
            <a:pPr marL="3661668">
              <a:lnSpc>
                <a:spcPts val="1306"/>
              </a:lnSpc>
            </a:pPr>
            <a:r>
              <a:rPr sz="2400" i="1" spc="-4" dirty="0">
                <a:solidFill>
                  <a:srgbClr val="005480"/>
                </a:solidFill>
              </a:rPr>
              <a:t>Medicare and some other insurance carriers</a:t>
            </a:r>
            <a:r>
              <a:rPr sz="2400" i="1" spc="-22" dirty="0">
                <a:solidFill>
                  <a:srgbClr val="005480"/>
                </a:solidFill>
              </a:rPr>
              <a:t> </a:t>
            </a:r>
            <a:r>
              <a:rPr sz="2400" i="1" spc="-4" dirty="0">
                <a:solidFill>
                  <a:srgbClr val="005480"/>
                </a:solidFill>
              </a:rPr>
              <a:t>require</a:t>
            </a:r>
            <a:endParaRPr sz="2400" dirty="0"/>
          </a:p>
          <a:p>
            <a:pPr marL="3661668"/>
            <a:r>
              <a:rPr sz="2400" i="1" spc="-4" dirty="0">
                <a:solidFill>
                  <a:srgbClr val="005480"/>
                </a:solidFill>
              </a:rPr>
              <a:t>a psychological evaluation for neurostimulation</a:t>
            </a:r>
            <a:r>
              <a:rPr sz="2400" i="1" dirty="0">
                <a:solidFill>
                  <a:srgbClr val="005480"/>
                </a:solidFill>
              </a:rPr>
              <a:t> </a:t>
            </a:r>
            <a:r>
              <a:rPr lang="en-US" sz="2400" i="1" dirty="0">
                <a:solidFill>
                  <a:srgbClr val="005480"/>
                </a:solidFill>
              </a:rPr>
              <a:t>and pain pump </a:t>
            </a:r>
            <a:r>
              <a:rPr sz="2400" i="1" spc="-13" dirty="0">
                <a:solidFill>
                  <a:srgbClr val="005480"/>
                </a:solidFill>
              </a:rPr>
              <a:t>therapy.</a:t>
            </a:r>
            <a:endParaRPr sz="2400" dirty="0"/>
          </a:p>
          <a:p>
            <a:pPr>
              <a:spcBef>
                <a:spcPts val="11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661668"/>
            <a:r>
              <a:rPr sz="2400" i="1" spc="-4" dirty="0">
                <a:solidFill>
                  <a:srgbClr val="005480"/>
                </a:solidFill>
              </a:rPr>
              <a:t>Pre-authorization may be mandated by some</a:t>
            </a:r>
            <a:r>
              <a:rPr sz="2400" i="1" dirty="0">
                <a:solidFill>
                  <a:srgbClr val="005480"/>
                </a:solidFill>
              </a:rPr>
              <a:t> </a:t>
            </a:r>
            <a:r>
              <a:rPr sz="2400" i="1" spc="-4" dirty="0">
                <a:solidFill>
                  <a:srgbClr val="005480"/>
                </a:solidFill>
              </a:rPr>
              <a:t>insurers.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990786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4B2D-0322-1E4F-8314-F4BCC398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9AB90-3054-294C-AF81-DEA3567A2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Intrathecal Drug Delivery Systems for Cancer Pain: An Analysis of a Prospective, Multicenter Product Surveillance Registry</a:t>
            </a:r>
          </a:p>
          <a:p>
            <a:pPr lvl="1"/>
            <a:r>
              <a:rPr lang="en-US" dirty="0"/>
              <a:t>Stearns, Lisa M. MD</a:t>
            </a:r>
            <a:r>
              <a:rPr lang="en-US" baseline="30000" dirty="0"/>
              <a:t>*</a:t>
            </a:r>
            <a:r>
              <a:rPr lang="en-US" dirty="0"/>
              <a:t>; Abd-</a:t>
            </a:r>
            <a:r>
              <a:rPr lang="en-US" dirty="0" err="1"/>
              <a:t>Elsayed</a:t>
            </a:r>
            <a:r>
              <a:rPr lang="en-US" dirty="0"/>
              <a:t>, Alaa MD, MPH</a:t>
            </a:r>
            <a:r>
              <a:rPr lang="en-US" baseline="30000" dirty="0"/>
              <a:t>†</a:t>
            </a:r>
            <a:r>
              <a:rPr lang="en-US" dirty="0"/>
              <a:t>; </a:t>
            </a:r>
            <a:r>
              <a:rPr lang="en-US" dirty="0" err="1"/>
              <a:t>Perruchoud</a:t>
            </a:r>
            <a:r>
              <a:rPr lang="en-US" dirty="0"/>
              <a:t>, Christophe MD</a:t>
            </a:r>
            <a:r>
              <a:rPr lang="en-US" baseline="30000" dirty="0"/>
              <a:t>‡</a:t>
            </a:r>
            <a:r>
              <a:rPr lang="en-US" dirty="0"/>
              <a:t>; Spencer, Robert MS, MBA</a:t>
            </a:r>
            <a:r>
              <a:rPr lang="en-US" baseline="30000" dirty="0"/>
              <a:t>§</a:t>
            </a:r>
            <a:r>
              <a:rPr lang="en-US" dirty="0"/>
              <a:t>; Hammond, </a:t>
            </a:r>
            <a:r>
              <a:rPr lang="en-US" dirty="0" err="1"/>
              <a:t>Krisstin</a:t>
            </a:r>
            <a:r>
              <a:rPr lang="en-US" dirty="0"/>
              <a:t> BS</a:t>
            </a:r>
            <a:r>
              <a:rPr lang="en-US" baseline="30000" dirty="0"/>
              <a:t>*</a:t>
            </a:r>
            <a:r>
              <a:rPr lang="en-US" dirty="0"/>
              <a:t>; Stromberg, Katherine MS</a:t>
            </a:r>
            <a:r>
              <a:rPr lang="en-US" baseline="30000" dirty="0"/>
              <a:t>§</a:t>
            </a:r>
            <a:r>
              <a:rPr lang="en-US" dirty="0"/>
              <a:t>; Weaver, Todd PhD, MPH</a:t>
            </a:r>
            <a:r>
              <a:rPr lang="en-US" baseline="30000" dirty="0"/>
              <a:t>§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Author </a:t>
            </a:r>
            <a:r>
              <a:rPr lang="en-US" dirty="0" err="1">
                <a:hlinkClick r:id="rId2"/>
              </a:rPr>
              <a:t>Information</a:t>
            </a:r>
            <a:r>
              <a:rPr lang="en-US" dirty="0" err="1">
                <a:effectLst/>
              </a:rPr>
              <a:t>Anesthesia</a:t>
            </a:r>
            <a:r>
              <a:rPr lang="en-US" dirty="0">
                <a:effectLst/>
              </a:rPr>
              <a:t> &amp; Analgesia: </a:t>
            </a:r>
            <a:r>
              <a:rPr lang="en-US" dirty="0">
                <a:hlinkClick r:id="rId3"/>
              </a:rPr>
              <a:t>February 2020 - Volume 130 - Issue 2 - p 289-297</a:t>
            </a:r>
            <a:endParaRPr lang="en-US" dirty="0">
              <a:effectLst/>
            </a:endParaRPr>
          </a:p>
          <a:p>
            <a:pPr lvl="1"/>
            <a:r>
              <a:rPr lang="en-US" dirty="0" err="1">
                <a:effectLst/>
              </a:rPr>
              <a:t>doi</a:t>
            </a:r>
            <a:r>
              <a:rPr lang="en-US" dirty="0">
                <a:effectLst/>
              </a:rPr>
              <a:t>: 10.1213/ANE.0000000000004425</a:t>
            </a:r>
          </a:p>
          <a:p>
            <a:endParaRPr lang="en-US" dirty="0"/>
          </a:p>
          <a:p>
            <a:r>
              <a:rPr lang="en-US" dirty="0"/>
              <a:t>(Based on a study of 1403 patients, cancer-related pain can be successfully and safely treated with medication delivery by an implantable pump directly to the spinal cord.)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5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7675A-A05B-FE42-9ABA-A217BAD2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7B574-8A1C-BE40-9B41-07E12F346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59-year-old woman with a history of previous discectomy and 2-level fusion at L3–4 and L4–5 presented to a pain clinician with poorly controlled axial and bilateral lower extremity pain. </a:t>
            </a:r>
          </a:p>
          <a:p>
            <a:r>
              <a:rPr lang="en-US" dirty="0"/>
              <a:t>She had pain that was progressive and predictively worsened when lying supine, standing, and walking. </a:t>
            </a:r>
          </a:p>
          <a:p>
            <a:r>
              <a:rPr lang="en-US" dirty="0"/>
              <a:t>She had trialed and failed controlled diagnostic </a:t>
            </a:r>
            <a:r>
              <a:rPr lang="en-US" dirty="0" err="1"/>
              <a:t>facetogenic</a:t>
            </a:r>
            <a:r>
              <a:rPr lang="en-US" dirty="0"/>
              <a:t> interventions and epidural steroid injections performed under fluoroscopy. </a:t>
            </a:r>
          </a:p>
          <a:p>
            <a:r>
              <a:rPr lang="en-US" dirty="0"/>
              <a:t>Her systemic regimen of medication included methadone 10 mg 3 times a day, duloxetine 20 mg once daily, and hydrocodone/acetaminophen 10 mg/325 mg 4 times a day as needed. </a:t>
            </a:r>
          </a:p>
          <a:p>
            <a:r>
              <a:rPr lang="en-US" dirty="0"/>
              <a:t>She reported that aqua-therapy was helpful while in the pool, and she developed erythema ab </a:t>
            </a:r>
            <a:r>
              <a:rPr lang="en-US" dirty="0" err="1"/>
              <a:t>igne</a:t>
            </a:r>
            <a:r>
              <a:rPr lang="en-US" dirty="0"/>
              <a:t> on her back from extensive exposure to her heating pad. </a:t>
            </a:r>
          </a:p>
          <a:p>
            <a:r>
              <a:rPr lang="en-US" dirty="0"/>
              <a:t>She reported that in the past she had spinal cord stimulation trialed by 1 provider and implanted by another, with mixed results. The device was subsequently explanted 3 years ago.</a:t>
            </a:r>
          </a:p>
        </p:txBody>
      </p:sp>
    </p:spTree>
    <p:extLst>
      <p:ext uri="{BB962C8B-B14F-4D97-AF65-F5344CB8AC3E}">
        <p14:creationId xmlns:p14="http://schemas.microsoft.com/office/powerpoint/2010/main" val="112503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Morphine Trial for Pain Pump</a:t>
            </a:r>
            <a:br>
              <a:rPr lang="en-US" dirty="0"/>
            </a:br>
            <a:r>
              <a:rPr lang="en-US" sz="3200" dirty="0"/>
              <a:t>(Trial done at WVU Hospital, SDS, </a:t>
            </a:r>
            <a:r>
              <a:rPr lang="en-US" sz="3200" dirty="0" err="1"/>
              <a:t>hosp</a:t>
            </a:r>
            <a:r>
              <a:rPr lang="en-US" sz="3200" dirty="0"/>
              <a:t> </a:t>
            </a:r>
            <a:r>
              <a:rPr lang="en-US" sz="3200" dirty="0" err="1"/>
              <a:t>adm</a:t>
            </a:r>
            <a:r>
              <a:rPr lang="en-US" sz="3200" dirty="0"/>
              <a:t> req)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Via </a:t>
            </a:r>
            <a:r>
              <a:rPr lang="en-US" dirty="0" err="1"/>
              <a:t>Intrathecal</a:t>
            </a:r>
            <a:r>
              <a:rPr lang="en-US" dirty="0"/>
              <a:t> injection, like an epidural.</a:t>
            </a:r>
          </a:p>
          <a:p>
            <a:pPr lvl="1"/>
            <a:r>
              <a:rPr lang="en-US" dirty="0"/>
              <a:t>A double blind trial x3.</a:t>
            </a:r>
          </a:p>
          <a:p>
            <a:pPr lvl="1"/>
            <a:r>
              <a:rPr lang="en-US" dirty="0"/>
              <a:t>No oral opiate or pain relievers the morning of trial, patient is to be in pain.</a:t>
            </a:r>
          </a:p>
          <a:p>
            <a:pPr lvl="1"/>
            <a:r>
              <a:rPr lang="en-US" dirty="0"/>
              <a:t>Patient admitted inpatient overnight for observation</a:t>
            </a:r>
          </a:p>
          <a:p>
            <a:pPr lvl="1"/>
            <a:r>
              <a:rPr lang="en-US" dirty="0"/>
              <a:t>Discharge the following morning</a:t>
            </a:r>
          </a:p>
          <a:p>
            <a:pPr lvl="1"/>
            <a:r>
              <a:rPr lang="en-US" dirty="0"/>
              <a:t>May refrain from oral opiates if pain relief persists.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2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C19D-B686-7F4B-8A2A-5F0555ED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Prialt</a:t>
            </a:r>
            <a:r>
              <a:rPr lang="en-US" dirty="0"/>
              <a:t> Trial for Pain Pump</a:t>
            </a:r>
            <a:br>
              <a:rPr lang="en-US" dirty="0"/>
            </a:br>
            <a:r>
              <a:rPr lang="en-US" sz="3200" dirty="0"/>
              <a:t>(Trial done at the Pain Clinic, no </a:t>
            </a:r>
            <a:r>
              <a:rPr lang="en-US" sz="3200" dirty="0" err="1"/>
              <a:t>hosp</a:t>
            </a:r>
            <a:r>
              <a:rPr lang="en-US" sz="3200" dirty="0"/>
              <a:t> </a:t>
            </a:r>
            <a:r>
              <a:rPr lang="en-US" sz="3200" dirty="0" err="1"/>
              <a:t>adm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A25B-E72D-704D-8D54-05854065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This medication is a non-opioid pain reliever that is used to treat ongoing pain when other treatments or medications cannot control your pain.</a:t>
            </a:r>
          </a:p>
          <a:p>
            <a:r>
              <a:rPr lang="en-US" sz="1800" b="1" dirty="0"/>
              <a:t>May Treat: </a:t>
            </a:r>
            <a:r>
              <a:rPr lang="en-US" sz="1800" dirty="0">
                <a:hlinkClick r:id="rId2"/>
              </a:rPr>
              <a:t>Severe chronic pain</a:t>
            </a:r>
            <a:r>
              <a:rPr lang="en-US" sz="1800" dirty="0"/>
              <a:t>, Cancer pain, neuropathic from chemo/radiation.</a:t>
            </a:r>
          </a:p>
          <a:p>
            <a:r>
              <a:rPr lang="en-US" sz="1800" b="1" dirty="0"/>
              <a:t>Drug Class: </a:t>
            </a:r>
            <a:r>
              <a:rPr lang="en-US" sz="1800" dirty="0"/>
              <a:t>Analgesic - Neuronal (N)-Type Calcium Channel Blockers (NCCBs)</a:t>
            </a:r>
          </a:p>
          <a:p>
            <a:r>
              <a:rPr lang="en-US" sz="1800" b="1" dirty="0"/>
              <a:t>Availability: </a:t>
            </a:r>
            <a:r>
              <a:rPr lang="en-US" sz="1800" dirty="0"/>
              <a:t>Prescription Required</a:t>
            </a:r>
          </a:p>
          <a:p>
            <a:r>
              <a:rPr lang="en-US" sz="1800" dirty="0"/>
              <a:t>mental or mood changes.</a:t>
            </a:r>
          </a:p>
          <a:p>
            <a:r>
              <a:rPr lang="en-US" sz="1800" dirty="0"/>
              <a:t>Infused into the spinal cord by a special pump.</a:t>
            </a:r>
          </a:p>
          <a:p>
            <a:r>
              <a:rPr lang="en-US" sz="1800" dirty="0"/>
              <a:t>Because it is non-narcotic, NO WITHDRAWAL SYMPTOMS</a:t>
            </a:r>
          </a:p>
          <a:p>
            <a:r>
              <a:rPr lang="en-US" sz="1800" dirty="0"/>
              <a:t>Trial is similar to having an epidural injection, but this is infused inside the intrathecal (CSF) space. </a:t>
            </a:r>
          </a:p>
          <a:p>
            <a:r>
              <a:rPr lang="en-US" sz="1800" dirty="0"/>
              <a:t>Response evaluated in 1 week.  If relief lasts for months, will continue intrathecal injection. If it only last weeks, will consider pain pump implant.</a:t>
            </a:r>
          </a:p>
          <a:p>
            <a:r>
              <a:rPr lang="en-US" sz="1800" dirty="0"/>
              <a:t>Unlike Morphine, </a:t>
            </a:r>
            <a:r>
              <a:rPr lang="en-US" sz="1800" dirty="0" err="1"/>
              <a:t>Prialt</a:t>
            </a:r>
            <a:r>
              <a:rPr lang="en-US" sz="1800" dirty="0"/>
              <a:t> can cover both low back and leg pain and neck and arm pain and even head pain, due to its low molecular wt. </a:t>
            </a:r>
          </a:p>
        </p:txBody>
      </p:sp>
    </p:spTree>
    <p:extLst>
      <p:ext uri="{BB962C8B-B14F-4D97-AF65-F5344CB8AC3E}">
        <p14:creationId xmlns:p14="http://schemas.microsoft.com/office/powerpoint/2010/main" val="352448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CCC0-FCD7-0043-9B78-B6D5568F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Baclofen Trial for Pain Pump</a:t>
            </a:r>
            <a:br>
              <a:rPr lang="en-US" dirty="0"/>
            </a:br>
            <a:r>
              <a:rPr lang="en-US" sz="3200" dirty="0"/>
              <a:t>(Trial done at WVU Hospital, SDS, </a:t>
            </a:r>
            <a:r>
              <a:rPr lang="en-US" sz="3200" dirty="0" err="1"/>
              <a:t>hosp</a:t>
            </a:r>
            <a:r>
              <a:rPr lang="en-US" sz="3200" dirty="0"/>
              <a:t> </a:t>
            </a:r>
            <a:r>
              <a:rPr lang="en-US" sz="3200" dirty="0" err="1"/>
              <a:t>adm</a:t>
            </a:r>
            <a:r>
              <a:rPr lang="en-US" sz="3200" dirty="0"/>
              <a:t> req)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F91AA-FA33-7643-BE2E-07CE2CD1F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 for intractable spasticity unresponsive to oral antispasmodics. </a:t>
            </a:r>
          </a:p>
          <a:p>
            <a:r>
              <a:rPr lang="en-US" dirty="0"/>
              <a:t>Could be due to any of the following:</a:t>
            </a:r>
          </a:p>
          <a:p>
            <a:pPr lvl="1"/>
            <a:r>
              <a:rPr lang="en-US" dirty="0"/>
              <a:t>Multiple Sclerosis</a:t>
            </a:r>
          </a:p>
          <a:p>
            <a:pPr lvl="1"/>
            <a:r>
              <a:rPr lang="en-US" dirty="0"/>
              <a:t>Cerebral Palsy</a:t>
            </a:r>
          </a:p>
          <a:p>
            <a:pPr lvl="1"/>
            <a:r>
              <a:rPr lang="en-US" dirty="0"/>
              <a:t>Brain injury</a:t>
            </a:r>
          </a:p>
          <a:p>
            <a:pPr lvl="1"/>
            <a:r>
              <a:rPr lang="en-US" dirty="0"/>
              <a:t>Spinal cord injury </a:t>
            </a:r>
          </a:p>
          <a:p>
            <a:pPr lvl="1"/>
            <a:r>
              <a:rPr lang="en-US" dirty="0"/>
              <a:t>SLE (systemic </a:t>
            </a:r>
            <a:r>
              <a:rPr lang="en-US" dirty="0" err="1"/>
              <a:t>lopus</a:t>
            </a:r>
            <a:r>
              <a:rPr lang="en-US" dirty="0"/>
              <a:t> erythematosus) with CNS involvement. </a:t>
            </a:r>
          </a:p>
        </p:txBody>
      </p:sp>
    </p:spTree>
    <p:extLst>
      <p:ext uri="{BB962C8B-B14F-4D97-AF65-F5344CB8AC3E}">
        <p14:creationId xmlns:p14="http://schemas.microsoft.com/office/powerpoint/2010/main" val="72968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CB71-A22A-394F-A87C-5F1F42CD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4073-BC1A-0F43-AF71-4B6C4F1D0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To better understand the benefit of intrathecal pain pump for refractory cancer or non-cancer chronic pain.</a:t>
            </a:r>
          </a:p>
          <a:p>
            <a:pPr lvl="1"/>
            <a:r>
              <a:rPr lang="en-US" dirty="0"/>
              <a:t>Better management of cancer pain with targeted drug delivery system over chronic systemic opioid use.</a:t>
            </a:r>
          </a:p>
          <a:p>
            <a:pPr lvl="1"/>
            <a:r>
              <a:rPr lang="en-US" dirty="0"/>
              <a:t>Better understanding of the indications of a targeted drug delivery system implant. </a:t>
            </a:r>
          </a:p>
        </p:txBody>
      </p:sp>
    </p:spTree>
    <p:extLst>
      <p:ext uri="{BB962C8B-B14F-4D97-AF65-F5344CB8AC3E}">
        <p14:creationId xmlns:p14="http://schemas.microsoft.com/office/powerpoint/2010/main" val="1405825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8100"/>
            <a:ext cx="10515600" cy="1325563"/>
          </a:xfrm>
        </p:spPr>
        <p:txBody>
          <a:bodyPr/>
          <a:lstStyle/>
          <a:p>
            <a:r>
              <a:rPr lang="en-US" dirty="0"/>
              <a:t>			Pain Pump Implant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096574"/>
            <a:ext cx="2895600" cy="27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3810000"/>
            <a:ext cx="296159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00200"/>
            <a:ext cx="324159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3671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err="1"/>
              <a:t>Reimphasizing</a:t>
            </a:r>
            <a:r>
              <a:rPr lang="en-US" sz="2400" b="1" dirty="0"/>
              <a:t> the Importance of Good Health and Nutrition</a:t>
            </a:r>
            <a:br>
              <a:rPr lang="en-US" sz="2400" b="1" dirty="0"/>
            </a:br>
            <a:r>
              <a:rPr lang="en-US" sz="2400" b="1" dirty="0"/>
              <a:t>BMI:  A Concern on Implantable</a:t>
            </a:r>
            <a:br>
              <a:rPr lang="en-US" sz="2400" b="1" dirty="0"/>
            </a:br>
            <a:r>
              <a:rPr lang="en-US" sz="2400" b="1" dirty="0"/>
              <a:t>Pain Device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/>
              <a:t>Nutrition</a:t>
            </a:r>
          </a:p>
          <a:p>
            <a:pPr lvl="1"/>
            <a:r>
              <a:rPr lang="en-US" sz="2000" dirty="0"/>
              <a:t>BMI:  35 or lower</a:t>
            </a:r>
          </a:p>
          <a:p>
            <a:pPr lvl="1"/>
            <a:r>
              <a:rPr lang="en-US" sz="2000" dirty="0"/>
              <a:t>Diet</a:t>
            </a:r>
          </a:p>
          <a:p>
            <a:pPr lvl="1"/>
            <a:r>
              <a:rPr lang="en-US" sz="2000" dirty="0"/>
              <a:t>Wt loss</a:t>
            </a:r>
          </a:p>
          <a:p>
            <a:pPr lvl="1"/>
            <a:r>
              <a:rPr lang="en-US" sz="2000" dirty="0"/>
              <a:t>Exercise</a:t>
            </a:r>
          </a:p>
          <a:p>
            <a:pPr lvl="1"/>
            <a:r>
              <a:rPr lang="en-US" sz="2000" dirty="0"/>
              <a:t>Diabetes: </a:t>
            </a:r>
            <a:r>
              <a:rPr lang="en-US" sz="2000" dirty="0" err="1"/>
              <a:t>Hgb</a:t>
            </a:r>
            <a:r>
              <a:rPr lang="en-US" sz="2000" dirty="0"/>
              <a:t> A1C below 7</a:t>
            </a:r>
          </a:p>
          <a:p>
            <a:pPr lvl="1"/>
            <a:r>
              <a:rPr lang="en-US" sz="2000" dirty="0"/>
              <a:t>Metabolic Syndrome</a:t>
            </a:r>
          </a:p>
          <a:p>
            <a:pPr lvl="1"/>
            <a:r>
              <a:rPr lang="en-US" sz="2000" dirty="0"/>
              <a:t>Heart Disease: </a:t>
            </a:r>
            <a:r>
              <a:rPr lang="en-US" sz="2000" dirty="0" err="1"/>
              <a:t>i</a:t>
            </a:r>
            <a:r>
              <a:rPr lang="en-US" sz="2000" dirty="0"/>
              <a:t>. e. CHF, A. Fib</a:t>
            </a:r>
          </a:p>
          <a:p>
            <a:pPr lvl="1"/>
            <a:r>
              <a:rPr lang="en-US" sz="2000" dirty="0" err="1"/>
              <a:t>Hgb</a:t>
            </a:r>
            <a:r>
              <a:rPr lang="en-US" sz="2000" dirty="0"/>
              <a:t>/HCT</a:t>
            </a:r>
          </a:p>
          <a:p>
            <a:pPr lvl="1"/>
            <a:r>
              <a:rPr lang="en-US" sz="2000" dirty="0"/>
              <a:t>Iron</a:t>
            </a:r>
          </a:p>
          <a:p>
            <a:pPr lvl="1"/>
            <a:r>
              <a:rPr lang="en-US" sz="2000" dirty="0"/>
              <a:t>Protein</a:t>
            </a:r>
          </a:p>
        </p:txBody>
      </p:sp>
      <p:pic>
        <p:nvPicPr>
          <p:cNvPr id="4" name="Content Placeholder 3" descr="Picture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00801" y="2286000"/>
            <a:ext cx="346115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42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Intrathecal Pump Device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Intrathecal Pump Refill</a:t>
            </a:r>
          </a:p>
          <a:p>
            <a:pPr lvl="1" eaLnBrk="1" hangingPunct="1"/>
            <a:r>
              <a:rPr lang="en-US"/>
              <a:t>Equipments</a:t>
            </a:r>
          </a:p>
          <a:p>
            <a:pPr lvl="2" eaLnBrk="1" hangingPunct="1"/>
            <a:r>
              <a:rPr lang="en-US"/>
              <a:t>IT pump Refill Kit</a:t>
            </a:r>
          </a:p>
          <a:p>
            <a:pPr lvl="2" eaLnBrk="1" hangingPunct="1"/>
            <a:r>
              <a:rPr lang="en-US"/>
              <a:t>Intrathecal narcotic soln </a:t>
            </a:r>
          </a:p>
          <a:p>
            <a:pPr lvl="2" eaLnBrk="1" hangingPunct="1"/>
            <a:r>
              <a:rPr lang="en-US"/>
              <a:t>Crash cart – </a:t>
            </a:r>
          </a:p>
          <a:p>
            <a:pPr lvl="3" eaLnBrk="1" hangingPunct="1"/>
            <a:r>
              <a:rPr lang="en-US"/>
              <a:t>Atropine, Narcan</a:t>
            </a:r>
          </a:p>
          <a:p>
            <a:pPr lvl="2" eaLnBrk="1" hangingPunct="1"/>
            <a:r>
              <a:rPr lang="en-US"/>
              <a:t>Fluoro – for hard to access reservoir port</a:t>
            </a:r>
          </a:p>
          <a:p>
            <a:pPr lvl="2" eaLnBrk="1" hangingPunct="1"/>
            <a:r>
              <a:rPr lang="en-US"/>
              <a:t>Programmer</a:t>
            </a:r>
          </a:p>
        </p:txBody>
      </p:sp>
      <p:pic>
        <p:nvPicPr>
          <p:cNvPr id="59396" name="Picture 6" descr="C:\Documents and Settings\HP_Administrator\My Documents\My Pictures\Pain Clinic Pics\Pain Clinic Pics 00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1828800"/>
            <a:ext cx="3048000" cy="2286000"/>
          </a:xfrm>
          <a:noFill/>
        </p:spPr>
      </p:pic>
      <p:pic>
        <p:nvPicPr>
          <p:cNvPr id="59397" name="Picture 7" descr="C:\Documents and Settings\HP_Administrator\My Documents\My Pictures\Pain Clinic Pics\Pain Clinic Pics 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343401"/>
            <a:ext cx="31242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7962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Intrathecal Pump Refill Procedure</a:t>
            </a:r>
          </a:p>
        </p:txBody>
      </p:sp>
      <p:pic>
        <p:nvPicPr>
          <p:cNvPr id="60419" name="Picture 5" descr="C:\Documents and Settings\HP_Administrator\My Documents\My Pictures\Pain Clinic Pics\Pain Clinic Pics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1"/>
            <a:ext cx="27432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6" descr="C:\Documents and Settings\HP_Administrator\My Documents\My Pictures\Pain Clinic Pics\Pain Clinic Pics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716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7" descr="C:\Documents and Settings\HP_Administrator\My Documents\My Pictures\Pain Clinic Pics\Pain Clinic Pics 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9624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8" descr="C:\Documents and Settings\HP_Administrator\My Documents\My Pictures\Pain Clinic Pics\Pain Clinic Pics 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86200"/>
            <a:ext cx="2667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23CFA5D-BB1D-8147-B1A0-480387FE494E}"/>
                  </a:ext>
                </a:extLst>
              </p14:cNvPr>
              <p14:cNvContentPartPr/>
              <p14:nvPr/>
            </p14:nvContentPartPr>
            <p14:xfrm>
              <a:off x="3391560" y="1823107"/>
              <a:ext cx="359280" cy="225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23CFA5D-BB1D-8147-B1A0-480387FE49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1920" y="1643107"/>
                <a:ext cx="53892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38DE293-8F2F-DA42-972C-E66E25D4BD91}"/>
                  </a:ext>
                </a:extLst>
              </p14:cNvPr>
              <p14:cNvContentPartPr/>
              <p14:nvPr/>
            </p14:nvContentPartPr>
            <p14:xfrm>
              <a:off x="3366720" y="1787107"/>
              <a:ext cx="461160" cy="347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38DE293-8F2F-DA42-972C-E66E25D4BD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6720" y="1607107"/>
                <a:ext cx="64080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4E4F067-5961-474A-BC19-6F0C563D456C}"/>
                  </a:ext>
                </a:extLst>
              </p14:cNvPr>
              <p14:cNvContentPartPr/>
              <p14:nvPr/>
            </p14:nvContentPartPr>
            <p14:xfrm>
              <a:off x="3366360" y="1762267"/>
              <a:ext cx="534240" cy="449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4E4F067-5961-474A-BC19-6F0C563D456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76720" y="1582627"/>
                <a:ext cx="71388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71A92EF-CEB7-7B4F-A9A1-65AAF104F239}"/>
                  </a:ext>
                </a:extLst>
              </p14:cNvPr>
              <p14:cNvContentPartPr/>
              <p14:nvPr/>
            </p14:nvContentPartPr>
            <p14:xfrm>
              <a:off x="4692960" y="2826427"/>
              <a:ext cx="97560" cy="231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71A92EF-CEB7-7B4F-A9A1-65AAF104F23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2960" y="2646427"/>
                <a:ext cx="27720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E8BD8F-F06A-DC4D-A453-5FD5E2309AFE}"/>
                  </a:ext>
                </a:extLst>
              </p14:cNvPr>
              <p14:cNvContentPartPr/>
              <p14:nvPr/>
            </p14:nvContentPartPr>
            <p14:xfrm>
              <a:off x="4695480" y="2813827"/>
              <a:ext cx="109800" cy="254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E8BD8F-F06A-DC4D-A453-5FD5E2309A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05480" y="2633827"/>
                <a:ext cx="28944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C61F52F-82A8-9446-946A-64C525387A0A}"/>
                  </a:ext>
                </a:extLst>
              </p14:cNvPr>
              <p14:cNvContentPartPr/>
              <p14:nvPr/>
            </p14:nvContentPartPr>
            <p14:xfrm>
              <a:off x="7696080" y="2048827"/>
              <a:ext cx="329400" cy="57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C61F52F-82A8-9446-946A-64C525387A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06080" y="1868827"/>
                <a:ext cx="50904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B2678CF-C1BC-414E-9261-E643DF8F3A6A}"/>
                  </a:ext>
                </a:extLst>
              </p14:cNvPr>
              <p14:cNvContentPartPr/>
              <p14:nvPr/>
            </p14:nvContentPartPr>
            <p14:xfrm>
              <a:off x="7688880" y="1977547"/>
              <a:ext cx="350280" cy="15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B2678CF-C1BC-414E-9261-E643DF8F3A6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98880" y="1797547"/>
                <a:ext cx="52992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3FB81A8-1326-0D43-9C0E-7A24F3146FAE}"/>
                  </a:ext>
                </a:extLst>
              </p14:cNvPr>
              <p14:cNvContentPartPr/>
              <p14:nvPr/>
            </p14:nvContentPartPr>
            <p14:xfrm>
              <a:off x="3540240" y="1915267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3FB81A8-1326-0D43-9C0E-7A24F3146F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50240" y="1735627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39A8DB6-ABF1-B441-B180-2998E215C6DA}"/>
                  </a:ext>
                </a:extLst>
              </p14:cNvPr>
              <p14:cNvContentPartPr/>
              <p14:nvPr/>
            </p14:nvContentPartPr>
            <p14:xfrm>
              <a:off x="3396600" y="1800787"/>
              <a:ext cx="531000" cy="30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39A8DB6-ABF1-B441-B180-2998E215C6D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06960" y="1620787"/>
                <a:ext cx="7106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FCAECCE-B04E-4343-8014-99F1432E49BB}"/>
                  </a:ext>
                </a:extLst>
              </p14:cNvPr>
              <p14:cNvContentPartPr/>
              <p14:nvPr/>
            </p14:nvContentPartPr>
            <p14:xfrm>
              <a:off x="3441600" y="2006347"/>
              <a:ext cx="390600" cy="34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FCAECCE-B04E-4343-8014-99F1432E49B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51600" y="1826347"/>
                <a:ext cx="57024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2A73BC-394C-5A44-9D2B-26435DC179DD}"/>
                  </a:ext>
                </a:extLst>
              </p14:cNvPr>
              <p14:cNvContentPartPr/>
              <p14:nvPr/>
            </p14:nvContentPartPr>
            <p14:xfrm>
              <a:off x="3456720" y="2151787"/>
              <a:ext cx="408240" cy="15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2A73BC-394C-5A44-9D2B-26435DC179D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66720" y="1971787"/>
                <a:ext cx="587880" cy="3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934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Intrathecal Pump Refill Procedure</a:t>
            </a:r>
          </a:p>
        </p:txBody>
      </p:sp>
      <p:pic>
        <p:nvPicPr>
          <p:cNvPr id="61443" name="Picture 3" descr="C:\Documents and Settings\HP_Administrator\My Documents\My Pictures\Pain Clinic Pics\Pain Clinic Pics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1"/>
            <a:ext cx="31242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C:\Documents and Settings\HP_Administrator\My Documents\My Pictures\Pain Clinic Pics\Pain Clinic Pics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C:\Documents and Settings\HP_Administrator\My Documents\My Pictures\Pain Clinic Pics\Pain Clinic Pics 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267201"/>
            <a:ext cx="30480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C:\Documents and Settings\HP_Administrator\My Documents\My Pictures\Pain Clinic Pics\Pain Clinic Pics 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672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FAD773-0F83-8549-B426-D4CEB035E403}"/>
                  </a:ext>
                </a:extLst>
              </p14:cNvPr>
              <p14:cNvContentPartPr/>
              <p14:nvPr/>
            </p14:nvContentPartPr>
            <p14:xfrm>
              <a:off x="6702480" y="3609427"/>
              <a:ext cx="644040" cy="2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FAD773-0F83-8549-B426-D4CEB035E4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2840" y="3429427"/>
                <a:ext cx="8236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4FF1F1-F70A-1440-9D18-663EB098DE05}"/>
                  </a:ext>
                </a:extLst>
              </p14:cNvPr>
              <p14:cNvContentPartPr/>
              <p14:nvPr/>
            </p14:nvContentPartPr>
            <p14:xfrm>
              <a:off x="6651720" y="3793027"/>
              <a:ext cx="700920" cy="4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4FF1F1-F70A-1440-9D18-663EB098DE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2080" y="3613387"/>
                <a:ext cx="88056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33AA38-B42B-F748-824E-1EDDA8468154}"/>
                  </a:ext>
                </a:extLst>
              </p14:cNvPr>
              <p14:cNvContentPartPr/>
              <p14:nvPr/>
            </p14:nvContentPartPr>
            <p14:xfrm>
              <a:off x="6711840" y="3558307"/>
              <a:ext cx="677160" cy="6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33AA38-B42B-F748-824E-1EDDA84681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21840" y="3378307"/>
                <a:ext cx="85680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8A04DBC-F19D-604C-87A6-4A0EE2E33778}"/>
                  </a:ext>
                </a:extLst>
              </p14:cNvPr>
              <p14:cNvContentPartPr/>
              <p14:nvPr/>
            </p14:nvContentPartPr>
            <p14:xfrm>
              <a:off x="6709320" y="3880507"/>
              <a:ext cx="704160" cy="52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8A04DBC-F19D-604C-87A6-4A0EE2E337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19320" y="3700507"/>
                <a:ext cx="8838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016EB7-1EA4-C94D-B67F-2449D124DFCA}"/>
                  </a:ext>
                </a:extLst>
              </p14:cNvPr>
              <p14:cNvContentPartPr/>
              <p14:nvPr/>
            </p14:nvContentPartPr>
            <p14:xfrm>
              <a:off x="3128760" y="5684467"/>
              <a:ext cx="431640" cy="3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016EB7-1EA4-C94D-B67F-2449D124DFC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120" y="5504467"/>
                <a:ext cx="61128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3AA6EC-BAC0-674C-A741-D01F8D5F9AD4}"/>
                  </a:ext>
                </a:extLst>
              </p14:cNvPr>
              <p14:cNvContentPartPr/>
              <p14:nvPr/>
            </p14:nvContentPartPr>
            <p14:xfrm>
              <a:off x="3131280" y="5697067"/>
              <a:ext cx="51120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3AA6EC-BAC0-674C-A741-D01F8D5F9AD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41280" y="5517427"/>
                <a:ext cx="6908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4DA998B-4E05-8041-8801-807D57CD3777}"/>
                  </a:ext>
                </a:extLst>
              </p14:cNvPr>
              <p14:cNvContentPartPr/>
              <p14:nvPr/>
            </p14:nvContentPartPr>
            <p14:xfrm>
              <a:off x="3144600" y="5689867"/>
              <a:ext cx="523080" cy="25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4DA998B-4E05-8041-8801-807D57CD37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54960" y="5509867"/>
                <a:ext cx="7027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F29E69C-8C4E-F24F-9319-BDE888B66975}"/>
                  </a:ext>
                </a:extLst>
              </p14:cNvPr>
              <p14:cNvContentPartPr/>
              <p14:nvPr/>
            </p14:nvContentPartPr>
            <p14:xfrm>
              <a:off x="-1145880" y="337362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F29E69C-8C4E-F24F-9319-BDE888B6697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1235520" y="3193627"/>
                <a:ext cx="18000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70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CD43ED-D685-C947-A7BC-E1388FCF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 Pump Infusion Modes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BCF4D3-2E0D-A347-AA7A-8FA0A1FE06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00955"/>
            <a:ext cx="7010400" cy="53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65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CAE7B-A079-AE40-850F-9A80AEE7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Continuous Infusion Mode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9E854F-D636-F549-84E8-1D8CCBEB8D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67" y="1313445"/>
            <a:ext cx="7416800" cy="54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04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A55A-EAA7-9C43-AD6B-7051F11A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Dosing Infusion Mode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EAF3BE5-F2D2-DA45-AB6D-A4EF295611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66" y="1240631"/>
            <a:ext cx="7484533" cy="54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81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DD0E-0518-E14D-B837-C879D20B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PTM infusion:  Patient Therapy Programmer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8D1B928-4BCD-1249-8EB0-FB6F6F4B5A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33" y="1388533"/>
            <a:ext cx="7525581" cy="52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80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D1B4-7C96-E646-95E4-13AD8701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3C313-471A-5D49-B4B0-2D3AE7ECB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1. Weiner K. Pain issues: Pain is an epidemic. American Academy of Pain Management. Available from: </a:t>
            </a:r>
            <a:r>
              <a:rPr lang="en-US" u="sng" dirty="0">
                <a:hlinkClick r:id="rId2"/>
              </a:rPr>
              <a:t>http://www.aapainmanage.org</a:t>
            </a:r>
            <a:r>
              <a:rPr lang="en-US" dirty="0"/>
              <a:t> Accessed: January 26, 2007.</a:t>
            </a:r>
          </a:p>
          <a:p>
            <a:r>
              <a:rPr lang="en-US" dirty="0"/>
              <a:t>2.. </a:t>
            </a:r>
            <a:r>
              <a:rPr lang="en-US" dirty="0" err="1"/>
              <a:t>Loeser</a:t>
            </a:r>
            <a:r>
              <a:rPr lang="en-US" dirty="0"/>
              <a:t> JD, Butler SH, Chapman CR, Turk DC, editors. </a:t>
            </a:r>
            <a:r>
              <a:rPr lang="en-US" dirty="0" err="1"/>
              <a:t>Bonica's</a:t>
            </a:r>
            <a:r>
              <a:rPr lang="en-US" dirty="0"/>
              <a:t> management of pain. Philadelphia: Lippincott Williams &amp; Wilkins; 2001. [</a:t>
            </a:r>
            <a:r>
              <a:rPr lang="en-US" u="sng" dirty="0">
                <a:hlinkClick r:id="rId3"/>
              </a:rPr>
              <a:t>Google Scholar</a:t>
            </a:r>
            <a:r>
              <a:rPr lang="en-US" dirty="0"/>
              <a:t>]</a:t>
            </a:r>
          </a:p>
          <a:p>
            <a:r>
              <a:rPr lang="en-US" dirty="0"/>
              <a:t>3. Smith TJ, </a:t>
            </a:r>
            <a:r>
              <a:rPr lang="en-US" dirty="0" err="1"/>
              <a:t>Staats</a:t>
            </a:r>
            <a:r>
              <a:rPr lang="en-US" dirty="0"/>
              <a:t> PS, Deer T, Stearns LJ, </a:t>
            </a:r>
            <a:r>
              <a:rPr lang="en-US" dirty="0" err="1"/>
              <a:t>Rauck</a:t>
            </a:r>
            <a:r>
              <a:rPr lang="en-US" dirty="0"/>
              <a:t> RL, </a:t>
            </a:r>
            <a:r>
              <a:rPr lang="en-US" dirty="0" err="1"/>
              <a:t>Boortz</a:t>
            </a:r>
            <a:r>
              <a:rPr lang="en-US" dirty="0"/>
              <a:t>-Marx RL, et al. Randomized clinical trial of an implantable drug delivery system compared with comprehensive medical management for refractory cancer pain: impact on pain, drug-related toxicity, and survival. </a:t>
            </a:r>
            <a:r>
              <a:rPr lang="en-US" i="1" dirty="0"/>
              <a:t>J Clin Oncol. </a:t>
            </a:r>
            <a:r>
              <a:rPr lang="en-US" dirty="0"/>
              <a:t>2002;20:4040–9. [</a:t>
            </a:r>
            <a:r>
              <a:rPr lang="en-US" u="sng" dirty="0">
                <a:hlinkClick r:id="rId4"/>
              </a:rPr>
              <a:t>PubMed</a:t>
            </a:r>
            <a:r>
              <a:rPr lang="en-US" dirty="0"/>
              <a:t>] [</a:t>
            </a:r>
            <a:r>
              <a:rPr lang="en-US" u="sng" dirty="0">
                <a:hlinkClick r:id="rId5"/>
              </a:rPr>
              <a:t>Google Scholar</a:t>
            </a:r>
            <a:r>
              <a:rPr lang="en-US" dirty="0"/>
              <a:t>]</a:t>
            </a:r>
          </a:p>
          <a:p>
            <a:r>
              <a:rPr lang="en-US" dirty="0"/>
              <a:t>4. McDermott AM, </a:t>
            </a:r>
            <a:r>
              <a:rPr lang="en-US" dirty="0" err="1"/>
              <a:t>Toelle</a:t>
            </a:r>
            <a:r>
              <a:rPr lang="en-US" dirty="0"/>
              <a:t> TR, </a:t>
            </a:r>
            <a:r>
              <a:rPr lang="en-US" dirty="0" err="1"/>
              <a:t>Rowbotham</a:t>
            </a:r>
            <a:r>
              <a:rPr lang="en-US" dirty="0"/>
              <a:t> DJ, Schaefer CP, Dukes EM. The burden of neuropathic pain: results from a cross-sectional survey. </a:t>
            </a:r>
            <a:r>
              <a:rPr lang="en-US" i="1" dirty="0"/>
              <a:t>Eur J Pain. </a:t>
            </a:r>
            <a:r>
              <a:rPr lang="en-US" dirty="0"/>
              <a:t>2006;10:127–35. [</a:t>
            </a:r>
            <a:r>
              <a:rPr lang="en-US" u="sng" dirty="0">
                <a:hlinkClick r:id="rId6"/>
              </a:rPr>
              <a:t>PubMed</a:t>
            </a:r>
            <a:r>
              <a:rPr lang="en-US" dirty="0"/>
              <a:t>] [</a:t>
            </a:r>
            <a:r>
              <a:rPr lang="en-US" u="sng" dirty="0">
                <a:hlinkClick r:id="rId7"/>
              </a:rPr>
              <a:t>Google Scholar</a:t>
            </a:r>
            <a:r>
              <a:rPr lang="en-US" dirty="0"/>
              <a:t>]</a:t>
            </a:r>
          </a:p>
          <a:p>
            <a:r>
              <a:rPr lang="en-US" dirty="0"/>
              <a:t>5. Bier A. Attempts over </a:t>
            </a:r>
            <a:r>
              <a:rPr lang="en-US" dirty="0" err="1"/>
              <a:t>Cocainisirung</a:t>
            </a:r>
            <a:r>
              <a:rPr lang="en-US" dirty="0"/>
              <a:t> of the </a:t>
            </a:r>
            <a:r>
              <a:rPr lang="en-US" dirty="0" err="1"/>
              <a:t>Ruckenmarkers</a:t>
            </a:r>
            <a:r>
              <a:rPr lang="en-US" dirty="0"/>
              <a:t>. </a:t>
            </a:r>
            <a:r>
              <a:rPr lang="en-US" i="1" dirty="0"/>
              <a:t>Deutsche </a:t>
            </a:r>
            <a:r>
              <a:rPr lang="en-US" i="1" dirty="0" err="1"/>
              <a:t>Zeitschrift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</a:t>
            </a:r>
            <a:r>
              <a:rPr lang="en-US" i="1" dirty="0" err="1"/>
              <a:t>Chirurgie</a:t>
            </a:r>
            <a:r>
              <a:rPr lang="en-US" i="1" dirty="0"/>
              <a:t>. </a:t>
            </a:r>
            <a:r>
              <a:rPr lang="en-US" dirty="0"/>
              <a:t>1899;51:361–9. [in German] [</a:t>
            </a:r>
            <a:r>
              <a:rPr lang="en-US" u="sng" dirty="0">
                <a:hlinkClick r:id="rId8"/>
              </a:rPr>
              <a:t>Google Scholar</a:t>
            </a:r>
            <a:r>
              <a:rPr lang="en-US" dirty="0"/>
              <a:t>]</a:t>
            </a:r>
          </a:p>
          <a:p>
            <a:r>
              <a:rPr lang="en-US" dirty="0"/>
              <a:t>6. </a:t>
            </a:r>
            <a:r>
              <a:rPr lang="en-US" dirty="0" err="1"/>
              <a:t>Onofrio</a:t>
            </a:r>
            <a:r>
              <a:rPr lang="en-US" dirty="0"/>
              <a:t> BM, </a:t>
            </a:r>
            <a:r>
              <a:rPr lang="en-US" dirty="0" err="1"/>
              <a:t>Yaksh</a:t>
            </a:r>
            <a:r>
              <a:rPr lang="en-US" dirty="0"/>
              <a:t> TL, Arnold PG. Continuous low-dose intrathecal morphine administration in the treatment of chronic pain of malignant origin. </a:t>
            </a:r>
            <a:r>
              <a:rPr lang="en-US" i="1" dirty="0"/>
              <a:t>Mayo Clin Proc. </a:t>
            </a:r>
            <a:r>
              <a:rPr lang="en-US" dirty="0"/>
              <a:t>1981;56:516–20. [</a:t>
            </a:r>
            <a:r>
              <a:rPr lang="en-US" u="sng" dirty="0">
                <a:hlinkClick r:id="rId9"/>
              </a:rPr>
              <a:t>PubMed</a:t>
            </a:r>
            <a:r>
              <a:rPr lang="en-US" dirty="0"/>
              <a:t>] [</a:t>
            </a:r>
            <a:r>
              <a:rPr lang="en-US" u="sng" dirty="0">
                <a:hlinkClick r:id="rId10"/>
              </a:rPr>
              <a:t>Google Scholar</a:t>
            </a:r>
            <a:r>
              <a:rPr lang="en-US" dirty="0"/>
              <a:t>]</a:t>
            </a:r>
          </a:p>
          <a:p>
            <a:r>
              <a:rPr lang="en-US" dirty="0"/>
              <a:t>7. Kitagawa O. On spinal anesthesia with cocaine. </a:t>
            </a:r>
            <a:r>
              <a:rPr lang="en-US" i="1" dirty="0"/>
              <a:t>Japan Society of Surgery. </a:t>
            </a:r>
            <a:r>
              <a:rPr lang="en-US" dirty="0"/>
              <a:t>1901;3:185–91. [</a:t>
            </a:r>
            <a:r>
              <a:rPr lang="en-US" u="sng" dirty="0">
                <a:hlinkClick r:id="rId11"/>
              </a:rPr>
              <a:t>Google Scholar</a:t>
            </a:r>
            <a:r>
              <a:rPr lang="en-US" dirty="0"/>
              <a:t>]</a:t>
            </a:r>
          </a:p>
          <a:p>
            <a:r>
              <a:rPr lang="en-US" dirty="0"/>
              <a:t>8. Pert CB, Snyder SH. Opiate receptor: demonstration in nervous tissue. </a:t>
            </a:r>
            <a:r>
              <a:rPr lang="en-US" i="1" dirty="0"/>
              <a:t>Science. </a:t>
            </a:r>
            <a:r>
              <a:rPr lang="en-US" dirty="0"/>
              <a:t>1973;179:1011–4. [</a:t>
            </a:r>
            <a:r>
              <a:rPr lang="en-US" u="sng" dirty="0">
                <a:hlinkClick r:id="rId12"/>
              </a:rPr>
              <a:t>PubMed</a:t>
            </a:r>
            <a:r>
              <a:rPr lang="en-US" dirty="0"/>
              <a:t>] [</a:t>
            </a:r>
            <a:r>
              <a:rPr lang="en-US" u="sng" dirty="0">
                <a:hlinkClick r:id="rId13"/>
              </a:rPr>
              <a:t>Google Scholar</a:t>
            </a:r>
            <a:r>
              <a:rPr lang="en-US" dirty="0"/>
              <a:t>]</a:t>
            </a:r>
          </a:p>
          <a:p>
            <a:r>
              <a:rPr lang="en-US" dirty="0"/>
              <a:t>9. </a:t>
            </a:r>
            <a:r>
              <a:rPr lang="en-US" dirty="0" err="1"/>
              <a:t>Yaksh</a:t>
            </a:r>
            <a:r>
              <a:rPr lang="en-US" dirty="0"/>
              <a:t> TL, Rudy TA. Analgesia mediated by a direct spinal action of narcotics. </a:t>
            </a:r>
            <a:r>
              <a:rPr lang="en-US" i="1" dirty="0"/>
              <a:t>Science. </a:t>
            </a:r>
            <a:r>
              <a:rPr lang="en-US" dirty="0"/>
              <a:t>1976;192:1357–8. [</a:t>
            </a:r>
            <a:r>
              <a:rPr lang="en-US" u="sng" dirty="0">
                <a:hlinkClick r:id="rId14"/>
              </a:rPr>
              <a:t>PubMed</a:t>
            </a:r>
            <a:r>
              <a:rPr lang="en-US" dirty="0"/>
              <a:t>] [</a:t>
            </a:r>
            <a:r>
              <a:rPr lang="en-US" u="sng" dirty="0">
                <a:hlinkClick r:id="rId15"/>
              </a:rPr>
              <a:t>Google Scholar</a:t>
            </a:r>
            <a:r>
              <a:rPr lang="en-US" dirty="0"/>
              <a:t>]</a:t>
            </a:r>
          </a:p>
          <a:p>
            <a:r>
              <a:rPr lang="en-US" dirty="0"/>
              <a:t>10. </a:t>
            </a:r>
            <a:r>
              <a:rPr lang="en-US" dirty="0" err="1"/>
              <a:t>Atweh</a:t>
            </a:r>
            <a:r>
              <a:rPr lang="en-US" dirty="0"/>
              <a:t> SF, </a:t>
            </a:r>
            <a:r>
              <a:rPr lang="en-US" dirty="0" err="1"/>
              <a:t>Kuhar</a:t>
            </a:r>
            <a:r>
              <a:rPr lang="en-US" dirty="0"/>
              <a:t> MJ. Autoradiographic localization of opiate receptors in rat brain. I. Spinal cord and lower medulla. </a:t>
            </a:r>
            <a:r>
              <a:rPr lang="en-US" i="1" dirty="0"/>
              <a:t>Brain Res. </a:t>
            </a:r>
            <a:r>
              <a:rPr lang="en-US" dirty="0"/>
              <a:t>1977;124:53–67. [</a:t>
            </a:r>
            <a:r>
              <a:rPr lang="en-US" u="sng" dirty="0">
                <a:hlinkClick r:id="rId16"/>
              </a:rPr>
              <a:t>PubMed</a:t>
            </a:r>
            <a:r>
              <a:rPr lang="en-US" dirty="0"/>
              <a:t>] [</a:t>
            </a:r>
            <a:r>
              <a:rPr lang="en-US" u="sng" dirty="0">
                <a:hlinkClick r:id="rId17"/>
              </a:rPr>
              <a:t>Google Scholar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2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A4CA-846C-2847-8210-AF49A5F4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Drug Delivery System Implants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CCD0-841E-E84D-8C5D-DB9CEEEF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Intrathecal drug delivery devices (IDDDs) may be effective for patients with refractory chronic pain. </a:t>
            </a:r>
          </a:p>
          <a:p>
            <a:r>
              <a:rPr lang="en-US" dirty="0"/>
              <a:t>they may be adopted for non-oncologic pain in patients with compression fractures, spondylolisthesis, spondylosis, back surgery failure syndrome and spinal stenosis. </a:t>
            </a:r>
          </a:p>
          <a:p>
            <a:r>
              <a:rPr lang="en-US" dirty="0"/>
              <a:t>Oncologic patients can benefit from these treatments in a variable way according to tumor characteristics, prognosis, periprocedural imaging and risk of disease progression. </a:t>
            </a:r>
          </a:p>
        </p:txBody>
      </p:sp>
    </p:spTree>
    <p:extLst>
      <p:ext uri="{BB962C8B-B14F-4D97-AF65-F5344CB8AC3E}">
        <p14:creationId xmlns:p14="http://schemas.microsoft.com/office/powerpoint/2010/main" val="4024375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2F7F-DFAD-934D-BF66-5AE2669F4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C836C-44E0-CA4F-AEA7-6D118754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2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A4CA-846C-2847-8210-AF49A5F4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Drug Delivery System Implants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CCD0-841E-E84D-8C5D-DB9CEEEF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Intrathecal drug delivery devices (IDDDs) may be effective for patients with refractory chronic pain. </a:t>
            </a:r>
          </a:p>
          <a:p>
            <a:r>
              <a:rPr lang="en-US" dirty="0"/>
              <a:t>they may be adopted for non-oncologic pain in patients with compression fractures, spondylolisthesis, spondylosis, back surgery failure syndrome and spinal stenosis. </a:t>
            </a:r>
          </a:p>
          <a:p>
            <a:r>
              <a:rPr lang="en-US" dirty="0"/>
              <a:t>Oncologic patients can benefit from these treatments in a variable way according to tumor characteristics, prognosis, periprocedural imaging and risk of disease progression. </a:t>
            </a:r>
          </a:p>
        </p:txBody>
      </p:sp>
    </p:spTree>
    <p:extLst>
      <p:ext uri="{BB962C8B-B14F-4D97-AF65-F5344CB8AC3E}">
        <p14:creationId xmlns:p14="http://schemas.microsoft.com/office/powerpoint/2010/main" val="29973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AD86-89D1-C743-AC44-C233AE01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AutoShape 10" descr="Guide to Implantable Devices For Intrathecal Therapy">
            <a:extLst>
              <a:ext uri="{FF2B5EF4-FFF2-40B4-BE49-F238E27FC236}">
                <a16:creationId xmlns:a16="http://schemas.microsoft.com/office/drawing/2014/main" id="{8FD0E0BA-3252-A94E-AC0A-CB3E2DD3733F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A7F961-64D4-B441-9191-4E2287F0A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33400"/>
            <a:ext cx="11226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2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55EC-529C-5548-B582-F27AD41A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err="1"/>
              <a:t>EXPLORing</a:t>
            </a:r>
            <a:r>
              <a:rPr lang="en-US" b="1" cap="all" dirty="0"/>
              <a:t> THE BENEFITS OF TARGETED DRUG DELIVERY THERAPY </a:t>
            </a:r>
            <a:br>
              <a:rPr lang="en-US" b="1" cap="all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E82AC-7B7A-DA4E-9AC7-E6D14B9E9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report a reduction in pain scores after receiving targeted drug delivery. </a:t>
            </a:r>
          </a:p>
          <a:p>
            <a:r>
              <a:rPr lang="en-US" dirty="0"/>
              <a:t>51% of patients completely eliminated other opioids* at 12 months.</a:t>
            </a:r>
            <a:r>
              <a:rPr lang="en-US" baseline="30000" dirty="0"/>
              <a:t> </a:t>
            </a:r>
            <a:endParaRPr lang="en-US" dirty="0"/>
          </a:p>
          <a:p>
            <a:r>
              <a:rPr lang="en-US" dirty="0"/>
              <a:t>87% of patients rated their quality of life as fair to excellent. </a:t>
            </a:r>
          </a:p>
          <a:p>
            <a:r>
              <a:rPr lang="en-US" dirty="0"/>
              <a:t>90% of patients would recommend therapy to a family member or friend.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5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6F06-FAEC-9943-A282-30265041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Targeted Drug Delivery Therapy</a:t>
            </a:r>
          </a:p>
        </p:txBody>
      </p:sp>
      <p:pic>
        <p:nvPicPr>
          <p:cNvPr id="5" name="Picture 2" descr="Angled shot of hero shot of SynchroMedâ¢ II with Ascenda.">
            <a:extLst>
              <a:ext uri="{FF2B5EF4-FFF2-40B4-BE49-F238E27FC236}">
                <a16:creationId xmlns:a16="http://schemas.microsoft.com/office/drawing/2014/main" id="{05EC948D-71A0-3249-8F80-EE65BFF5C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98" y="1690688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out Your MedtronicÂ® Implanted Infusion Pump | Memorial Sloan Kettering  Cancer Center">
            <a:extLst>
              <a:ext uri="{FF2B5EF4-FFF2-40B4-BE49-F238E27FC236}">
                <a16:creationId xmlns:a16="http://schemas.microsoft.com/office/drawing/2014/main" id="{E7D9F3EA-1A45-A44A-A818-67FFAA6C05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34" y="2466446"/>
            <a:ext cx="5105399" cy="357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0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7F12-CA2E-DA4F-BABB-4C5383B0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IDDS</a:t>
            </a:r>
          </a:p>
        </p:txBody>
      </p:sp>
      <p:pic>
        <p:nvPicPr>
          <p:cNvPr id="3074" name="Picture 2" descr="Advanced Innovations for Pain - Mayo Clinic Proceedings">
            <a:extLst>
              <a:ext uri="{FF2B5EF4-FFF2-40B4-BE49-F238E27FC236}">
                <a16:creationId xmlns:a16="http://schemas.microsoft.com/office/drawing/2014/main" id="{A69B76C7-D548-BD49-9180-3114E3D92E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16" y="1417638"/>
            <a:ext cx="5324767" cy="47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9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ain pump implant procedure">
            <a:hlinkClick r:id="rId2"/>
            <a:extLst>
              <a:ext uri="{FF2B5EF4-FFF2-40B4-BE49-F238E27FC236}">
                <a16:creationId xmlns:a16="http://schemas.microsoft.com/office/drawing/2014/main" id="{CBAF6DA4-00B9-3140-9891-A1C54534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7087" y="304800"/>
            <a:ext cx="5853112" cy="585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7894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41F93"/>
      </a:dk2>
      <a:lt2>
        <a:srgbClr val="E29A09"/>
      </a:lt2>
      <a:accent1>
        <a:srgbClr val="CA262A"/>
      </a:accent1>
      <a:accent2>
        <a:srgbClr val="DE7422"/>
      </a:accent2>
      <a:accent3>
        <a:srgbClr val="007680"/>
      </a:accent3>
      <a:accent4>
        <a:srgbClr val="0078AB"/>
      </a:accent4>
      <a:accent5>
        <a:srgbClr val="527F33"/>
      </a:accent5>
      <a:accent6>
        <a:srgbClr val="D2C99F"/>
      </a:accent6>
      <a:hlink>
        <a:srgbClr val="8DCCCF"/>
      </a:hlink>
      <a:folHlink>
        <a:srgbClr val="827B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1741</Words>
  <Application>Microsoft Office PowerPoint</Application>
  <PresentationFormat>Widescreen</PresentationFormat>
  <Paragraphs>163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Wingdings</vt:lpstr>
      <vt:lpstr>1_Office Theme</vt:lpstr>
      <vt:lpstr>Custom Design</vt:lpstr>
      <vt:lpstr>Exploring The Benefits of Targeted Drug Delivery Therapy</vt:lpstr>
      <vt:lpstr>TDDS</vt:lpstr>
      <vt:lpstr>Targeted Drug Delivery System Implants</vt:lpstr>
      <vt:lpstr>Targeted Drug Delivery System Implants</vt:lpstr>
      <vt:lpstr>PowerPoint Presentation</vt:lpstr>
      <vt:lpstr>EXPLORing THE BENEFITS OF TARGETED DRUG DELIVERY THERAPY  </vt:lpstr>
      <vt:lpstr> Targeted Drug Delivery Therapy</vt:lpstr>
      <vt:lpstr>IDDS</vt:lpstr>
      <vt:lpstr>PowerPoint Presentation</vt:lpstr>
      <vt:lpstr>Targeted Drug Delivery Therapy</vt:lpstr>
      <vt:lpstr>Patient Selection and Type of Pain Pump Medications:</vt:lpstr>
      <vt:lpstr>Patient Selection</vt:lpstr>
      <vt:lpstr>Patient Selection</vt:lpstr>
      <vt:lpstr>The Psychological Evaluation</vt:lpstr>
      <vt:lpstr>Studies: </vt:lpstr>
      <vt:lpstr>Case Presentation</vt:lpstr>
      <vt:lpstr>Morphine Trial for Pain Pump (Trial done at WVU Hospital, SDS, hosp adm req)</vt:lpstr>
      <vt:lpstr>Prialt Trial for Pain Pump (Trial done at the Pain Clinic, no hosp adm)</vt:lpstr>
      <vt:lpstr>Baclofen Trial for Pain Pump (Trial done at WVU Hospital, SDS, hosp adm req)</vt:lpstr>
      <vt:lpstr>   Pain Pump Implant</vt:lpstr>
      <vt:lpstr>Reimphasizing the Importance of Good Health and Nutrition BMI:  A Concern on Implantable Pain Device </vt:lpstr>
      <vt:lpstr>Intrathecal Pump Device</vt:lpstr>
      <vt:lpstr>Intrathecal Pump Refill Procedure</vt:lpstr>
      <vt:lpstr>Intrathecal Pump Refill Procedure</vt:lpstr>
      <vt:lpstr>Pain Pump Infusion Modes</vt:lpstr>
      <vt:lpstr>Simple Continuous Infusion Mode</vt:lpstr>
      <vt:lpstr>Flex Dosing Infusion Mode</vt:lpstr>
      <vt:lpstr>PTM infusion:  Patient Therapy Programmer</vt:lpstr>
      <vt:lpstr>References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Benefits of Targeted Drug Delivery Therapy</dc:title>
  <dc:creator>Garcia, Rolando</dc:creator>
  <cp:lastModifiedBy>Tennant, Tracye</cp:lastModifiedBy>
  <cp:revision>10</cp:revision>
  <dcterms:created xsi:type="dcterms:W3CDTF">2022-05-24T00:47:58Z</dcterms:created>
  <dcterms:modified xsi:type="dcterms:W3CDTF">2022-05-24T17:56:31Z</dcterms:modified>
</cp:coreProperties>
</file>