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58"/>
  </p:notesMasterIdLst>
  <p:sldIdLst>
    <p:sldId id="256" r:id="rId7"/>
    <p:sldId id="261" r:id="rId8"/>
    <p:sldId id="262" r:id="rId9"/>
    <p:sldId id="263" r:id="rId10"/>
    <p:sldId id="264" r:id="rId11"/>
    <p:sldId id="265" r:id="rId12"/>
    <p:sldId id="334" r:id="rId13"/>
    <p:sldId id="335" r:id="rId14"/>
    <p:sldId id="336" r:id="rId15"/>
    <p:sldId id="337" r:id="rId16"/>
    <p:sldId id="266" r:id="rId17"/>
    <p:sldId id="338" r:id="rId18"/>
    <p:sldId id="340" r:id="rId19"/>
    <p:sldId id="348" r:id="rId20"/>
    <p:sldId id="349" r:id="rId21"/>
    <p:sldId id="350" r:id="rId22"/>
    <p:sldId id="346" r:id="rId23"/>
    <p:sldId id="347" r:id="rId24"/>
    <p:sldId id="351" r:id="rId25"/>
    <p:sldId id="353" r:id="rId26"/>
    <p:sldId id="273" r:id="rId27"/>
    <p:sldId id="267" r:id="rId28"/>
    <p:sldId id="268" r:id="rId29"/>
    <p:sldId id="269" r:id="rId30"/>
    <p:sldId id="276" r:id="rId31"/>
    <p:sldId id="270" r:id="rId32"/>
    <p:sldId id="271" r:id="rId33"/>
    <p:sldId id="272" r:id="rId34"/>
    <p:sldId id="274" r:id="rId35"/>
    <p:sldId id="275" r:id="rId36"/>
    <p:sldId id="277" r:id="rId37"/>
    <p:sldId id="354" r:id="rId38"/>
    <p:sldId id="278" r:id="rId39"/>
    <p:sldId id="280" r:id="rId40"/>
    <p:sldId id="281" r:id="rId41"/>
    <p:sldId id="283" r:id="rId42"/>
    <p:sldId id="360" r:id="rId43"/>
    <p:sldId id="361" r:id="rId44"/>
    <p:sldId id="362" r:id="rId45"/>
    <p:sldId id="288" r:id="rId46"/>
    <p:sldId id="369" r:id="rId47"/>
    <p:sldId id="370" r:id="rId48"/>
    <p:sldId id="365" r:id="rId49"/>
    <p:sldId id="366" r:id="rId50"/>
    <p:sldId id="371" r:id="rId51"/>
    <p:sldId id="364" r:id="rId52"/>
    <p:sldId id="289" r:id="rId53"/>
    <p:sldId id="290" r:id="rId54"/>
    <p:sldId id="372" r:id="rId55"/>
    <p:sldId id="294" r:id="rId56"/>
    <p:sldId id="295" r:id="rId57"/>
  </p:sldIdLst>
  <p:sldSz cx="9144000" cy="6858000" type="screen4x3"/>
  <p:notesSz cx="7010400" cy="92964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7" autoAdjust="0"/>
    <p:restoredTop sz="76860" autoAdjust="0"/>
  </p:normalViewPr>
  <p:slideViewPr>
    <p:cSldViewPr showGuides="1">
      <p:cViewPr varScale="1">
        <p:scale>
          <a:sx n="87" d="100"/>
          <a:sy n="87" d="100"/>
        </p:scale>
        <p:origin x="19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FAC4D0-99A9-4328-9B13-738281B4893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D1118C-008E-4188-B561-765D5A5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6A6020-4982-409C-A595-0A5D5993F6C5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388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4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0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94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6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5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0737F6-5F0D-4452-8FEF-DC0911C548F4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796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1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656F7A-6E76-428E-B396-B7F0E9A27E46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4084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2FDE-C11B-4167-976E-AB710A5EF5F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4379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2FDE-C11B-4167-976E-AB710A5EF5F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32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2FDE-C11B-4167-976E-AB710A5EF5F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5721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660515-54FC-4243-87A6-2965E9954C5D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2832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E97B50-D86A-4645-A0FE-42C62B73196B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7046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DC910C-49C5-4A99-8837-BB4A23220D99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66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515474-E3FD-42D7-848C-5FD90E942CDE}" type="slidenum">
              <a:rPr lang="en-US" altLang="en-US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3663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644428-3D96-4332-A44C-EB75123D2461}" type="slidenum">
              <a:rPr lang="en-US" altLang="en-US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75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23B5B4-F5EC-4562-A2CE-C2A11536F2AA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553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1758BC-C456-426B-8CB2-F6E8E1B12410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226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0A966D-3CD2-4A18-907C-ACE26839C79D}" type="slidenum">
              <a:rPr lang="en-US" altLang="en-US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801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0A966D-3CD2-4A18-907C-ACE26839C79D}" type="slidenum">
              <a:rPr lang="en-US" altLang="en-US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5594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8EEF58-7DC1-49D1-B171-48983C0E3DE9}" type="slidenum">
              <a:rPr lang="en-US" altLang="en-US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08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FBD49D-8DAC-4F9F-B799-F8E1BA4B4A57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142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F8E315-7F12-4A93-9E55-CD0C0CDFF5CD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455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3C0BCF-62F1-4771-9CF3-FA00CBD2739A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798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91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02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97E83F-C337-4D28-8A0D-05F2E7A9522B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039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44237E-6123-4247-BD53-AA424A817F80}" type="slidenum">
              <a:rPr lang="en-US" altLang="en-US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3204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7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8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521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01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574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69AC40-D4A0-4364-971D-80B46E7215A8}" type="slidenum">
              <a:rPr lang="en-US" altLang="en-US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610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82E11C-37A1-4FD0-8E67-C42D99433481}" type="slidenum">
              <a:rPr lang="en-US" altLang="en-US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3015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9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31D1F8-0232-4C14-9238-C3544BA53ACF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5195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20BAD-AC6F-45BB-B670-AA856C2BB1A9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931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77FF81-A101-4266-B529-767344866A17}" type="slidenum">
              <a:rPr lang="en-US" altLang="en-US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57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0ECAE6-037E-429C-86A5-1E094670C25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31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3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18C-008E-4188-B561-765D5A5991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3E9-D746-45CE-AA43-D7D4FF255F28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D53B0-EC59-4FCD-AF32-1AA58A6B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92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BB76E2-789D-0148-8C4F-E2403D6B903A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BD4DA6-03C8-484C-99AD-EDCFBAAC7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CBDF13-80EF-4BC0-BAF6-0A241E327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E333E9-D746-45CE-AA43-D7D4FF255F28}" type="datetimeFigureOut">
              <a:rPr lang="en-US" smtClean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7" r:id="rId4"/>
  </p:sldLayoutIdLst>
  <p:txStyles>
    <p:titleStyle>
      <a:lvl1pPr algn="ctr" defTabSz="914186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u7pma0LzkAhWmmOAKHZicCXMQjRx6BAgBEAQ&amp;url=https://hankjohnson.house.gov/resources/fighting-opioid-crisis-community-resources-toolkit&amp;psig=AOvVaw1Ukc03aSlJ0JRNDTgGmw9m&amp;ust=156787405583631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sk5ql24XkAhXEg-AKHf6ICKYQjRx6BAgBEAQ&amp;url=https://www.acatoday.org/membership&amp;psig=AOvVaw3uXHONw5CUBG45H4Nfnjx7&amp;ust=15659872527531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jNvJKD0rfkAhXsTN8KHQsdDkUQjRx6BAgBEAQ&amp;url=http://www.bestpracticegroup.com/pfi-should-poor-valueperformance-allow-you-to-terminate-early/&amp;psig=AOvVaw3lmUxfukj-oUlKUXnN6fId&amp;ust=156770273906906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jWvcyP0bzkAhWEMd8KHaaaDuUQjRx6BAgBEAQ&amp;url=http://www.libyasolutions.com/about/&amp;psig=AOvVaw1jjJC0TYdJ4TmCAu9yLG22&amp;ust=156787429020139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ug_y3xrzkAhXvdd8KHToZBcoQjRx6BAgBEAQ&amp;url=https://www.mcchrystalgroup.com/bridge-gap-cement-min/&amp;psig=AOvVaw2RYdHUUDXgl3cwg6uT6ZDE&amp;ust=1567871448070169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ug_y3xrzkAhXvdd8KHToZBcoQjRx6BAgBEAQ&amp;url=https://www.mcchrystalgroup.com/bridge-gap-cement-min/&amp;psig=AOvVaw2RYdHUUDXgl3cwg6uT6ZDE&amp;ust=1567871448070169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eandjointburden.org/about/right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1000"/>
            <a:ext cx="5572328" cy="6613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6553200" cy="91622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>Center For Integrative </a:t>
            </a:r>
            <a:br>
              <a:rPr lang="en-US" sz="3600" dirty="0"/>
            </a:br>
            <a:r>
              <a:rPr lang="en-US" sz="3600" dirty="0"/>
              <a:t>Pain Management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795576"/>
          </a:xfrm>
        </p:spPr>
        <p:txBody>
          <a:bodyPr/>
          <a:lstStyle/>
          <a:p>
            <a:r>
              <a:rPr lang="en-US" dirty="0"/>
              <a:t>Nicholas R. Marchesani, D.C.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90800" y="1066800"/>
            <a:ext cx="45817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3043331"/>
            <a:ext cx="9144000" cy="1165225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ctr" defTabSz="914186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dirty="0"/>
              <a:t>Chiropractic and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3625943"/>
            <a:ext cx="9144000" cy="1165225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ctr" defTabSz="914186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dirty="0"/>
              <a:t>Conservative Spine Care</a:t>
            </a:r>
          </a:p>
        </p:txBody>
      </p:sp>
    </p:spTree>
    <p:extLst>
      <p:ext uri="{BB962C8B-B14F-4D97-AF65-F5344CB8AC3E}">
        <p14:creationId xmlns:p14="http://schemas.microsoft.com/office/powerpoint/2010/main" val="217843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29198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Patient education</a:t>
            </a:r>
          </a:p>
          <a:p>
            <a:pPr lvl="1"/>
            <a:r>
              <a:rPr lang="en-US" sz="2900" dirty="0"/>
              <a:t>Possibly the most important category for long term rehabilitative success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/>
              <a:t>Studies show that the patient who understands their condition better, gets better faster.</a:t>
            </a:r>
          </a:p>
          <a:p>
            <a:pPr marL="457092" lvl="1" indent="0">
              <a:buNone/>
            </a:pPr>
            <a:endParaRPr lang="en-US" dirty="0"/>
          </a:p>
          <a:p>
            <a:pPr lvl="1"/>
            <a:r>
              <a:rPr lang="en-US" sz="2900" dirty="0"/>
              <a:t>Common topics include but are not limited to:</a:t>
            </a:r>
          </a:p>
          <a:p>
            <a:pPr lvl="3"/>
            <a:r>
              <a:rPr lang="en-US" sz="2500" dirty="0"/>
              <a:t>Reassurance and Reactivation</a:t>
            </a:r>
          </a:p>
          <a:p>
            <a:pPr lvl="4"/>
            <a:r>
              <a:rPr lang="en-US" dirty="0"/>
              <a:t>Reassure them there is a high rate of recovery and therapeutic success is not necessarily defined by what was found on imaging</a:t>
            </a:r>
          </a:p>
          <a:p>
            <a:pPr lvl="4"/>
            <a:r>
              <a:rPr lang="en-US" dirty="0"/>
              <a:t>Encourage reactivation into social and physical aspects of their lives</a:t>
            </a:r>
            <a:endParaRPr lang="en-US" sz="2500" dirty="0"/>
          </a:p>
          <a:p>
            <a:pPr lvl="3"/>
            <a:r>
              <a:rPr lang="en-US" sz="2600" dirty="0"/>
              <a:t>Hurt ≠ Harm</a:t>
            </a:r>
          </a:p>
          <a:p>
            <a:pPr lvl="3"/>
            <a:r>
              <a:rPr lang="en-US" sz="2600" dirty="0"/>
              <a:t>An understanding of the patient’s specific pain triggers</a:t>
            </a:r>
          </a:p>
          <a:p>
            <a:pPr lvl="4"/>
            <a:r>
              <a:rPr lang="en-US" dirty="0"/>
              <a:t>Flexion, extension, slump, sustained vs repetitive postures, etc.</a:t>
            </a:r>
          </a:p>
          <a:p>
            <a:pPr lvl="3"/>
            <a:r>
              <a:rPr lang="en-US" sz="2600" dirty="0"/>
              <a:t>Improvement of ADL specific postures</a:t>
            </a:r>
          </a:p>
          <a:p>
            <a:pPr lvl="3"/>
            <a:r>
              <a:rPr lang="en-US" sz="2600" dirty="0"/>
              <a:t>General spine hygiene</a:t>
            </a:r>
          </a:p>
          <a:p>
            <a:pPr lvl="4"/>
            <a:r>
              <a:rPr lang="en-US" dirty="0"/>
              <a:t>Mobility, stability, proper breathing patterns, core efficiency, etc. </a:t>
            </a:r>
          </a:p>
          <a:p>
            <a:pPr lvl="3"/>
            <a:r>
              <a:rPr lang="en-US" sz="2600" dirty="0"/>
              <a:t>Concept of spine conditions being “managed” not “cured”</a:t>
            </a:r>
          </a:p>
          <a:p>
            <a:pPr lvl="4"/>
            <a:r>
              <a:rPr lang="en-US" dirty="0"/>
              <a:t>High rate of recurrence</a:t>
            </a:r>
          </a:p>
          <a:p>
            <a:pPr lvl="4"/>
            <a:r>
              <a:rPr lang="en-US" dirty="0"/>
              <a:t>#1 predictor of LBP is a previous episode of LBP</a:t>
            </a:r>
          </a:p>
        </p:txBody>
      </p:sp>
    </p:spTree>
    <p:extLst>
      <p:ext uri="{BB962C8B-B14F-4D97-AF65-F5344CB8AC3E}">
        <p14:creationId xmlns:p14="http://schemas.microsoft.com/office/powerpoint/2010/main" val="2597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Choice of treatment methods and dosage</a:t>
            </a:r>
          </a:p>
          <a:p>
            <a:pPr lvl="1"/>
            <a:r>
              <a:rPr lang="en-US" altLang="en-US" dirty="0"/>
              <a:t>The key to success is matching the </a:t>
            </a:r>
            <a:r>
              <a:rPr lang="en-US" altLang="en-US" b="1" i="1" dirty="0">
                <a:solidFill>
                  <a:srgbClr val="FFC000"/>
                </a:solidFill>
              </a:rPr>
              <a:t>right treatment</a:t>
            </a:r>
            <a:r>
              <a:rPr lang="en-US" altLang="en-US" dirty="0"/>
              <a:t> to the </a:t>
            </a:r>
            <a:r>
              <a:rPr lang="en-US" altLang="en-US" b="1" i="1" dirty="0">
                <a:solidFill>
                  <a:srgbClr val="FFC000"/>
                </a:solidFill>
              </a:rPr>
              <a:t>right patient </a:t>
            </a:r>
            <a:r>
              <a:rPr lang="en-US" altLang="en-US" dirty="0"/>
              <a:t>at the </a:t>
            </a:r>
            <a:r>
              <a:rPr lang="en-US" altLang="en-US" b="1" i="1" dirty="0">
                <a:solidFill>
                  <a:srgbClr val="FFC000"/>
                </a:solidFill>
              </a:rPr>
              <a:t>right time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Determined through the evaluation process</a:t>
            </a:r>
          </a:p>
          <a:p>
            <a:pPr lvl="2"/>
            <a:r>
              <a:rPr lang="en-US" altLang="en-US" dirty="0"/>
              <a:t>3 fundamental questions</a:t>
            </a:r>
          </a:p>
          <a:p>
            <a:pPr marL="1371279" lvl="3" indent="0">
              <a:buNone/>
            </a:pPr>
            <a:r>
              <a:rPr lang="en-US" altLang="en-US" dirty="0"/>
              <a:t>1)	Are there any Red Flags or is this pain of </a:t>
            </a:r>
            <a:r>
              <a:rPr lang="en-US" altLang="en-US" i="1" dirty="0"/>
              <a:t>non</a:t>
            </a:r>
            <a:r>
              <a:rPr lang="en-US" altLang="en-US" dirty="0"/>
              <a:t>-spine 	origin?</a:t>
            </a:r>
          </a:p>
          <a:p>
            <a:pPr marL="1371279" lvl="3" indent="0">
              <a:buNone/>
            </a:pPr>
            <a:r>
              <a:rPr lang="en-US" altLang="en-US" dirty="0"/>
              <a:t>2)	Can we determine the likely pain generator?</a:t>
            </a:r>
          </a:p>
          <a:p>
            <a:pPr marL="1371279" lvl="3" indent="0">
              <a:buNone/>
            </a:pPr>
            <a:r>
              <a:rPr lang="en-US" altLang="en-US" dirty="0"/>
              <a:t>3)	Are there any functional or psychosocial                 	factors present that are contributing                                 	to the persistence of this pain?</a:t>
            </a:r>
          </a:p>
          <a:p>
            <a:pPr lvl="1"/>
            <a:endParaRPr lang="en-US" altLang="en-US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Chiropractic Care</a:t>
            </a:r>
          </a:p>
        </p:txBody>
      </p:sp>
      <p:pic>
        <p:nvPicPr>
          <p:cNvPr id="1028" name="Picture 4" descr="Don't Forget the Big 4 Questions to Ask During Any Mega-Acqui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19158"/>
            <a:ext cx="1970314" cy="15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6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213359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Red flags or pain of non-spine origin</a:t>
            </a:r>
          </a:p>
          <a:p>
            <a:pPr lvl="2"/>
            <a:r>
              <a:rPr lang="en-US" sz="2000" dirty="0"/>
              <a:t>Back pain may be the initial symptom for certain visceral disorders or potentially serious illnesses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84531"/>
              </p:ext>
            </p:extLst>
          </p:nvPr>
        </p:nvGraphicFramePr>
        <p:xfrm>
          <a:off x="838199" y="3271839"/>
          <a:ext cx="7467601" cy="305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>
                  <a:extLst>
                    <a:ext uri="{9D8B030D-6E8A-4147-A177-3AD203B41FA5}">
                      <a16:colId xmlns:a16="http://schemas.microsoft.com/office/drawing/2014/main" val="25374603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593762816"/>
                    </a:ext>
                  </a:extLst>
                </a:gridCol>
              </a:tblGrid>
              <a:tr h="7734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General conditions being evaluated or screened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02277"/>
                  </a:ext>
                </a:extLst>
              </a:tr>
              <a:tr h="45586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Cancer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Cauda equine syndrome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04679"/>
                  </a:ext>
                </a:extLst>
              </a:tr>
              <a:tr h="4558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Infection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Gastrointestinal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disease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6602"/>
                  </a:ext>
                </a:extLst>
              </a:tr>
              <a:tr h="4558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Benign tumor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Genitourinary disease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7169"/>
                  </a:ext>
                </a:extLst>
              </a:tr>
              <a:tr h="4558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Fracture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Spondyloarthropathy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88189"/>
                  </a:ext>
                </a:extLst>
              </a:tr>
              <a:tr h="4558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Aortic aneurysm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234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399" y="6412468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sz="1200" dirty="0">
                <a:solidFill>
                  <a:srgbClr val="FFC000"/>
                </a:solidFill>
              </a:rPr>
              <a:t>Adopted from Murphy’s Clinical Reasoning in Spine Pain</a:t>
            </a:r>
          </a:p>
        </p:txBody>
      </p:sp>
    </p:spTree>
    <p:extLst>
      <p:ext uri="{BB962C8B-B14F-4D97-AF65-F5344CB8AC3E}">
        <p14:creationId xmlns:p14="http://schemas.microsoft.com/office/powerpoint/2010/main" val="396762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799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2"/>
            </a:pPr>
            <a:r>
              <a:rPr lang="en-US" sz="2400" dirty="0"/>
              <a:t>Pain generator</a:t>
            </a:r>
          </a:p>
          <a:p>
            <a:pPr marL="857156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Cannot determine with 100% certainty but diagnostic criteria exists suggesting potential structures that may be involved.</a:t>
            </a:r>
          </a:p>
          <a:p>
            <a:pPr marL="457200" indent="-457200">
              <a:buAutoNum type="arabicParenR" startAt="2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00788"/>
            <a:ext cx="3685196" cy="3295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554" y="3428999"/>
            <a:ext cx="2919386" cy="326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346" y="3400789"/>
            <a:ext cx="3180948" cy="3295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2899" y="6248400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-Vining 2013</a:t>
            </a:r>
          </a:p>
        </p:txBody>
      </p:sp>
    </p:spTree>
    <p:extLst>
      <p:ext uri="{BB962C8B-B14F-4D97-AF65-F5344CB8AC3E}">
        <p14:creationId xmlns:p14="http://schemas.microsoft.com/office/powerpoint/2010/main" val="132622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799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2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2899" y="6248400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-Vining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42" y="1219200"/>
            <a:ext cx="62482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799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2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2899" y="6248400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-Vining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4953000" cy="55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799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2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2899" y="6248400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-Vining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400"/>
            <a:ext cx="533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3733799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3"/>
            </a:pPr>
            <a:r>
              <a:rPr lang="en-US" sz="2400" dirty="0"/>
              <a:t>Reasons for persistence of the pain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has happened with this person as a whole that would cause the pain experience to develop and persist?</a:t>
            </a:r>
          </a:p>
          <a:p>
            <a:pPr marL="457200" indent="-457200">
              <a:buAutoNum type="arabicParenR" startAt="2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61801"/>
              </p:ext>
            </p:extLst>
          </p:nvPr>
        </p:nvGraphicFramePr>
        <p:xfrm>
          <a:off x="1143000" y="3048000"/>
          <a:ext cx="6858000" cy="310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05688400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82043916"/>
                    </a:ext>
                  </a:extLst>
                </a:gridCol>
              </a:tblGrid>
              <a:tr h="3667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Somatic/neurophysiological factors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Psychosocial factors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7000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r>
                        <a:rPr lang="en-US" sz="1400" dirty="0"/>
                        <a:t>Dynamic Instability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Fear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32169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r>
                        <a:rPr lang="en-US" sz="1400" dirty="0"/>
                        <a:t>Passive</a:t>
                      </a:r>
                      <a:r>
                        <a:rPr lang="en-US" sz="1400" baseline="0" dirty="0"/>
                        <a:t> Instability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Catastrophizing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70380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r>
                        <a:rPr lang="en-US" sz="1400" dirty="0"/>
                        <a:t>Central sensitivity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Passive</a:t>
                      </a:r>
                      <a:r>
                        <a:rPr lang="en-US" sz="1400" baseline="0" dirty="0"/>
                        <a:t> coping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43453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Poor self-efficacy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03915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Depression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43680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Perceived</a:t>
                      </a:r>
                      <a:r>
                        <a:rPr lang="en-US" sz="1400" baseline="0" dirty="0"/>
                        <a:t> injustice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90603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Hypervigilance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52350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 fusion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40255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Anxiety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2525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399" y="6260068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  <a:r>
              <a:rPr lang="en-US" sz="1200" dirty="0">
                <a:solidFill>
                  <a:srgbClr val="FFC000"/>
                </a:solidFill>
              </a:rPr>
              <a:t>Adopted from Murphy’s Clinical Reasoning in Spine Pain</a:t>
            </a:r>
          </a:p>
        </p:txBody>
      </p:sp>
    </p:spTree>
    <p:extLst>
      <p:ext uri="{BB962C8B-B14F-4D97-AF65-F5344CB8AC3E}">
        <p14:creationId xmlns:p14="http://schemas.microsoft.com/office/powerpoint/2010/main" val="297437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8686801" cy="1143000"/>
          </a:xfrm>
        </p:spPr>
        <p:txBody>
          <a:bodyPr>
            <a:normAutofit/>
          </a:bodyPr>
          <a:lstStyle/>
          <a:p>
            <a:r>
              <a:rPr lang="en-US" dirty="0"/>
              <a:t>Evaluation      </a:t>
            </a:r>
            <a:r>
              <a:rPr lang="en-US" dirty="0">
                <a:sym typeface="Wingdings" panose="05000000000000000000" pitchFamily="2" charset="2"/>
              </a:rPr>
              <a:t>     </a:t>
            </a:r>
            <a:r>
              <a:rPr lang="en-US" dirty="0"/>
              <a:t>Treatment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E&amp;M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3505200" cy="3951288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this a mechanical problem related to the spine?</a:t>
            </a:r>
          </a:p>
          <a:p>
            <a:endParaRPr lang="en-US" dirty="0"/>
          </a:p>
          <a:p>
            <a:r>
              <a:rPr lang="en-US" dirty="0"/>
              <a:t>What structures are involved?</a:t>
            </a:r>
          </a:p>
          <a:p>
            <a:endParaRPr lang="en-US" dirty="0"/>
          </a:p>
          <a:p>
            <a:r>
              <a:rPr lang="en-US" dirty="0"/>
              <a:t>What factors are contributing to the persistence of this pain?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10200" y="1535113"/>
            <a:ext cx="4041775" cy="639762"/>
          </a:xfrm>
        </p:spPr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10201" y="2174875"/>
            <a:ext cx="3581400" cy="3951288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Joint specific</a:t>
            </a:r>
          </a:p>
          <a:p>
            <a:endParaRPr lang="en-US" dirty="0"/>
          </a:p>
          <a:p>
            <a:r>
              <a:rPr lang="en-US" dirty="0"/>
              <a:t>Soft tissue specific</a:t>
            </a:r>
          </a:p>
          <a:p>
            <a:endParaRPr lang="en-US" dirty="0"/>
          </a:p>
          <a:p>
            <a:r>
              <a:rPr lang="en-US" dirty="0"/>
              <a:t>Exercise interventions</a:t>
            </a:r>
          </a:p>
          <a:p>
            <a:endParaRPr lang="en-US" dirty="0"/>
          </a:p>
          <a:p>
            <a:r>
              <a:rPr lang="en-US" dirty="0"/>
              <a:t>Patient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1923" y="3581400"/>
            <a:ext cx="91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5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Based Care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34" y="1676400"/>
            <a:ext cx="6191131" cy="4648200"/>
          </a:xfrm>
        </p:spPr>
      </p:pic>
    </p:spTree>
    <p:extLst>
      <p:ext uri="{BB962C8B-B14F-4D97-AF65-F5344CB8AC3E}">
        <p14:creationId xmlns:p14="http://schemas.microsoft.com/office/powerpoint/2010/main" val="290065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Provide a clearer understanding of the patient experience within a chiropractic office</a:t>
            </a:r>
          </a:p>
          <a:p>
            <a:endParaRPr lang="en-US" altLang="en-US" dirty="0"/>
          </a:p>
          <a:p>
            <a:pPr eaLnBrk="1" hangingPunct="1"/>
            <a:r>
              <a:rPr lang="en-US" altLang="en-US" dirty="0"/>
              <a:t>Discuss conservative spine care through a chiropractic lens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Illustrate Chiropractic’s role within spine care</a:t>
            </a:r>
          </a:p>
        </p:txBody>
      </p:sp>
    </p:spTree>
    <p:extLst>
      <p:ext uri="{BB962C8B-B14F-4D97-AF65-F5344CB8AC3E}">
        <p14:creationId xmlns:p14="http://schemas.microsoft.com/office/powerpoint/2010/main" val="3671575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Based Care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295400"/>
            <a:ext cx="3886200" cy="5422606"/>
          </a:xfrm>
        </p:spPr>
      </p:pic>
    </p:spTree>
    <p:extLst>
      <p:ext uri="{BB962C8B-B14F-4D97-AF65-F5344CB8AC3E}">
        <p14:creationId xmlns:p14="http://schemas.microsoft.com/office/powerpoint/2010/main" val="95736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dirty="0"/>
              <a:t>Low Back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#1 cause of years lived with disability worldwide</a:t>
            </a:r>
          </a:p>
          <a:p>
            <a:endParaRPr lang="en-US" b="1" dirty="0"/>
          </a:p>
          <a:p>
            <a:r>
              <a:rPr lang="en-US" b="1" dirty="0"/>
              <a:t>Disability has increased by &gt; 50% in the last 25 years</a:t>
            </a:r>
          </a:p>
          <a:p>
            <a:pPr marL="0" indent="0">
              <a:buNone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US: LBP accounts for more lost work days than any other occupational MSK condition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715000" y="6170616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2"/>
                </a:solidFill>
              </a:rPr>
              <a:t>Hartvigsen, et al., </a:t>
            </a:r>
            <a:r>
              <a:rPr lang="en-US" altLang="en-US" sz="1200" i="1" dirty="0">
                <a:solidFill>
                  <a:schemeClr val="bg2"/>
                </a:solidFill>
              </a:rPr>
              <a:t>Lancet</a:t>
            </a:r>
            <a:r>
              <a:rPr lang="en-US" altLang="en-US" sz="1200" dirty="0">
                <a:solidFill>
                  <a:schemeClr val="bg2"/>
                </a:solidFill>
              </a:rPr>
              <a:t> –June 2018</a:t>
            </a:r>
          </a:p>
        </p:txBody>
      </p:sp>
    </p:spTree>
    <p:extLst>
      <p:ext uri="{BB962C8B-B14F-4D97-AF65-F5344CB8AC3E}">
        <p14:creationId xmlns:p14="http://schemas.microsoft.com/office/powerpoint/2010/main" val="246123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Spine Related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sz="3600" b="1" dirty="0"/>
              <a:t>Very Common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42" y="1524000"/>
            <a:ext cx="5257800" cy="45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8600" y="5562600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2"/>
                </a:solidFill>
              </a:rPr>
              <a:t>Hartvigsen, et al., </a:t>
            </a:r>
            <a:r>
              <a:rPr lang="en-US" altLang="en-US" sz="1200" i="1" dirty="0">
                <a:solidFill>
                  <a:schemeClr val="bg2"/>
                </a:solidFill>
              </a:rPr>
              <a:t>Lancet</a:t>
            </a:r>
            <a:r>
              <a:rPr lang="en-US" altLang="en-US" sz="1200" dirty="0">
                <a:solidFill>
                  <a:schemeClr val="bg2"/>
                </a:solidFill>
              </a:rPr>
              <a:t> –June 2018</a:t>
            </a:r>
          </a:p>
        </p:txBody>
      </p:sp>
    </p:spTree>
    <p:extLst>
      <p:ext uri="{BB962C8B-B14F-4D97-AF65-F5344CB8AC3E}">
        <p14:creationId xmlns:p14="http://schemas.microsoft.com/office/powerpoint/2010/main" val="233845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Spine Related Pain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6200" y="1435100"/>
            <a:ext cx="3389313" cy="469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200" b="1" dirty="0">
                <a:solidFill>
                  <a:schemeClr val="bg1"/>
                </a:solidFill>
              </a:rPr>
              <a:t>CDC data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28.5% prevalence of LBP in last 3 months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10.2% with radiating leg pain</a:t>
            </a:r>
          </a:p>
          <a:p>
            <a:endParaRPr lang="en-US" dirty="0"/>
          </a:p>
        </p:txBody>
      </p:sp>
      <p:pic>
        <p:nvPicPr>
          <p:cNvPr id="5" name="Picture 2" descr="https://www.boneandjointburden.org/docs/bmus_e4_g2.0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60" y="1511300"/>
            <a:ext cx="55848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609600" y="5711825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solidFill>
                  <a:schemeClr val="bg2"/>
                </a:solidFill>
              </a:rPr>
              <a:t>http://www.boneandjointburden.org</a:t>
            </a:r>
          </a:p>
        </p:txBody>
      </p:sp>
    </p:spTree>
    <p:extLst>
      <p:ext uri="{BB962C8B-B14F-4D97-AF65-F5344CB8AC3E}">
        <p14:creationId xmlns:p14="http://schemas.microsoft.com/office/powerpoint/2010/main" val="52472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Spine Related Pain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9225" y="1435100"/>
            <a:ext cx="3406288" cy="469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200" b="1" dirty="0">
                <a:solidFill>
                  <a:schemeClr val="bg1"/>
                </a:solidFill>
              </a:rPr>
              <a:t>CDC data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2013</a:t>
            </a:r>
          </a:p>
          <a:p>
            <a:pPr marL="1200150" lvl="2" indent="-285750"/>
            <a:r>
              <a:rPr lang="en-US" sz="1800" dirty="0">
                <a:solidFill>
                  <a:schemeClr val="bg1"/>
                </a:solidFill>
              </a:rPr>
              <a:t>Back disorders-61.9 million visits</a:t>
            </a:r>
          </a:p>
          <a:p>
            <a:pPr marL="1200150" lvl="2" indent="-285750"/>
            <a:r>
              <a:rPr lang="en-US" sz="1800" dirty="0">
                <a:solidFill>
                  <a:schemeClr val="bg1"/>
                </a:solidFill>
              </a:rPr>
              <a:t>Cervical disorders-21.4 million visits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52800" y="1620838"/>
            <a:ext cx="5715000" cy="4170362"/>
            <a:chOff x="4114800" y="1517671"/>
            <a:chExt cx="4953000" cy="3238500"/>
          </a:xfrm>
        </p:grpSpPr>
        <p:pic>
          <p:nvPicPr>
            <p:cNvPr id="7" name="Picture 2" descr="https://www.boneandjointburden.org/docs/bmus_e4_g2a.0.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517671"/>
              <a:ext cx="4953000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5486400" y="3136921"/>
              <a:ext cx="969963" cy="3778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696200" y="3063834"/>
              <a:ext cx="996538" cy="40256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-609600" y="5711825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solidFill>
                  <a:schemeClr val="bg2"/>
                </a:solidFill>
              </a:rPr>
              <a:t>http://www.boneandjointburden.org</a:t>
            </a:r>
          </a:p>
        </p:txBody>
      </p:sp>
    </p:spTree>
    <p:extLst>
      <p:ext uri="{BB962C8B-B14F-4D97-AF65-F5344CB8AC3E}">
        <p14:creationId xmlns:p14="http://schemas.microsoft.com/office/powerpoint/2010/main" val="261203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Opioids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~ 50% of all opioid users have spine pain                                                     					-</a:t>
            </a:r>
            <a:r>
              <a:rPr lang="da-DK" alt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Busse J, et al. JAMA 2018</a:t>
            </a:r>
            <a:endParaRPr lang="en-US" alt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~ 40% began using because of spine pain 							</a:t>
            </a:r>
            <a:r>
              <a:rPr lang="en-US" altLang="en-US" sz="1800" dirty="0">
                <a:latin typeface="Calibri" panose="020F0502020204030204" pitchFamily="34" charset="0"/>
              </a:rPr>
              <a:t>–</a:t>
            </a:r>
            <a:r>
              <a:rPr lang="en-US" alt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Ivanova Jl, et al. Spine J. 2011</a:t>
            </a:r>
            <a:endParaRPr lang="en-US" altLang="en-US" sz="1800" dirty="0">
              <a:solidFill>
                <a:schemeClr val="bg2"/>
              </a:solidFill>
            </a:endParaRPr>
          </a:p>
        </p:txBody>
      </p:sp>
      <p:pic>
        <p:nvPicPr>
          <p:cNvPr id="26628" name="Picture 5" descr="Image result for opioi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3863183"/>
            <a:ext cx="45037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58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Spine Related Pain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4040188" cy="639762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Rising Costs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956386"/>
            <a:ext cx="3839029" cy="416977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05400" y="1956386"/>
            <a:ext cx="3762249" cy="41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Rising Costs</a:t>
            </a:r>
          </a:p>
          <a:p>
            <a:pPr lvl="1"/>
            <a:r>
              <a:rPr lang="en-US" altLang="en-US" dirty="0"/>
              <a:t>Between 1997 and 2006, expenditures for SRDs rose 82% (adjusted for inflation)</a:t>
            </a:r>
          </a:p>
          <a:p>
            <a:pPr lvl="1"/>
            <a:endParaRPr lang="en-US" altLang="en-US" sz="1000" dirty="0"/>
          </a:p>
          <a:p>
            <a:pPr lvl="1"/>
            <a:r>
              <a:rPr lang="en-US" altLang="en-US" dirty="0"/>
              <a:t>Yet the number of patients pursuing treatment for SRDs rose only 25%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Spine Related Pain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876800" y="4608513"/>
            <a:ext cx="403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BI, et al. Trends in health care expenditures, utilization, and health status among US adults with spine problems, 1997-2006. Spine 2009; 34(19):2077-84</a:t>
            </a:r>
          </a:p>
        </p:txBody>
      </p:sp>
    </p:spTree>
    <p:extLst>
      <p:ext uri="{BB962C8B-B14F-4D97-AF65-F5344CB8AC3E}">
        <p14:creationId xmlns:p14="http://schemas.microsoft.com/office/powerpoint/2010/main" val="252880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Spine Related Pain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Rising Disability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" y="2292349"/>
            <a:ext cx="4421188" cy="33017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82886" y="2292349"/>
            <a:ext cx="4418012" cy="33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3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Rising Costs, </a:t>
            </a:r>
            <a:br>
              <a:rPr lang="en-US" altLang="en-US" dirty="0"/>
            </a:br>
            <a:r>
              <a:rPr lang="en-US" altLang="en-US" dirty="0"/>
              <a:t>Rising Disability</a:t>
            </a:r>
          </a:p>
        </p:txBody>
      </p:sp>
      <p:pic>
        <p:nvPicPr>
          <p:cNvPr id="24584" name="Picture 4" descr="https://www.boneandjointburden.org/docs/bmus_e4_g2g.0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0574"/>
            <a:ext cx="3581400" cy="39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060575"/>
            <a:ext cx="480060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1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Chiropractic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altLang="en-US" b="1" dirty="0"/>
              <a:t>Chiropractic</a:t>
            </a:r>
            <a:r>
              <a:rPr lang="en-US" altLang="en-US" dirty="0"/>
              <a:t> is a health care profession that focuses on disorders of the </a:t>
            </a:r>
            <a:r>
              <a:rPr lang="en-US" altLang="en-US" b="1" dirty="0"/>
              <a:t>musculoskeletal system</a:t>
            </a:r>
            <a:r>
              <a:rPr lang="en-US" altLang="en-US" dirty="0"/>
              <a:t> and the </a:t>
            </a:r>
            <a:r>
              <a:rPr lang="en-US" altLang="en-US" b="1" dirty="0"/>
              <a:t>nervous system</a:t>
            </a:r>
            <a:r>
              <a:rPr lang="en-US" altLang="en-US" dirty="0"/>
              <a:t>, and the effects of these disorders on general health --- </a:t>
            </a:r>
            <a:r>
              <a:rPr lang="en-US" altLang="en-US" sz="1800" dirty="0"/>
              <a:t>American Chiropractic Association</a:t>
            </a:r>
          </a:p>
          <a:p>
            <a:pPr marL="342900" lvl="1" indent="-342900"/>
            <a:endParaRPr lang="en-US" altLang="en-US" sz="1800" dirty="0"/>
          </a:p>
          <a:p>
            <a:pPr marL="342900" lvl="1" indent="-342900"/>
            <a:endParaRPr lang="en-US" altLang="en-US" sz="1800" dirty="0"/>
          </a:p>
          <a:p>
            <a:pPr marL="342900" lvl="1" indent="-342900"/>
            <a:endParaRPr lang="en-US" altLang="en-US" sz="1800" dirty="0"/>
          </a:p>
          <a:p>
            <a:endParaRPr lang="en-US" altLang="en-US" dirty="0"/>
          </a:p>
        </p:txBody>
      </p:sp>
      <p:pic>
        <p:nvPicPr>
          <p:cNvPr id="12292" name="Picture 2" descr="Image result for american chiropractic association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92688"/>
            <a:ext cx="34194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0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Rising Costs, </a:t>
            </a:r>
            <a:br>
              <a:rPr lang="en-US" altLang="en-US" dirty="0"/>
            </a:br>
            <a:r>
              <a:rPr lang="en-US" altLang="en-US" dirty="0"/>
              <a:t>Rising Disability</a:t>
            </a:r>
          </a:p>
        </p:txBody>
      </p:sp>
      <p:pic>
        <p:nvPicPr>
          <p:cNvPr id="25603" name="Picture 2" descr="Image result for poor value p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9100"/>
            <a:ext cx="377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4929664"/>
            <a:ext cx="22452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00409E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Value</a:t>
            </a:r>
            <a:r>
              <a:rPr lang="en-US" sz="4800" dirty="0">
                <a:ln w="18415" cmpd="sng">
                  <a:solidFill>
                    <a:srgbClr val="00409E"/>
                  </a:solidFill>
                  <a:prstDash val="solid"/>
                </a:ln>
                <a:solidFill>
                  <a:srgbClr val="00409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800" dirty="0">
                <a:ln w="18415" cmpd="sng">
                  <a:solidFill>
                    <a:srgbClr val="00409E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5232" y="4572000"/>
            <a:ext cx="29931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00409E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8966" y="5402997"/>
            <a:ext cx="17588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00409E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Costs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60825" y="5403850"/>
            <a:ext cx="3340100" cy="0"/>
          </a:xfrm>
          <a:prstGeom prst="line">
            <a:avLst/>
          </a:prstGeom>
          <a:ln w="47625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1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Solution?</a:t>
            </a:r>
          </a:p>
        </p:txBody>
      </p:sp>
      <p:pic>
        <p:nvPicPr>
          <p:cNvPr id="27652" name="Picture 7" descr="Image result for Solu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39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3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" y="1524000"/>
            <a:ext cx="73433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8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Lancet Low Back Pain Series – 2018</a:t>
            </a:r>
          </a:p>
          <a:p>
            <a:pPr lvl="1"/>
            <a:r>
              <a:rPr lang="en-US" altLang="en-US" sz="2000" dirty="0"/>
              <a:t>“Despite multiple clinical guidelines providing similar recommendations for managing LBP, a substantial gap between evidence and practice exists” </a:t>
            </a:r>
          </a:p>
          <a:p>
            <a:pPr lvl="1"/>
            <a:endParaRPr lang="en-US" altLang="en-US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Solution?</a:t>
            </a:r>
          </a:p>
        </p:txBody>
      </p:sp>
      <p:pic>
        <p:nvPicPr>
          <p:cNvPr id="28676" name="Picture 5" descr="Image result for evidence gap pics brid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231775" y="4383087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Clinical Practice Guidelines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715000" y="4535487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9742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 Gap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Guidelines</a:t>
            </a:r>
            <a:r>
              <a:rPr lang="en-US" altLang="en-US" dirty="0"/>
              <a:t>: Recommend education and advice to </a:t>
            </a:r>
            <a:r>
              <a:rPr lang="en-US" altLang="en-US" u="sng" dirty="0"/>
              <a:t>keep active </a:t>
            </a:r>
            <a:r>
              <a:rPr lang="en-US" altLang="en-US" dirty="0"/>
              <a:t>and </a:t>
            </a:r>
            <a:r>
              <a:rPr lang="en-US" altLang="en-US" u="sng" dirty="0"/>
              <a:t>keep working</a:t>
            </a:r>
          </a:p>
          <a:p>
            <a:endParaRPr lang="en-US" altLang="en-US" dirty="0"/>
          </a:p>
          <a:p>
            <a:pPr marL="342900" lvl="1" indent="-342900"/>
            <a:r>
              <a:rPr lang="en-US" altLang="en-US" sz="2800" b="1" dirty="0"/>
              <a:t>Practice</a:t>
            </a:r>
            <a:r>
              <a:rPr lang="en-US" altLang="en-US" sz="2800" dirty="0"/>
              <a:t>: Many clinicians and patients advocate rest and absence from work</a:t>
            </a:r>
          </a:p>
          <a:p>
            <a:endParaRPr lang="en-US" altLang="en-US" dirty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4561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2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 Gap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Guidelines</a:t>
            </a:r>
            <a:r>
              <a:rPr lang="en-US" altLang="en-US" dirty="0"/>
              <a:t>: Recommend that first line care should be </a:t>
            </a:r>
            <a:r>
              <a:rPr lang="en-US" altLang="en-US" u="sng" dirty="0"/>
              <a:t>non-pharmacological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pPr marL="342900" lvl="1" indent="-342900"/>
            <a:r>
              <a:rPr lang="en-US" altLang="en-US" sz="2800" b="1" dirty="0"/>
              <a:t>Practice</a:t>
            </a:r>
            <a:r>
              <a:rPr lang="en-US" altLang="en-US" sz="2800" dirty="0"/>
              <a:t>: A study in US showed that only about half of people with chronic low back pain are prescribed exercise</a:t>
            </a:r>
            <a:endParaRPr lang="en-US" altLang="en-US" dirty="0"/>
          </a:p>
        </p:txBody>
      </p:sp>
      <p:pic>
        <p:nvPicPr>
          <p:cNvPr id="3174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5"/>
          <a:stretch/>
        </p:blipFill>
        <p:spPr bwMode="auto">
          <a:xfrm>
            <a:off x="5334000" y="44958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99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 Gap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5" descr="Image result for evidence gap pics brid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685800" y="3565071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Clinical Practice Guidelines</a:t>
            </a:r>
          </a:p>
        </p:txBody>
      </p:sp>
      <p:sp>
        <p:nvSpPr>
          <p:cNvPr id="33806" name="TextBox 16"/>
          <p:cNvSpPr txBox="1">
            <a:spLocks noChangeArrowheads="1"/>
          </p:cNvSpPr>
          <p:nvPr/>
        </p:nvSpPr>
        <p:spPr bwMode="auto">
          <a:xfrm>
            <a:off x="6781800" y="360045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Practice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800475"/>
            <a:ext cx="2514600" cy="9525"/>
          </a:xfrm>
          <a:prstGeom prst="straightConnector1">
            <a:avLst/>
          </a:prstGeom>
          <a:ln w="412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67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American College of Physicians </a:t>
            </a:r>
            <a:r>
              <a:rPr lang="en-US" sz="2000" dirty="0"/>
              <a:t>– April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Acute/Subacute Low Back Pain</a:t>
            </a:r>
          </a:p>
          <a:p>
            <a:pPr lvl="2"/>
            <a:r>
              <a:rPr lang="en-US" dirty="0"/>
              <a:t>“…clinicians and patients should select non pharmacologic treatment with…”</a:t>
            </a:r>
          </a:p>
          <a:p>
            <a:pPr lvl="3"/>
            <a:r>
              <a:rPr lang="en-US" dirty="0"/>
              <a:t>Heat</a:t>
            </a:r>
          </a:p>
          <a:p>
            <a:pPr lvl="3"/>
            <a:r>
              <a:rPr lang="en-US" dirty="0"/>
              <a:t>Massage</a:t>
            </a:r>
          </a:p>
          <a:p>
            <a:pPr lvl="3"/>
            <a:r>
              <a:rPr lang="en-US" dirty="0"/>
              <a:t>Acupuncture</a:t>
            </a:r>
          </a:p>
          <a:p>
            <a:pPr lvl="3"/>
            <a:r>
              <a:rPr lang="en-US" dirty="0"/>
              <a:t>Spinal Manipulation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“If pharmacologic treatment is desired…”</a:t>
            </a:r>
          </a:p>
          <a:p>
            <a:pPr lvl="3"/>
            <a:r>
              <a:rPr lang="en-US" dirty="0"/>
              <a:t>NSAIDs</a:t>
            </a:r>
          </a:p>
          <a:p>
            <a:pPr lvl="3"/>
            <a:r>
              <a:rPr lang="en-US" dirty="0"/>
              <a:t>Skeletal muscle relaxants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31932"/>
            <a:ext cx="2438400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59468"/>
            <a:ext cx="21336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Recommendation 1</a:t>
            </a:r>
          </a:p>
        </p:txBody>
      </p:sp>
    </p:spTree>
    <p:extLst>
      <p:ext uri="{BB962C8B-B14F-4D97-AF65-F5344CB8AC3E}">
        <p14:creationId xmlns:p14="http://schemas.microsoft.com/office/powerpoint/2010/main" val="160333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American College of Physicians </a:t>
            </a:r>
            <a:r>
              <a:rPr lang="en-US" sz="2000" dirty="0"/>
              <a:t>– April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Chronic Low Back Pain</a:t>
            </a:r>
          </a:p>
          <a:p>
            <a:pPr lvl="2"/>
            <a:r>
              <a:rPr lang="en-US" dirty="0"/>
              <a:t>“…clinicians and patients should initially select non pharmacologic treatment with…”</a:t>
            </a:r>
          </a:p>
          <a:p>
            <a:pPr lvl="3"/>
            <a:r>
              <a:rPr lang="en-US" dirty="0"/>
              <a:t>Various forms of exercise</a:t>
            </a:r>
          </a:p>
          <a:p>
            <a:pPr lvl="5"/>
            <a:r>
              <a:rPr lang="en-US" sz="1600" dirty="0">
                <a:solidFill>
                  <a:schemeClr val="bg1"/>
                </a:solidFill>
              </a:rPr>
              <a:t>Motor control, multidisciplinary rehab, tai chi, yoga</a:t>
            </a:r>
          </a:p>
          <a:p>
            <a:pPr lvl="3"/>
            <a:r>
              <a:rPr lang="en-US" dirty="0"/>
              <a:t>Acupuncture</a:t>
            </a:r>
          </a:p>
          <a:p>
            <a:pPr lvl="3"/>
            <a:r>
              <a:rPr lang="en-US" dirty="0"/>
              <a:t>Behavioral medicine</a:t>
            </a:r>
          </a:p>
          <a:p>
            <a:pPr lvl="5"/>
            <a:r>
              <a:rPr lang="en-US" sz="1600" dirty="0">
                <a:solidFill>
                  <a:schemeClr val="bg1"/>
                </a:solidFill>
              </a:rPr>
              <a:t>CBT, mindfulness, progressive relaxation, EMG biofeedback, operant therapy</a:t>
            </a:r>
          </a:p>
          <a:p>
            <a:pPr lvl="3"/>
            <a:r>
              <a:rPr lang="en-US" dirty="0"/>
              <a:t>Low level laser</a:t>
            </a:r>
          </a:p>
          <a:p>
            <a:pPr lvl="3"/>
            <a:r>
              <a:rPr lang="en-US" dirty="0"/>
              <a:t>Spinal manipulation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3508"/>
            <a:ext cx="2667000" cy="11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59468"/>
            <a:ext cx="21336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Recommendation 2</a:t>
            </a:r>
          </a:p>
        </p:txBody>
      </p:sp>
    </p:spTree>
    <p:extLst>
      <p:ext uri="{BB962C8B-B14F-4D97-AF65-F5344CB8AC3E}">
        <p14:creationId xmlns:p14="http://schemas.microsoft.com/office/powerpoint/2010/main" val="3302514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American College of Physicians </a:t>
            </a:r>
            <a:r>
              <a:rPr lang="en-US" sz="2000" dirty="0"/>
              <a:t>– April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Chronic Low Back Pain</a:t>
            </a:r>
          </a:p>
          <a:p>
            <a:pPr lvl="2"/>
            <a:r>
              <a:rPr lang="en-US" dirty="0"/>
              <a:t>“In patients with cLBP that have had an inadequate response to non pharmacologic therapy…”</a:t>
            </a:r>
          </a:p>
          <a:p>
            <a:pPr lvl="3"/>
            <a:r>
              <a:rPr lang="en-US" dirty="0"/>
              <a:t>First line therapy: NSAIDs</a:t>
            </a:r>
          </a:p>
          <a:p>
            <a:pPr lvl="3"/>
            <a:r>
              <a:rPr lang="en-US" dirty="0"/>
              <a:t>Second line therapy: tramadol or duloxetine</a:t>
            </a:r>
          </a:p>
          <a:p>
            <a:pPr lvl="3"/>
            <a:r>
              <a:rPr lang="en-US" dirty="0"/>
              <a:t>Clinicians should only consider opioids as an option in patients who have failed the aforementioned treatments and only if the potential benefits out-weigh the risks for individual patients and after a discussion of known risks and realistic benefits with patients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3508"/>
            <a:ext cx="2667000" cy="11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59468"/>
            <a:ext cx="21336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Recommendation 3</a:t>
            </a:r>
          </a:p>
        </p:txBody>
      </p:sp>
    </p:spTree>
    <p:extLst>
      <p:ext uri="{BB962C8B-B14F-4D97-AF65-F5344CB8AC3E}">
        <p14:creationId xmlns:p14="http://schemas.microsoft.com/office/powerpoint/2010/main" val="34780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Chiropractors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89559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First contact provider</a:t>
            </a:r>
          </a:p>
          <a:p>
            <a:pPr lvl="1">
              <a:defRPr/>
            </a:pPr>
            <a:r>
              <a:rPr lang="en-US" altLang="en-US" dirty="0"/>
              <a:t>Covered under all health insurance plans in WV</a:t>
            </a:r>
          </a:p>
          <a:p>
            <a:pPr lvl="1">
              <a:defRPr/>
            </a:pPr>
            <a:r>
              <a:rPr lang="en-US" altLang="en-US" dirty="0"/>
              <a:t>No referral necessary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Diagnosis and Management</a:t>
            </a:r>
          </a:p>
          <a:p>
            <a:pPr lvl="1">
              <a:defRPr/>
            </a:pPr>
            <a:r>
              <a:rPr lang="en-US" altLang="en-US" dirty="0"/>
              <a:t>Musculoskeletal disorders</a:t>
            </a:r>
          </a:p>
          <a:p>
            <a:pPr lvl="1">
              <a:defRPr/>
            </a:pPr>
            <a:r>
              <a:rPr lang="en-US" altLang="en-US" dirty="0"/>
              <a:t>Primary focus on Spine Related Disorders (SRDs)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730750"/>
            <a:ext cx="5213350" cy="20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01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Guidelines without effective strategies to implement their recommendations have little to no effect on clinical practice. – </a:t>
            </a:r>
            <a:r>
              <a:rPr lang="en-US" altLang="en-US" sz="1800" dirty="0">
                <a:solidFill>
                  <a:schemeClr val="bg2"/>
                </a:solidFill>
              </a:rPr>
              <a:t>Foster, N et al. </a:t>
            </a:r>
            <a:r>
              <a:rPr lang="en-US" altLang="en-US" sz="1800" i="1" dirty="0">
                <a:solidFill>
                  <a:schemeClr val="bg2"/>
                </a:solidFill>
              </a:rPr>
              <a:t>Lancet</a:t>
            </a:r>
            <a:r>
              <a:rPr lang="en-US" altLang="en-US" sz="1800" dirty="0">
                <a:solidFill>
                  <a:schemeClr val="bg2"/>
                </a:solidFill>
              </a:rPr>
              <a:t> 2018</a:t>
            </a:r>
          </a:p>
          <a:p>
            <a:endParaRPr lang="en-US" altLang="en-US" dirty="0"/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05" y="3581400"/>
            <a:ext cx="46180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98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Optum Health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contact provider choice has enormous effect on receiving care consistent with the guidelines</a:t>
            </a:r>
          </a:p>
          <a:p>
            <a:pPr lvl="3"/>
            <a:r>
              <a:rPr lang="en-US" altLang="en-US" dirty="0"/>
              <a:t>When patients saw a DC or PT first...</a:t>
            </a:r>
          </a:p>
          <a:p>
            <a:pPr lvl="4"/>
            <a:r>
              <a:rPr lang="en-US" altLang="en-US" dirty="0"/>
              <a:t>&gt; 88% received manual therapies/manipulation</a:t>
            </a:r>
          </a:p>
          <a:p>
            <a:pPr lvl="4"/>
            <a:r>
              <a:rPr lang="en-US" altLang="en-US" dirty="0"/>
              <a:t>&gt; 72% received exercise therapy</a:t>
            </a:r>
          </a:p>
          <a:p>
            <a:pPr lvl="4"/>
            <a:r>
              <a:rPr lang="en-US" altLang="en-US" dirty="0"/>
              <a:t>Less utilization of opioids</a:t>
            </a:r>
          </a:p>
          <a:p>
            <a:pPr lvl="4"/>
            <a:r>
              <a:rPr lang="en-US" altLang="en-US" dirty="0"/>
              <a:t>Less utilization of imaging within the first 30 days</a:t>
            </a:r>
            <a:endParaRPr lang="en-US" dirty="0"/>
          </a:p>
          <a:p>
            <a:pPr lvl="1"/>
            <a:r>
              <a:rPr lang="en-US" dirty="0"/>
              <a:t>Guideline consistent care resulted in reduced total episode costs.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21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Optum Health</a:t>
            </a:r>
          </a:p>
          <a:p>
            <a:pPr lvl="1"/>
            <a:r>
              <a:rPr lang="en-US" dirty="0"/>
              <a:t>As result, they are implementing strategies to push patients to the more conservative and guideline consistent choices of Chiropractic and PT</a:t>
            </a:r>
          </a:p>
          <a:p>
            <a:pPr lvl="2"/>
            <a:r>
              <a:rPr lang="en-US" dirty="0"/>
              <a:t>Currently: 	</a:t>
            </a:r>
            <a:r>
              <a:rPr lang="en-US" sz="1900" dirty="0"/>
              <a:t>PCP (30.4%), Specialists (38.3%), DC/PT (31.3%)</a:t>
            </a:r>
          </a:p>
          <a:p>
            <a:pPr lvl="2"/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Goals: 	</a:t>
            </a:r>
            <a:r>
              <a:rPr lang="en-US" sz="1900" dirty="0"/>
              <a:t>Increase DC/PT 1</a:t>
            </a:r>
            <a:r>
              <a:rPr lang="en-US" sz="1900" baseline="30000" dirty="0"/>
              <a:t>st</a:t>
            </a:r>
            <a:r>
              <a:rPr lang="en-US" sz="1900" dirty="0"/>
              <a:t> contact from </a:t>
            </a:r>
            <a:r>
              <a:rPr lang="en-US" sz="19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31.3%</a:t>
            </a:r>
            <a:r>
              <a:rPr lang="en-US" sz="1900" dirty="0"/>
              <a:t> to 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&gt;50%</a:t>
            </a:r>
          </a:p>
          <a:p>
            <a:pPr marL="1828373" lvl="4" indent="0">
              <a:buNone/>
            </a:pPr>
            <a:r>
              <a:rPr lang="en-US" sz="1900" dirty="0"/>
              <a:t>   	Increase conservative care referrals from PCPs 			and Specialists from </a:t>
            </a:r>
            <a:r>
              <a:rPr lang="en-US" sz="19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2%</a:t>
            </a:r>
            <a:r>
              <a:rPr lang="en-US" sz="1900" dirty="0"/>
              <a:t> to 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&gt;10%</a:t>
            </a:r>
          </a:p>
          <a:p>
            <a:pPr marL="1828373" lvl="4" indent="0">
              <a:buNone/>
            </a:pPr>
            <a:endParaRPr lang="en-US" sz="1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n-US" dirty="0"/>
              <a:t>Projections: 	</a:t>
            </a:r>
            <a:r>
              <a:rPr lang="en-US" sz="1900" dirty="0"/>
              <a:t>Net decrease in annual medical expenditures of $230 million</a:t>
            </a:r>
          </a:p>
          <a:p>
            <a:pPr marL="2742560" lvl="6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Reduction in opioid prescribing for LBP by 25-26%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Strategies:	</a:t>
            </a:r>
            <a:r>
              <a:rPr lang="en-US" sz="1900" dirty="0">
                <a:solidFill>
                  <a:schemeClr val="bg1"/>
                </a:solidFill>
              </a:rPr>
              <a:t>Eliminating initial co pays for patients choosing DC/PT first</a:t>
            </a:r>
          </a:p>
          <a:p>
            <a:pPr marL="2742560" lvl="6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Hotline and web portal for education/decision support</a:t>
            </a:r>
          </a:p>
          <a:p>
            <a:pPr marL="2742560" lvl="6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Direct scheduling to in network providers</a:t>
            </a:r>
          </a:p>
        </p:txBody>
      </p:sp>
    </p:spTree>
    <p:extLst>
      <p:ext uri="{BB962C8B-B14F-4D97-AF65-F5344CB8AC3E}">
        <p14:creationId xmlns:p14="http://schemas.microsoft.com/office/powerpoint/2010/main" val="179463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Optum Health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98" y="1828800"/>
            <a:ext cx="6056803" cy="4525963"/>
          </a:xfrm>
        </p:spPr>
      </p:pic>
      <p:sp>
        <p:nvSpPr>
          <p:cNvPr id="7" name="TextBox 6"/>
          <p:cNvSpPr txBox="1"/>
          <p:nvPr/>
        </p:nvSpPr>
        <p:spPr>
          <a:xfrm>
            <a:off x="6528802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- David Elton, Optum</a:t>
            </a:r>
          </a:p>
        </p:txBody>
      </p:sp>
    </p:spTree>
    <p:extLst>
      <p:ext uri="{BB962C8B-B14F-4D97-AF65-F5344CB8AC3E}">
        <p14:creationId xmlns:p14="http://schemas.microsoft.com/office/powerpoint/2010/main" val="3990712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Optum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95" y="1676400"/>
            <a:ext cx="59984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28802" y="6260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- David Elton, Optum</a:t>
            </a:r>
          </a:p>
        </p:txBody>
      </p:sp>
      <p:sp>
        <p:nvSpPr>
          <p:cNvPr id="7" name="Oval 6"/>
          <p:cNvSpPr/>
          <p:nvPr/>
        </p:nvSpPr>
        <p:spPr>
          <a:xfrm>
            <a:off x="3200400" y="4343400"/>
            <a:ext cx="6096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14800" y="3457853"/>
            <a:ext cx="12192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37605" y="4191000"/>
            <a:ext cx="457535" cy="105476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exposure to the Optum data, PEIA changed benefit policy</a:t>
            </a:r>
          </a:p>
          <a:p>
            <a:pPr lvl="1"/>
            <a:r>
              <a:rPr lang="en-US" dirty="0"/>
              <a:t>Eliminating initial co-payments for the first 2 chiropractic visits for the treatment of back pain</a:t>
            </a:r>
          </a:p>
        </p:txBody>
      </p:sp>
      <p:pic>
        <p:nvPicPr>
          <p:cNvPr id="1026" name="Picture 2" descr="https://peia.wv.gov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64" y="4343400"/>
            <a:ext cx="2230514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3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RAC LBP Program (ISAEC)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 Low Back Pain Program (formerly known as ISAEC)</a:t>
            </a:r>
          </a:p>
          <a:p>
            <a:pPr lvl="2"/>
            <a:r>
              <a:rPr lang="en-US" dirty="0"/>
              <a:t>Rapid Access Clinics for LBP </a:t>
            </a:r>
          </a:p>
          <a:p>
            <a:pPr lvl="2"/>
            <a:r>
              <a:rPr lang="en-US" dirty="0"/>
              <a:t>Led by specially trained chiropractors and physical therapists</a:t>
            </a:r>
          </a:p>
          <a:p>
            <a:pPr lvl="1"/>
            <a:endParaRPr lang="en-US" dirty="0"/>
          </a:p>
          <a:p>
            <a:r>
              <a:rPr lang="en-US" dirty="0"/>
              <a:t>Developed to “help improve the quality, access, and appropriateness of low back care”.</a:t>
            </a:r>
          </a:p>
          <a:p>
            <a:endParaRPr lang="en-US" dirty="0"/>
          </a:p>
          <a:p>
            <a:r>
              <a:rPr lang="en-US" dirty="0"/>
              <a:t>Fully covered by the Ontario Health Insurance Plan (OHIP) </a:t>
            </a:r>
          </a:p>
          <a:p>
            <a:pPr lvl="2"/>
            <a:r>
              <a:rPr lang="en-US" dirty="0"/>
              <a:t>Due to the cost savings seen in early pilot programs</a:t>
            </a:r>
          </a:p>
        </p:txBody>
      </p:sp>
    </p:spTree>
    <p:extLst>
      <p:ext uri="{BB962C8B-B14F-4D97-AF65-F5344CB8AC3E}">
        <p14:creationId xmlns:p14="http://schemas.microsoft.com/office/powerpoint/2010/main" val="353623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WVU CIPM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Fast Track Spine Care</a:t>
            </a:r>
          </a:p>
          <a:p>
            <a:pPr lvl="1"/>
            <a:r>
              <a:rPr lang="en-US" altLang="en-US" dirty="0"/>
              <a:t>Goal: improve early access to guideline consistent conservative spine care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Streamlined referral process for patients with </a:t>
            </a:r>
            <a:r>
              <a:rPr lang="en-US" altLang="en-US" u="sng" dirty="0"/>
              <a:t>acute</a:t>
            </a:r>
            <a:r>
              <a:rPr lang="en-US" altLang="en-US" dirty="0"/>
              <a:t> or </a:t>
            </a:r>
            <a:r>
              <a:rPr lang="en-US" altLang="en-US" u="sng" dirty="0"/>
              <a:t>subacute</a:t>
            </a:r>
            <a:r>
              <a:rPr lang="en-US" altLang="en-US" dirty="0"/>
              <a:t> back pain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Appointment within 72 hours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Referral Order within EPIC - </a:t>
            </a:r>
            <a:r>
              <a:rPr lang="en-US" altLang="en-US" sz="1900" dirty="0"/>
              <a:t>WVU Medicine’s EHR </a:t>
            </a:r>
          </a:p>
          <a:p>
            <a:pPr lvl="1"/>
            <a:endParaRPr lang="en-US" altLang="en-US" sz="1900" dirty="0"/>
          </a:p>
          <a:p>
            <a:pPr lvl="1"/>
            <a:r>
              <a:rPr lang="en-US" altLang="en-US" dirty="0"/>
              <a:t>Direct scheduling now available through MyChart</a:t>
            </a:r>
          </a:p>
          <a:p>
            <a:pPr lvl="3"/>
            <a:r>
              <a:rPr lang="en-US" altLang="en-US" dirty="0"/>
              <a:t>No referral necessary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221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Fast Track Spine Care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0059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To access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dirty="0"/>
              <a:t>Search “FAST TRACK SPINE”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Outside WVU Medicine </a:t>
            </a:r>
          </a:p>
          <a:p>
            <a:pPr lvl="2"/>
            <a:r>
              <a:rPr lang="en-US" altLang="en-US" sz="2200" dirty="0"/>
              <a:t>Call the WVU Call Center 1-855-WVU-CARE (855-988-2273)</a:t>
            </a:r>
          </a:p>
          <a:p>
            <a:pPr lvl="2"/>
            <a:r>
              <a:rPr lang="en-US" altLang="en-US" sz="2200" dirty="0"/>
              <a:t>nicholas.marchesani@wvumedicine.org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 marL="0" indent="0"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/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438400"/>
            <a:ext cx="7410450" cy="243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00400" y="4114800"/>
            <a:ext cx="2590800" cy="6096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1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Provide a clearer understanding of the patient experience within a chiropractic office</a:t>
            </a:r>
          </a:p>
          <a:p>
            <a:endParaRPr lang="en-US" altLang="en-US" dirty="0"/>
          </a:p>
          <a:p>
            <a:r>
              <a:rPr lang="en-US" altLang="en-US" dirty="0"/>
              <a:t>Discuss conservative spine care through a chiropractic lens</a:t>
            </a:r>
          </a:p>
          <a:p>
            <a:endParaRPr lang="en-US" altLang="en-US" dirty="0"/>
          </a:p>
          <a:p>
            <a:r>
              <a:rPr lang="en-US" altLang="en-US" dirty="0"/>
              <a:t>Illustrate Chiropractic’s role within spine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Chiropractic Care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0375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Management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Conservative approach</a:t>
            </a:r>
          </a:p>
          <a:p>
            <a:pPr lvl="1"/>
            <a:endParaRPr lang="en-US" altLang="en-US" sz="2200" dirty="0">
              <a:solidFill>
                <a:schemeClr val="bg1"/>
              </a:solidFill>
            </a:endParaRP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4 main treatment categories</a:t>
            </a:r>
          </a:p>
          <a:p>
            <a:pPr marL="1371600" lvl="2" indent="-457200">
              <a:buAutoNum type="arabicParenR"/>
            </a:pPr>
            <a:r>
              <a:rPr lang="en-US" altLang="en-US" sz="2200" dirty="0">
                <a:solidFill>
                  <a:schemeClr val="bg1"/>
                </a:solidFill>
              </a:rPr>
              <a:t>Joint manipulation/mobilization</a:t>
            </a:r>
          </a:p>
          <a:p>
            <a:pPr marL="1371600" lvl="2" indent="-457200">
              <a:buAutoNum type="arabicParenR" startAt="2"/>
            </a:pPr>
            <a:r>
              <a:rPr lang="en-US" altLang="en-US" sz="2200" dirty="0">
                <a:solidFill>
                  <a:schemeClr val="bg1"/>
                </a:solidFill>
              </a:rPr>
              <a:t>Soft tissue manipulation and other manual therapies</a:t>
            </a:r>
          </a:p>
          <a:p>
            <a:pPr marL="1371600" lvl="2" indent="-457200">
              <a:buAutoNum type="arabicParenR" startAt="3"/>
            </a:pPr>
            <a:r>
              <a:rPr lang="en-US" altLang="en-US" sz="2200" dirty="0">
                <a:solidFill>
                  <a:schemeClr val="bg1"/>
                </a:solidFill>
              </a:rPr>
              <a:t>Therapeutic exercise</a:t>
            </a:r>
          </a:p>
          <a:p>
            <a:pPr marL="1371600" lvl="2" indent="-457200">
              <a:buAutoNum type="arabicParenR" startAt="4"/>
            </a:pPr>
            <a:r>
              <a:rPr lang="en-US" altLang="en-US" sz="2200" dirty="0">
                <a:solidFill>
                  <a:schemeClr val="bg1"/>
                </a:solidFill>
              </a:rPr>
              <a:t>Patient Education</a:t>
            </a:r>
          </a:p>
          <a:p>
            <a:pPr marL="1371600" lvl="2" indent="-457200">
              <a:buAutoNum type="arabicParenR" startAt="4"/>
            </a:pPr>
            <a:endParaRPr lang="en-US" altLang="en-US" sz="2000" dirty="0">
              <a:solidFill>
                <a:schemeClr val="bg1"/>
              </a:solidFill>
            </a:endParaRPr>
          </a:p>
          <a:p>
            <a:pPr lvl="1"/>
            <a:endParaRPr lang="en-US" altLang="en-US" sz="200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1050" name="Picture 26" descr="My Back Hurts: Is It Strained Muscles Or A Slipped Disc? - Atlanta, GA -  Spine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4953000"/>
            <a:ext cx="3468687" cy="18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19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1143000" y="2590800"/>
            <a:ext cx="7086600" cy="1470025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Thank You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7086600" cy="838200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en-US" altLang="en-US" dirty="0"/>
              <a:t>Nicholas Marchesani, DC</a:t>
            </a:r>
          </a:p>
          <a:p>
            <a:pPr algn="l" eaLnBrk="1" hangingPunct="1"/>
            <a:r>
              <a:rPr lang="en-US" altLang="en-US" dirty="0"/>
              <a:t>nicholas.marchesani@wvumedicine.org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"/>
            <a:ext cx="4810328" cy="5709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1066800"/>
            <a:ext cx="5576194" cy="609600"/>
          </a:xfrm>
          <a:prstGeom prst="rect">
            <a:avLst/>
          </a:prstGeom>
        </p:spPr>
        <p:txBody>
          <a:bodyPr vert="horz" lIns="91418" tIns="45709" rIns="91418" bIns="45709" rtlCol="0" anchor="ctr">
            <a:noAutofit/>
          </a:bodyPr>
          <a:lstStyle>
            <a:lvl1pPr algn="ctr" defTabSz="914186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/>
              <a:t>Center For Integrative </a:t>
            </a:r>
            <a:br>
              <a:rPr lang="en-US" sz="2800" dirty="0"/>
            </a:br>
            <a:r>
              <a:rPr lang="en-US" sz="2800" dirty="0"/>
              <a:t>Pain Management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914400"/>
            <a:ext cx="389592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45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References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100" dirty="0">
                <a:cs typeface="Arial" panose="020B0604020202020204" pitchFamily="34" charset="0"/>
              </a:rPr>
              <a:t>Murphy, D.R. (2013) Clinical Reasoning in Spine Pain. Vol 1 CRISP Education and Research, LLC.</a:t>
            </a:r>
          </a:p>
          <a:p>
            <a:r>
              <a:rPr lang="en-US" sz="1100" dirty="0"/>
              <a:t>Vining R, Potocki E, Seidman M, Morgenthal AP. An evidence-based diagnostic classification system for low back pain. </a:t>
            </a:r>
            <a:r>
              <a:rPr lang="en-US" sz="1100" i="1" dirty="0"/>
              <a:t>J Can Chiropr Assoc</a:t>
            </a:r>
            <a:r>
              <a:rPr lang="en-US" sz="1100" dirty="0"/>
              <a:t>. 2013;57(3):189-204.</a:t>
            </a:r>
          </a:p>
          <a:p>
            <a:r>
              <a:rPr lang="en-US" sz="1100" dirty="0"/>
              <a:t>Sackett DL, Rosenberg WM, Gray JA, Haynes RB, Richardson WS. Evidence based medicine: what it is and what it isn't. </a:t>
            </a:r>
            <a:r>
              <a:rPr lang="en-US" sz="1100" i="1" dirty="0"/>
              <a:t>BMJ</a:t>
            </a:r>
            <a:r>
              <a:rPr lang="en-US" sz="1100" dirty="0"/>
              <a:t>. 1996;312(7023):71-72. doi:10.1136/bmj.312.7023.71</a:t>
            </a:r>
          </a:p>
          <a:p>
            <a:r>
              <a:rPr lang="en-US" sz="1300" dirty="0"/>
              <a:t>Lin I, Rankin A, Wiles L</a:t>
            </a:r>
            <a:r>
              <a:rPr lang="en-US" sz="1300" i="1" dirty="0"/>
              <a:t>, et al </a:t>
            </a:r>
            <a:r>
              <a:rPr lang="en-US" sz="1300" dirty="0"/>
              <a:t>Infographic. 11 best practice recommendations for care in musculoskeletal pain </a:t>
            </a:r>
            <a:r>
              <a:rPr lang="en-US" sz="1300" i="1" dirty="0"/>
              <a:t>British Journal of Sports Medicine </a:t>
            </a:r>
            <a:r>
              <a:rPr lang="en-US" sz="1300" dirty="0"/>
              <a:t>2019;</a:t>
            </a:r>
            <a:r>
              <a:rPr lang="en-US" sz="1300" b="1" dirty="0"/>
              <a:t>53:</a:t>
            </a:r>
            <a:r>
              <a:rPr lang="en-US" sz="1300" dirty="0"/>
              <a:t>1250.</a:t>
            </a:r>
            <a:endParaRPr lang="en-US" altLang="en-US" sz="11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100" dirty="0">
                <a:cs typeface="Arial" panose="020B0604020202020204" pitchFamily="34" charset="0"/>
              </a:rPr>
              <a:t>Hartvigsen, Jan &amp; Hancock, Mark &amp; Kongsted, Alice &amp; Louw, Quinette &amp; Ferreira, Manuela &amp; Genevay, Stephane &amp; Hoy, Damian &amp; Karppinen, Jaro &amp; Pransky, Glenn &amp; Sieper, Joachim &amp; Smeets, Rob &amp; Underwood, Martin &amp; Buchbinder, Rachelle &amp; </a:t>
            </a:r>
            <a:r>
              <a:rPr lang="en-US" altLang="en-US" sz="1100" dirty="0" err="1">
                <a:cs typeface="Arial" panose="020B0604020202020204" pitchFamily="34" charset="0"/>
              </a:rPr>
              <a:t>Cherkin</a:t>
            </a:r>
            <a:r>
              <a:rPr lang="en-US" altLang="en-US" sz="1100" dirty="0">
                <a:cs typeface="Arial" panose="020B0604020202020204" pitchFamily="34" charset="0"/>
              </a:rPr>
              <a:t>, Dan &amp; E Foster, Nadine &amp; Maher, Chris &amp; </a:t>
            </a:r>
            <a:r>
              <a:rPr lang="en-US" altLang="en-US" sz="1100" dirty="0" err="1">
                <a:cs typeface="Arial" panose="020B0604020202020204" pitchFamily="34" charset="0"/>
              </a:rPr>
              <a:t>Tulder</a:t>
            </a:r>
            <a:r>
              <a:rPr lang="en-US" altLang="en-US" sz="1100" dirty="0">
                <a:cs typeface="Arial" panose="020B0604020202020204" pitchFamily="34" charset="0"/>
              </a:rPr>
              <a:t>, </a:t>
            </a:r>
            <a:r>
              <a:rPr lang="en-US" altLang="en-US" sz="1100" dirty="0" err="1">
                <a:cs typeface="Arial" panose="020B0604020202020204" pitchFamily="34" charset="0"/>
              </a:rPr>
              <a:t>Maurits</a:t>
            </a:r>
            <a:r>
              <a:rPr lang="en-US" altLang="en-US" sz="1100" dirty="0">
                <a:cs typeface="Arial" panose="020B0604020202020204" pitchFamily="34" charset="0"/>
              </a:rPr>
              <a:t> &amp; R </a:t>
            </a:r>
            <a:r>
              <a:rPr lang="en-US" altLang="en-US" sz="1100" dirty="0" err="1">
                <a:cs typeface="Arial" panose="020B0604020202020204" pitchFamily="34" charset="0"/>
              </a:rPr>
              <a:t>Anema</a:t>
            </a:r>
            <a:r>
              <a:rPr lang="en-US" altLang="en-US" sz="1100" dirty="0">
                <a:cs typeface="Arial" panose="020B0604020202020204" pitchFamily="34" charset="0"/>
              </a:rPr>
              <a:t>, Johannes &amp; Chou, Roger &amp; Woolf, Anthony. (2018). What low back pain is and why we need to pay attention. The Lancet. 391. number 10137, p2295-2388, e21 </a:t>
            </a:r>
          </a:p>
          <a:p>
            <a:pPr eaLnBrk="1" hangingPunct="1"/>
            <a:r>
              <a:rPr lang="en-US" altLang="en-US" sz="1100" dirty="0">
                <a:cs typeface="Arial" panose="020B0604020202020204" pitchFamily="34" charset="0"/>
              </a:rPr>
              <a:t>US Bone &amp; Joint Initiative.  The Burden of Musculoskeletal Diseases in the United States, 2014-2019. </a:t>
            </a:r>
            <a:r>
              <a:rPr lang="en-US" altLang="en-US" sz="1100" dirty="0">
                <a:cs typeface="Arial" panose="020B0604020202020204" pitchFamily="34" charset="0"/>
                <a:hlinkClick r:id="rId3"/>
              </a:rPr>
              <a:t>http://www.boneandjointburden.org/about/rights</a:t>
            </a:r>
            <a:endParaRPr lang="en-US" altLang="en-US" sz="11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100" dirty="0">
                <a:cs typeface="Arial" panose="020B0604020202020204" pitchFamily="34" charset="0"/>
              </a:rPr>
              <a:t>Martin BI, et al. Trends in health care expenditures, utilization, and health status among US adults with spine problems, 1997-2006. Spine 2009; 34(19):2077-84</a:t>
            </a:r>
          </a:p>
          <a:p>
            <a:pPr eaLnBrk="1" hangingPunct="1"/>
            <a:r>
              <a:rPr lang="en-US" altLang="en-US" sz="1100" dirty="0" err="1">
                <a:cs typeface="Arial" panose="020B0604020202020204" pitchFamily="34" charset="0"/>
              </a:rPr>
              <a:t>Busse</a:t>
            </a:r>
            <a:r>
              <a:rPr lang="en-US" altLang="en-US" sz="1100" dirty="0">
                <a:cs typeface="Arial" panose="020B0604020202020204" pitchFamily="34" charset="0"/>
              </a:rPr>
              <a:t>, Jason W et al. “Opioids for Chronic </a:t>
            </a:r>
            <a:r>
              <a:rPr lang="en-US" altLang="en-US" sz="1100" dirty="0" err="1">
                <a:cs typeface="Arial" panose="020B0604020202020204" pitchFamily="34" charset="0"/>
              </a:rPr>
              <a:t>Noncancer</a:t>
            </a:r>
            <a:r>
              <a:rPr lang="en-US" altLang="en-US" sz="1100" dirty="0">
                <a:cs typeface="Arial" panose="020B0604020202020204" pitchFamily="34" charset="0"/>
              </a:rPr>
              <a:t> Pain: A Systematic Review and Meta-analysis.” </a:t>
            </a:r>
            <a:r>
              <a:rPr lang="en-US" altLang="en-US" sz="1100" i="1" dirty="0">
                <a:cs typeface="Arial" panose="020B0604020202020204" pitchFamily="34" charset="0"/>
              </a:rPr>
              <a:t>JAMA</a:t>
            </a:r>
            <a:r>
              <a:rPr lang="en-US" altLang="en-US" sz="1100" dirty="0">
                <a:cs typeface="Arial" panose="020B0604020202020204" pitchFamily="34" charset="0"/>
              </a:rPr>
              <a:t> vol. 320,23 (2018): 2448-2460. doi:10.1001/jama.2018.18472</a:t>
            </a:r>
            <a:endParaRPr lang="da-DK" altLang="en-US" sz="1100" dirty="0">
              <a:cs typeface="Arial" panose="020B0604020202020204" pitchFamily="34" charset="0"/>
            </a:endParaRPr>
          </a:p>
          <a:p>
            <a:pPr eaLnBrk="1" hangingPunct="1"/>
            <a:r>
              <a:rPr lang="da-DK" altLang="en-US" sz="1100" dirty="0">
                <a:cs typeface="Arial" panose="020B0604020202020204" pitchFamily="34" charset="0"/>
              </a:rPr>
              <a:t>Ivanova Jl, et al. Real-world practice patterns, healthcare utilization, and costs in patients with low back pain: the long road to guideline-concordant care. Spine J. 2011; 11(7) :622-32</a:t>
            </a:r>
          </a:p>
          <a:p>
            <a:pPr eaLnBrk="1" hangingPunct="1"/>
            <a:r>
              <a:rPr lang="en-US" altLang="en-US" sz="1100" dirty="0" err="1">
                <a:cs typeface="Arial" panose="020B0604020202020204" pitchFamily="34" charset="0"/>
              </a:rPr>
              <a:t>Qaseem</a:t>
            </a:r>
            <a:r>
              <a:rPr lang="en-US" altLang="en-US" sz="1100" dirty="0">
                <a:cs typeface="Arial" panose="020B0604020202020204" pitchFamily="34" charset="0"/>
              </a:rPr>
              <a:t> A, Wilt TJ, McLean RM, </a:t>
            </a:r>
            <a:r>
              <a:rPr lang="en-US" altLang="en-US" sz="1100" dirty="0" err="1">
                <a:cs typeface="Arial" panose="020B0604020202020204" pitchFamily="34" charset="0"/>
              </a:rPr>
              <a:t>Forciea</a:t>
            </a:r>
            <a:r>
              <a:rPr lang="en-US" altLang="en-US" sz="1100" dirty="0">
                <a:cs typeface="Arial" panose="020B0604020202020204" pitchFamily="34" charset="0"/>
              </a:rPr>
              <a:t> MA, for the Clinical Guidelines Committee of the American College of Physicians. Noninvasive Treatments for Acute, Subacute, and Chronic Low Back Pain: A Clinical Practice Guideline From the American College of Physicians. Ann Intern Med. [</a:t>
            </a:r>
            <a:r>
              <a:rPr lang="en-US" altLang="en-US" sz="1100" dirty="0" err="1">
                <a:cs typeface="Arial" panose="020B0604020202020204" pitchFamily="34" charset="0"/>
              </a:rPr>
              <a:t>Epub</a:t>
            </a:r>
            <a:r>
              <a:rPr lang="en-US" altLang="en-US" sz="1100" dirty="0">
                <a:cs typeface="Arial" panose="020B0604020202020204" pitchFamily="34" charset="0"/>
              </a:rPr>
              <a:t> ahead of print 14 February 2017]166:514–530. </a:t>
            </a:r>
            <a:r>
              <a:rPr lang="en-US" altLang="en-US" sz="1100" dirty="0" err="1">
                <a:cs typeface="Arial" panose="020B0604020202020204" pitchFamily="34" charset="0"/>
              </a:rPr>
              <a:t>doi</a:t>
            </a:r>
            <a:r>
              <a:rPr lang="en-US" altLang="en-US" sz="1100" dirty="0">
                <a:cs typeface="Arial" panose="020B0604020202020204" pitchFamily="34" charset="0"/>
              </a:rPr>
              <a:t>: 10.7326/M16-2367</a:t>
            </a:r>
          </a:p>
          <a:p>
            <a:r>
              <a:rPr lang="en-US" altLang="en-US" sz="1100" dirty="0">
                <a:cs typeface="Arial" panose="020B0604020202020204" pitchFamily="34" charset="0"/>
              </a:rPr>
              <a:t>Foster NE, </a:t>
            </a:r>
            <a:r>
              <a:rPr lang="en-US" altLang="en-US" sz="1100" dirty="0" err="1">
                <a:cs typeface="Arial" panose="020B0604020202020204" pitchFamily="34" charset="0"/>
              </a:rPr>
              <a:t>Anema</a:t>
            </a:r>
            <a:r>
              <a:rPr lang="en-US" altLang="en-US" sz="1100" dirty="0">
                <a:cs typeface="Arial" panose="020B0604020202020204" pitchFamily="34" charset="0"/>
              </a:rPr>
              <a:t> JR, </a:t>
            </a:r>
            <a:r>
              <a:rPr lang="en-US" altLang="en-US" sz="1100" dirty="0" err="1">
                <a:cs typeface="Arial" panose="020B0604020202020204" pitchFamily="34" charset="0"/>
              </a:rPr>
              <a:t>Cherkin</a:t>
            </a:r>
            <a:r>
              <a:rPr lang="en-US" altLang="en-US" sz="1100" dirty="0">
                <a:cs typeface="Arial" panose="020B0604020202020204" pitchFamily="34" charset="0"/>
              </a:rPr>
              <a:t> D, et al., Prevention and treatment of low back pain: evidence, challenges, and promising directions</a:t>
            </a:r>
            <a:r>
              <a:rPr lang="en-US" altLang="en-US" sz="1100" b="1" dirty="0">
                <a:cs typeface="Arial" panose="020B0604020202020204" pitchFamily="34" charset="0"/>
              </a:rPr>
              <a:t>. </a:t>
            </a:r>
            <a:r>
              <a:rPr lang="en-US" altLang="en-US" sz="1100" i="1" dirty="0">
                <a:cs typeface="Arial" panose="020B0604020202020204" pitchFamily="34" charset="0"/>
              </a:rPr>
              <a:t>Lancet.</a:t>
            </a:r>
            <a:r>
              <a:rPr lang="en-US" altLang="en-US" sz="1100" dirty="0">
                <a:cs typeface="Arial" panose="020B0604020202020204" pitchFamily="34" charset="0"/>
              </a:rPr>
              <a:t> 2018</a:t>
            </a:r>
          </a:p>
          <a:p>
            <a:pPr eaLnBrk="1" hangingPunct="1"/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2570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Chiropractic Care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46037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Joint manipulation/mobilization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52675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hiropractic Hip Adjustments: 5 Things No One Told Y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208401" cy="21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iropractic Treatment for Patient Spinal Pain Relief | Cox Tech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5901"/>
            <a:ext cx="2364578" cy="18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ervical Belt Tracti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65901"/>
            <a:ext cx="3048000" cy="18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27801"/>
            <a:ext cx="2615411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tissue manipulation</a:t>
            </a:r>
          </a:p>
        </p:txBody>
      </p:sp>
      <p:pic>
        <p:nvPicPr>
          <p:cNvPr id="3074" name="Picture 2" descr="Active Release Techniques - Topeka Sports &amp; Family Chiroprac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362200"/>
            <a:ext cx="26230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ston/FAKTR — The Body 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97" y="2362201"/>
            <a:ext cx="3396703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's It Like to Get Dry Needling, and Does It Hurt? | POPSUGAR Fitn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06" y="2362200"/>
            <a:ext cx="257559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pping Therapy | FASCIQ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89" y="4611189"/>
            <a:ext cx="2094411" cy="20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schemic compression technique - Trigger point hypothesis, types and  treat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4342"/>
            <a:ext cx="3121886" cy="20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Neck Pain | Central Park Physical Thera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89" y="4627060"/>
            <a:ext cx="2774957" cy="20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Therapeutic exercise</a:t>
            </a:r>
          </a:p>
        </p:txBody>
      </p:sp>
      <p:pic>
        <p:nvPicPr>
          <p:cNvPr id="4098" name="Picture 2" descr="BJ Palmer Rehabilitation Lab - 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5" y="2239567"/>
            <a:ext cx="4547865" cy="3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7989" y="6336268"/>
            <a:ext cx="32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Palmer Clinic Magazine 1945</a:t>
            </a:r>
          </a:p>
        </p:txBody>
      </p:sp>
      <p:pic>
        <p:nvPicPr>
          <p:cNvPr id="4102" name="Picture 6" descr="BJ Palmer Rehabilitation Lab - 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39567"/>
            <a:ext cx="2209800" cy="38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4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Therapeutic exercise</a:t>
            </a:r>
          </a:p>
          <a:p>
            <a:pPr lvl="1"/>
            <a:r>
              <a:rPr lang="en-US" dirty="0"/>
              <a:t>Rehab approaches and philosophies have changed over time but exercises have remained low tech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possible, refrain from rehabilitation exercises that a patient cannot reproduce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exercises require costly equipment, 		   only found in a rehab facility,                               ongoing home care will suffer.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2200" y="7239000"/>
            <a:ext cx="32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Palmer Clinic Magazine 1945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74" y="5149973"/>
            <a:ext cx="2523893" cy="163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8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824FA3E6C1F49AB9F71B33184ADD5" ma:contentTypeVersion="5" ma:contentTypeDescription="Create a new document." ma:contentTypeScope="" ma:versionID="317ff313d18bad77e6366b025d8b24fb">
  <xsd:schema xmlns:xsd="http://www.w3.org/2001/XMLSchema" xmlns:xs="http://www.w3.org/2001/XMLSchema" xmlns:p="http://schemas.microsoft.com/office/2006/metadata/properties" xmlns:ns3="25479847-ce51-41e5-ab64-22b788cb5ea9" xmlns:ns4="aedbe1ad-2c49-4ad5-a5a3-92921fe3f592" targetNamespace="http://schemas.microsoft.com/office/2006/metadata/properties" ma:root="true" ma:fieldsID="ecaa4c06bc96369df695fcd63ac35949" ns3:_="" ns4:_="">
    <xsd:import namespace="25479847-ce51-41e5-ab64-22b788cb5ea9"/>
    <xsd:import namespace="aedbe1ad-2c49-4ad5-a5a3-92921fe3f5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9847-ce51-41e5-ab64-22b788cb5e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be1ad-2c49-4ad5-a5a3-92921fe3f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ED8C77-2C76-4E9B-A255-874B83454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479847-ce51-41e5-ab64-22b788cb5ea9"/>
    <ds:schemaRef ds:uri="aedbe1ad-2c49-4ad5-a5a3-92921fe3f5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A4A61-5E92-4646-AC1A-9F75475CE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404C4-2C03-4204-A5DD-D6684C60AF8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edbe1ad-2c49-4ad5-a5a3-92921fe3f592"/>
    <ds:schemaRef ds:uri="http://www.w3.org/XML/1998/namespace"/>
    <ds:schemaRef ds:uri="http://schemas.openxmlformats.org/package/2006/metadata/core-properties"/>
    <ds:schemaRef ds:uri="25479847-ce51-41e5-ab64-22b788cb5ea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2165</Words>
  <Application>Microsoft Office PowerPoint</Application>
  <PresentationFormat>On-screen Show (4:3)</PresentationFormat>
  <Paragraphs>385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Office Theme</vt:lpstr>
      <vt:lpstr>Custom Design</vt:lpstr>
      <vt:lpstr>1_Custom Design</vt:lpstr>
      <vt:lpstr>Center For Integrative  Pain Management</vt:lpstr>
      <vt:lpstr>Objectives</vt:lpstr>
      <vt:lpstr>Chiropractic</vt:lpstr>
      <vt:lpstr>Chiropractors</vt:lpstr>
      <vt:lpstr>Chiropractic Care</vt:lpstr>
      <vt:lpstr>Chiropractic Care</vt:lpstr>
      <vt:lpstr>Chiropractic Care</vt:lpstr>
      <vt:lpstr>Chiropractic Care</vt:lpstr>
      <vt:lpstr>Chiropractic Care</vt:lpstr>
      <vt:lpstr>Chiropractic Care</vt:lpstr>
      <vt:lpstr>Chiropractic Care</vt:lpstr>
      <vt:lpstr>Evaluation and Management</vt:lpstr>
      <vt:lpstr>Evaluation and Management</vt:lpstr>
      <vt:lpstr>Evaluation and Management</vt:lpstr>
      <vt:lpstr>Evaluation and Management</vt:lpstr>
      <vt:lpstr>Evaluation and Management</vt:lpstr>
      <vt:lpstr>Evaluation and Management</vt:lpstr>
      <vt:lpstr>Evaluation           Treatment Plan</vt:lpstr>
      <vt:lpstr>Evidence Based Care</vt:lpstr>
      <vt:lpstr>Evidence Based Care</vt:lpstr>
      <vt:lpstr>Low Back Pain</vt:lpstr>
      <vt:lpstr>Spine Related Pain</vt:lpstr>
      <vt:lpstr>Spine Related Pain</vt:lpstr>
      <vt:lpstr>Spine Related Pain</vt:lpstr>
      <vt:lpstr>Opioids</vt:lpstr>
      <vt:lpstr>Spine Related Pain</vt:lpstr>
      <vt:lpstr>Spine Related Pain</vt:lpstr>
      <vt:lpstr>Spine Related Pain</vt:lpstr>
      <vt:lpstr>Rising Costs,  Rising Disability</vt:lpstr>
      <vt:lpstr>Rising Costs,  Rising Disability</vt:lpstr>
      <vt:lpstr>Solution?</vt:lpstr>
      <vt:lpstr>Solution?</vt:lpstr>
      <vt:lpstr>Solution?</vt:lpstr>
      <vt:lpstr>Evidence Gap</vt:lpstr>
      <vt:lpstr>Evidence Gap</vt:lpstr>
      <vt:lpstr>Evidence Gap</vt:lpstr>
      <vt:lpstr>American College of Physicians – April 2017</vt:lpstr>
      <vt:lpstr>American College of Physicians – April 2017</vt:lpstr>
      <vt:lpstr>American College of Physicians – April 2017</vt:lpstr>
      <vt:lpstr>Implementation</vt:lpstr>
      <vt:lpstr>Implementation</vt:lpstr>
      <vt:lpstr>Implementation</vt:lpstr>
      <vt:lpstr>Optum Health</vt:lpstr>
      <vt:lpstr>Optum Health</vt:lpstr>
      <vt:lpstr>PEIA</vt:lpstr>
      <vt:lpstr>RAC LBP Program (ISAEC)</vt:lpstr>
      <vt:lpstr>WVU CIPM</vt:lpstr>
      <vt:lpstr>Fast Track Spine Care</vt:lpstr>
      <vt:lpstr>Objectives</vt:lpstr>
      <vt:lpstr>Thank You</vt:lpstr>
      <vt:lpstr>References</vt:lpstr>
    </vt:vector>
  </TitlesOfParts>
  <Company>WVU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Tennant, Tracye</cp:lastModifiedBy>
  <cp:revision>233</cp:revision>
  <cp:lastPrinted>2022-05-18T00:10:27Z</cp:lastPrinted>
  <dcterms:created xsi:type="dcterms:W3CDTF">2015-04-16T12:40:17Z</dcterms:created>
  <dcterms:modified xsi:type="dcterms:W3CDTF">2022-05-20T19:20:55Z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0x010100B84824FA3E6C1F49AB9F71B33184ADD5</vt:lpwstr>
  </property>
</Properties>
</file>