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0"/>
  </p:notesMasterIdLst>
  <p:sldIdLst>
    <p:sldId id="256" r:id="rId7"/>
    <p:sldId id="257" r:id="rId8"/>
    <p:sldId id="510" r:id="rId9"/>
    <p:sldId id="274" r:id="rId10"/>
    <p:sldId id="271" r:id="rId11"/>
    <p:sldId id="516" r:id="rId12"/>
    <p:sldId id="515" r:id="rId13"/>
    <p:sldId id="273" r:id="rId14"/>
    <p:sldId id="294" r:id="rId15"/>
    <p:sldId id="275" r:id="rId16"/>
    <p:sldId id="306" r:id="rId17"/>
    <p:sldId id="307" r:id="rId18"/>
    <p:sldId id="308" r:id="rId19"/>
    <p:sldId id="309" r:id="rId20"/>
    <p:sldId id="311" r:id="rId21"/>
    <p:sldId id="314" r:id="rId22"/>
    <p:sldId id="509" r:id="rId23"/>
    <p:sldId id="341" r:id="rId24"/>
    <p:sldId id="487" r:id="rId25"/>
    <p:sldId id="316" r:id="rId26"/>
    <p:sldId id="388" r:id="rId27"/>
    <p:sldId id="389" r:id="rId28"/>
    <p:sldId id="360" r:id="rId29"/>
    <p:sldId id="278" r:id="rId30"/>
    <p:sldId id="312" r:id="rId31"/>
    <p:sldId id="313" r:id="rId32"/>
    <p:sldId id="280" r:id="rId33"/>
    <p:sldId id="281" r:id="rId34"/>
    <p:sldId id="282" r:id="rId35"/>
    <p:sldId id="284" r:id="rId36"/>
    <p:sldId id="512" r:id="rId37"/>
    <p:sldId id="517" r:id="rId38"/>
    <p:sldId id="51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76" d="100"/>
          <a:sy n="76" d="100"/>
        </p:scale>
        <p:origin x="50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2ACC72-8555-4374-B06B-E777C49B90E2}"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FD7B30C4-38BF-44BE-A7DA-3CD60C85B13D}">
      <dgm:prSet/>
      <dgm:spPr/>
      <dgm:t>
        <a:bodyPr/>
        <a:lstStyle/>
        <a:p>
          <a:r>
            <a:rPr lang="en-US" dirty="0"/>
            <a:t>Define</a:t>
          </a:r>
        </a:p>
      </dgm:t>
    </dgm:pt>
    <dgm:pt modelId="{84155FD9-912F-42CC-855D-6186432A9310}" type="parTrans" cxnId="{C4B695B1-AB84-4C6B-A679-BBBC7E74D6BF}">
      <dgm:prSet/>
      <dgm:spPr/>
      <dgm:t>
        <a:bodyPr/>
        <a:lstStyle/>
        <a:p>
          <a:endParaRPr lang="en-US"/>
        </a:p>
      </dgm:t>
    </dgm:pt>
    <dgm:pt modelId="{2A635D5D-74D5-4A2D-B180-23F191B8C8E0}" type="sibTrans" cxnId="{C4B695B1-AB84-4C6B-A679-BBBC7E74D6BF}">
      <dgm:prSet/>
      <dgm:spPr/>
      <dgm:t>
        <a:bodyPr/>
        <a:lstStyle/>
        <a:p>
          <a:endParaRPr lang="en-US"/>
        </a:p>
      </dgm:t>
    </dgm:pt>
    <dgm:pt modelId="{2D264E76-DC28-450E-ADF9-CB4321881CF9}">
      <dgm:prSet/>
      <dgm:spPr/>
      <dgm:t>
        <a:bodyPr/>
        <a:lstStyle/>
        <a:p>
          <a:r>
            <a:rPr lang="en-US" dirty="0"/>
            <a:t>Define Medical Acupuncture.</a:t>
          </a:r>
        </a:p>
      </dgm:t>
    </dgm:pt>
    <dgm:pt modelId="{F02A8F51-82FE-4791-9CBA-8C2316B6D6D8}" type="parTrans" cxnId="{6F9460D0-A9B0-4C30-96B2-288EEFCB2526}">
      <dgm:prSet/>
      <dgm:spPr/>
      <dgm:t>
        <a:bodyPr/>
        <a:lstStyle/>
        <a:p>
          <a:endParaRPr lang="en-US"/>
        </a:p>
      </dgm:t>
    </dgm:pt>
    <dgm:pt modelId="{2F4FB9FA-E43E-40D8-AF5B-3E47921819F7}" type="sibTrans" cxnId="{6F9460D0-A9B0-4C30-96B2-288EEFCB2526}">
      <dgm:prSet/>
      <dgm:spPr/>
      <dgm:t>
        <a:bodyPr/>
        <a:lstStyle/>
        <a:p>
          <a:endParaRPr lang="en-US"/>
        </a:p>
      </dgm:t>
    </dgm:pt>
    <dgm:pt modelId="{E5374AEE-A619-4F3E-9A65-CE8DC0243F15}">
      <dgm:prSet/>
      <dgm:spPr/>
      <dgm:t>
        <a:bodyPr/>
        <a:lstStyle/>
        <a:p>
          <a:r>
            <a:rPr lang="en-US"/>
            <a:t>Describe</a:t>
          </a:r>
        </a:p>
      </dgm:t>
    </dgm:pt>
    <dgm:pt modelId="{33F4404A-6AE4-40ED-B7DC-6DF778C3E84F}" type="parTrans" cxnId="{4B2B5D16-8F40-4AC3-911A-70F6BA00E7D2}">
      <dgm:prSet/>
      <dgm:spPr/>
      <dgm:t>
        <a:bodyPr/>
        <a:lstStyle/>
        <a:p>
          <a:endParaRPr lang="en-US"/>
        </a:p>
      </dgm:t>
    </dgm:pt>
    <dgm:pt modelId="{A213D0B9-960B-408F-9F5D-287287D41537}" type="sibTrans" cxnId="{4B2B5D16-8F40-4AC3-911A-70F6BA00E7D2}">
      <dgm:prSet/>
      <dgm:spPr/>
      <dgm:t>
        <a:bodyPr/>
        <a:lstStyle/>
        <a:p>
          <a:endParaRPr lang="en-US"/>
        </a:p>
      </dgm:t>
    </dgm:pt>
    <dgm:pt modelId="{C83149C0-BD35-4AB8-8566-0E9E5A5DE0AE}">
      <dgm:prSet/>
      <dgm:spPr/>
      <dgm:t>
        <a:bodyPr/>
        <a:lstStyle/>
        <a:p>
          <a:r>
            <a:rPr lang="en-US"/>
            <a:t>Describe the acupuncture point.</a:t>
          </a:r>
        </a:p>
      </dgm:t>
    </dgm:pt>
    <dgm:pt modelId="{74FA294A-86E0-4EF3-8B37-F225305E16A0}" type="parTrans" cxnId="{CC3DDE39-BD01-4DEF-861F-9CF231B93861}">
      <dgm:prSet/>
      <dgm:spPr/>
      <dgm:t>
        <a:bodyPr/>
        <a:lstStyle/>
        <a:p>
          <a:endParaRPr lang="en-US"/>
        </a:p>
      </dgm:t>
    </dgm:pt>
    <dgm:pt modelId="{D1366FDB-1718-4A0E-976E-A015FA838137}" type="sibTrans" cxnId="{CC3DDE39-BD01-4DEF-861F-9CF231B93861}">
      <dgm:prSet/>
      <dgm:spPr/>
      <dgm:t>
        <a:bodyPr/>
        <a:lstStyle/>
        <a:p>
          <a:endParaRPr lang="en-US"/>
        </a:p>
      </dgm:t>
    </dgm:pt>
    <dgm:pt modelId="{01407121-8A51-4B5E-B173-70BB26A7ED43}">
      <dgm:prSet/>
      <dgm:spPr/>
      <dgm:t>
        <a:bodyPr/>
        <a:lstStyle/>
        <a:p>
          <a:r>
            <a:rPr lang="en-US"/>
            <a:t>Verbalize</a:t>
          </a:r>
        </a:p>
      </dgm:t>
    </dgm:pt>
    <dgm:pt modelId="{F6A43751-41E9-4F4C-A672-55F888393725}" type="parTrans" cxnId="{FE5A1A7E-176F-4F4E-A516-4535C9FB0385}">
      <dgm:prSet/>
      <dgm:spPr/>
      <dgm:t>
        <a:bodyPr/>
        <a:lstStyle/>
        <a:p>
          <a:endParaRPr lang="en-US"/>
        </a:p>
      </dgm:t>
    </dgm:pt>
    <dgm:pt modelId="{6F7E7E91-D67C-46E0-9D1E-E1FEE5BA6259}" type="sibTrans" cxnId="{FE5A1A7E-176F-4F4E-A516-4535C9FB0385}">
      <dgm:prSet/>
      <dgm:spPr/>
      <dgm:t>
        <a:bodyPr/>
        <a:lstStyle/>
        <a:p>
          <a:endParaRPr lang="en-US"/>
        </a:p>
      </dgm:t>
    </dgm:pt>
    <dgm:pt modelId="{B82FBEAF-2F4A-4B73-8816-424644DD1FD5}">
      <dgm:prSet/>
      <dgm:spPr/>
      <dgm:t>
        <a:bodyPr/>
        <a:lstStyle/>
        <a:p>
          <a:r>
            <a:rPr lang="en-US"/>
            <a:t>Verbalize the concept of the acupuncture channel.</a:t>
          </a:r>
        </a:p>
      </dgm:t>
    </dgm:pt>
    <dgm:pt modelId="{6DFD1700-2B73-4C22-B3A3-0D1F9FC0EA8E}" type="parTrans" cxnId="{0EB40CB7-5718-4253-B46B-6E0C818FEC9D}">
      <dgm:prSet/>
      <dgm:spPr/>
      <dgm:t>
        <a:bodyPr/>
        <a:lstStyle/>
        <a:p>
          <a:endParaRPr lang="en-US"/>
        </a:p>
      </dgm:t>
    </dgm:pt>
    <dgm:pt modelId="{3EE2F48A-2D55-4756-BDBD-F9EC7796788A}" type="sibTrans" cxnId="{0EB40CB7-5718-4253-B46B-6E0C818FEC9D}">
      <dgm:prSet/>
      <dgm:spPr/>
      <dgm:t>
        <a:bodyPr/>
        <a:lstStyle/>
        <a:p>
          <a:endParaRPr lang="en-US"/>
        </a:p>
      </dgm:t>
    </dgm:pt>
    <dgm:pt modelId="{4532F8E0-B213-4CF6-BE3B-AE4B068979BD}">
      <dgm:prSet/>
      <dgm:spPr/>
      <dgm:t>
        <a:bodyPr/>
        <a:lstStyle/>
        <a:p>
          <a:r>
            <a:rPr lang="en-US"/>
            <a:t>Discuss</a:t>
          </a:r>
        </a:p>
      </dgm:t>
    </dgm:pt>
    <dgm:pt modelId="{DECF45AF-BD8B-4BAB-9707-B6B008FB1296}" type="parTrans" cxnId="{76E86C9A-4876-447B-9AFF-05008B67CD6D}">
      <dgm:prSet/>
      <dgm:spPr/>
      <dgm:t>
        <a:bodyPr/>
        <a:lstStyle/>
        <a:p>
          <a:endParaRPr lang="en-US"/>
        </a:p>
      </dgm:t>
    </dgm:pt>
    <dgm:pt modelId="{B0743CE9-CE62-4E4B-A1BA-65592A0F836D}" type="sibTrans" cxnId="{76E86C9A-4876-447B-9AFF-05008B67CD6D}">
      <dgm:prSet/>
      <dgm:spPr/>
      <dgm:t>
        <a:bodyPr/>
        <a:lstStyle/>
        <a:p>
          <a:endParaRPr lang="en-US"/>
        </a:p>
      </dgm:t>
    </dgm:pt>
    <dgm:pt modelId="{AACAFFB1-C871-4B1C-AF1F-5B4B9B9949C6}">
      <dgm:prSet/>
      <dgm:spPr/>
      <dgm:t>
        <a:bodyPr/>
        <a:lstStyle/>
        <a:p>
          <a:r>
            <a:rPr lang="en-US"/>
            <a:t>Discuss how medical acupuncture works. </a:t>
          </a:r>
        </a:p>
      </dgm:t>
    </dgm:pt>
    <dgm:pt modelId="{5875CEF5-381C-4A13-9323-093D2F0A4DF0}" type="parTrans" cxnId="{398600B4-8B5D-444F-B28D-065F36EF8030}">
      <dgm:prSet/>
      <dgm:spPr/>
      <dgm:t>
        <a:bodyPr/>
        <a:lstStyle/>
        <a:p>
          <a:endParaRPr lang="en-US"/>
        </a:p>
      </dgm:t>
    </dgm:pt>
    <dgm:pt modelId="{3EDE9168-1E49-4F8E-AD9B-0E196BF26497}" type="sibTrans" cxnId="{398600B4-8B5D-444F-B28D-065F36EF8030}">
      <dgm:prSet/>
      <dgm:spPr/>
      <dgm:t>
        <a:bodyPr/>
        <a:lstStyle/>
        <a:p>
          <a:endParaRPr lang="en-US"/>
        </a:p>
      </dgm:t>
    </dgm:pt>
    <dgm:pt modelId="{00EA329D-EA75-4176-B400-6DB165CDEFEC}">
      <dgm:prSet/>
      <dgm:spPr/>
      <dgm:t>
        <a:bodyPr/>
        <a:lstStyle/>
        <a:p>
          <a:r>
            <a:rPr lang="en-US" dirty="0"/>
            <a:t>Recognize</a:t>
          </a:r>
        </a:p>
      </dgm:t>
    </dgm:pt>
    <dgm:pt modelId="{FC8AFF0F-E7AE-4603-83E3-198B9D577A0E}" type="parTrans" cxnId="{933683B0-AD36-4F6E-B1E1-AF7DF9D68784}">
      <dgm:prSet/>
      <dgm:spPr/>
      <dgm:t>
        <a:bodyPr/>
        <a:lstStyle/>
        <a:p>
          <a:endParaRPr lang="en-US"/>
        </a:p>
      </dgm:t>
    </dgm:pt>
    <dgm:pt modelId="{DC59AC8A-04F7-4146-A495-598AA2AAABFC}" type="sibTrans" cxnId="{933683B0-AD36-4F6E-B1E1-AF7DF9D68784}">
      <dgm:prSet/>
      <dgm:spPr/>
      <dgm:t>
        <a:bodyPr/>
        <a:lstStyle/>
        <a:p>
          <a:endParaRPr lang="en-US"/>
        </a:p>
      </dgm:t>
    </dgm:pt>
    <dgm:pt modelId="{B03CB793-DDD4-40E9-A299-18A72728C474}">
      <dgm:prSet/>
      <dgm:spPr/>
      <dgm:t>
        <a:bodyPr/>
        <a:lstStyle/>
        <a:p>
          <a:r>
            <a:rPr lang="en-US"/>
            <a:t>Recognize conditions treated by acupuncture.</a:t>
          </a:r>
        </a:p>
      </dgm:t>
    </dgm:pt>
    <dgm:pt modelId="{A46BD528-196B-471B-93FF-18DB9019BB35}" type="parTrans" cxnId="{EB46ED9D-EACA-4BC6-99A3-E10071EAF6ED}">
      <dgm:prSet/>
      <dgm:spPr/>
      <dgm:t>
        <a:bodyPr/>
        <a:lstStyle/>
        <a:p>
          <a:endParaRPr lang="en-US"/>
        </a:p>
      </dgm:t>
    </dgm:pt>
    <dgm:pt modelId="{C7F8BD2E-FC7D-4FBB-BED0-533BC2DB61CC}" type="sibTrans" cxnId="{EB46ED9D-EACA-4BC6-99A3-E10071EAF6ED}">
      <dgm:prSet/>
      <dgm:spPr/>
      <dgm:t>
        <a:bodyPr/>
        <a:lstStyle/>
        <a:p>
          <a:endParaRPr lang="en-US"/>
        </a:p>
      </dgm:t>
    </dgm:pt>
    <dgm:pt modelId="{5AB48C6B-57E2-4F57-845B-631430CB2715}">
      <dgm:prSet/>
      <dgm:spPr/>
      <dgm:t>
        <a:bodyPr/>
        <a:lstStyle/>
        <a:p>
          <a:r>
            <a:rPr lang="en-US"/>
            <a:t>Explore</a:t>
          </a:r>
        </a:p>
      </dgm:t>
    </dgm:pt>
    <dgm:pt modelId="{D749513A-0017-4A8C-84EA-C58F49015046}" type="parTrans" cxnId="{80A76AC3-EBAF-44B6-99C5-A83B8E859AB1}">
      <dgm:prSet/>
      <dgm:spPr/>
      <dgm:t>
        <a:bodyPr/>
        <a:lstStyle/>
        <a:p>
          <a:endParaRPr lang="en-US"/>
        </a:p>
      </dgm:t>
    </dgm:pt>
    <dgm:pt modelId="{2D26BF16-1079-4365-AF62-1EFDE6E7075F}" type="sibTrans" cxnId="{80A76AC3-EBAF-44B6-99C5-A83B8E859AB1}">
      <dgm:prSet/>
      <dgm:spPr/>
      <dgm:t>
        <a:bodyPr/>
        <a:lstStyle/>
        <a:p>
          <a:endParaRPr lang="en-US"/>
        </a:p>
      </dgm:t>
    </dgm:pt>
    <dgm:pt modelId="{C9173AFD-54E1-4748-A5FD-B624B8EC3A07}">
      <dgm:prSet/>
      <dgm:spPr/>
      <dgm:t>
        <a:bodyPr/>
        <a:lstStyle/>
        <a:p>
          <a:r>
            <a:rPr lang="en-US" dirty="0"/>
            <a:t>Explore the different types of acupuncture. </a:t>
          </a:r>
        </a:p>
      </dgm:t>
    </dgm:pt>
    <dgm:pt modelId="{973B9F1C-ABE9-4036-B69F-216F9DFCD5A6}" type="parTrans" cxnId="{5F11BD38-196B-4158-9F94-A4CEB4366492}">
      <dgm:prSet/>
      <dgm:spPr/>
      <dgm:t>
        <a:bodyPr/>
        <a:lstStyle/>
        <a:p>
          <a:endParaRPr lang="en-US"/>
        </a:p>
      </dgm:t>
    </dgm:pt>
    <dgm:pt modelId="{5981E406-F90F-4380-9E3D-884502301B16}" type="sibTrans" cxnId="{5F11BD38-196B-4158-9F94-A4CEB4366492}">
      <dgm:prSet/>
      <dgm:spPr/>
      <dgm:t>
        <a:bodyPr/>
        <a:lstStyle/>
        <a:p>
          <a:endParaRPr lang="en-US"/>
        </a:p>
      </dgm:t>
    </dgm:pt>
    <dgm:pt modelId="{7ACB1C95-2288-4885-A606-CA5F7BCA6577}" type="pres">
      <dgm:prSet presAssocID="{BA2ACC72-8555-4374-B06B-E777C49B90E2}" presName="Name0" presStyleCnt="0">
        <dgm:presLayoutVars>
          <dgm:dir/>
          <dgm:animLvl val="lvl"/>
          <dgm:resizeHandles val="exact"/>
        </dgm:presLayoutVars>
      </dgm:prSet>
      <dgm:spPr/>
    </dgm:pt>
    <dgm:pt modelId="{3CCEFEBD-4024-4EC2-8DCA-5F57072E6284}" type="pres">
      <dgm:prSet presAssocID="{FD7B30C4-38BF-44BE-A7DA-3CD60C85B13D}" presName="linNode" presStyleCnt="0"/>
      <dgm:spPr/>
    </dgm:pt>
    <dgm:pt modelId="{1F50AA76-5CA3-42D1-9C4B-4B2BBE4281DA}" type="pres">
      <dgm:prSet presAssocID="{FD7B30C4-38BF-44BE-A7DA-3CD60C85B13D}" presName="parentText" presStyleLbl="alignNode1" presStyleIdx="0" presStyleCnt="6">
        <dgm:presLayoutVars>
          <dgm:chMax val="1"/>
          <dgm:bulletEnabled/>
        </dgm:presLayoutVars>
      </dgm:prSet>
      <dgm:spPr/>
    </dgm:pt>
    <dgm:pt modelId="{D6FFC972-558D-4915-8223-EF1780F6AD58}" type="pres">
      <dgm:prSet presAssocID="{FD7B30C4-38BF-44BE-A7DA-3CD60C85B13D}" presName="descendantText" presStyleLbl="alignAccFollowNode1" presStyleIdx="0" presStyleCnt="6">
        <dgm:presLayoutVars>
          <dgm:bulletEnabled/>
        </dgm:presLayoutVars>
      </dgm:prSet>
      <dgm:spPr/>
    </dgm:pt>
    <dgm:pt modelId="{FD036BF6-C92E-4C95-B22C-E6AC72AA5C6A}" type="pres">
      <dgm:prSet presAssocID="{2A635D5D-74D5-4A2D-B180-23F191B8C8E0}" presName="sp" presStyleCnt="0"/>
      <dgm:spPr/>
    </dgm:pt>
    <dgm:pt modelId="{0F072EB4-965D-4E05-ADE1-23D63FE890B0}" type="pres">
      <dgm:prSet presAssocID="{E5374AEE-A619-4F3E-9A65-CE8DC0243F15}" presName="linNode" presStyleCnt="0"/>
      <dgm:spPr/>
    </dgm:pt>
    <dgm:pt modelId="{15FF7073-34BC-4CFB-9168-BCAEBC9585BC}" type="pres">
      <dgm:prSet presAssocID="{E5374AEE-A619-4F3E-9A65-CE8DC0243F15}" presName="parentText" presStyleLbl="alignNode1" presStyleIdx="1" presStyleCnt="6">
        <dgm:presLayoutVars>
          <dgm:chMax val="1"/>
          <dgm:bulletEnabled/>
        </dgm:presLayoutVars>
      </dgm:prSet>
      <dgm:spPr/>
    </dgm:pt>
    <dgm:pt modelId="{3DA56738-EFCC-4639-9F9B-8649D100F5AE}" type="pres">
      <dgm:prSet presAssocID="{E5374AEE-A619-4F3E-9A65-CE8DC0243F15}" presName="descendantText" presStyleLbl="alignAccFollowNode1" presStyleIdx="1" presStyleCnt="6">
        <dgm:presLayoutVars>
          <dgm:bulletEnabled/>
        </dgm:presLayoutVars>
      </dgm:prSet>
      <dgm:spPr/>
    </dgm:pt>
    <dgm:pt modelId="{77362F48-011D-4931-AEB6-A895BC887F77}" type="pres">
      <dgm:prSet presAssocID="{A213D0B9-960B-408F-9F5D-287287D41537}" presName="sp" presStyleCnt="0"/>
      <dgm:spPr/>
    </dgm:pt>
    <dgm:pt modelId="{92D428ED-7AF7-4634-BB28-7397A9AEEC3D}" type="pres">
      <dgm:prSet presAssocID="{01407121-8A51-4B5E-B173-70BB26A7ED43}" presName="linNode" presStyleCnt="0"/>
      <dgm:spPr/>
    </dgm:pt>
    <dgm:pt modelId="{D6EB5E9B-C9AA-47D5-9109-140C71889A93}" type="pres">
      <dgm:prSet presAssocID="{01407121-8A51-4B5E-B173-70BB26A7ED43}" presName="parentText" presStyleLbl="alignNode1" presStyleIdx="2" presStyleCnt="6">
        <dgm:presLayoutVars>
          <dgm:chMax val="1"/>
          <dgm:bulletEnabled/>
        </dgm:presLayoutVars>
      </dgm:prSet>
      <dgm:spPr/>
    </dgm:pt>
    <dgm:pt modelId="{D007E93F-21CF-45E3-B35C-C31D125D708B}" type="pres">
      <dgm:prSet presAssocID="{01407121-8A51-4B5E-B173-70BB26A7ED43}" presName="descendantText" presStyleLbl="alignAccFollowNode1" presStyleIdx="2" presStyleCnt="6">
        <dgm:presLayoutVars>
          <dgm:bulletEnabled/>
        </dgm:presLayoutVars>
      </dgm:prSet>
      <dgm:spPr/>
    </dgm:pt>
    <dgm:pt modelId="{BA5C51DF-31DB-4F0D-8827-FAA3395D5F9E}" type="pres">
      <dgm:prSet presAssocID="{6F7E7E91-D67C-46E0-9D1E-E1FEE5BA6259}" presName="sp" presStyleCnt="0"/>
      <dgm:spPr/>
    </dgm:pt>
    <dgm:pt modelId="{33756296-3351-429C-B989-C26851817FA6}" type="pres">
      <dgm:prSet presAssocID="{4532F8E0-B213-4CF6-BE3B-AE4B068979BD}" presName="linNode" presStyleCnt="0"/>
      <dgm:spPr/>
    </dgm:pt>
    <dgm:pt modelId="{3A52A4AA-9742-44F9-8B81-A16F256EDFBF}" type="pres">
      <dgm:prSet presAssocID="{4532F8E0-B213-4CF6-BE3B-AE4B068979BD}" presName="parentText" presStyleLbl="alignNode1" presStyleIdx="3" presStyleCnt="6">
        <dgm:presLayoutVars>
          <dgm:chMax val="1"/>
          <dgm:bulletEnabled/>
        </dgm:presLayoutVars>
      </dgm:prSet>
      <dgm:spPr/>
    </dgm:pt>
    <dgm:pt modelId="{79074FE6-72D1-4777-8738-A6E5F78C36CD}" type="pres">
      <dgm:prSet presAssocID="{4532F8E0-B213-4CF6-BE3B-AE4B068979BD}" presName="descendantText" presStyleLbl="alignAccFollowNode1" presStyleIdx="3" presStyleCnt="6">
        <dgm:presLayoutVars>
          <dgm:bulletEnabled/>
        </dgm:presLayoutVars>
      </dgm:prSet>
      <dgm:spPr/>
    </dgm:pt>
    <dgm:pt modelId="{89344148-18CB-4EB9-A0F3-4EA3954643BF}" type="pres">
      <dgm:prSet presAssocID="{B0743CE9-CE62-4E4B-A1BA-65592A0F836D}" presName="sp" presStyleCnt="0"/>
      <dgm:spPr/>
    </dgm:pt>
    <dgm:pt modelId="{29751328-E3F2-4846-933B-8815BECB7B94}" type="pres">
      <dgm:prSet presAssocID="{00EA329D-EA75-4176-B400-6DB165CDEFEC}" presName="linNode" presStyleCnt="0"/>
      <dgm:spPr/>
    </dgm:pt>
    <dgm:pt modelId="{4B301CAA-B611-4DD2-B90C-664980D7B6D0}" type="pres">
      <dgm:prSet presAssocID="{00EA329D-EA75-4176-B400-6DB165CDEFEC}" presName="parentText" presStyleLbl="alignNode1" presStyleIdx="4" presStyleCnt="6">
        <dgm:presLayoutVars>
          <dgm:chMax val="1"/>
          <dgm:bulletEnabled/>
        </dgm:presLayoutVars>
      </dgm:prSet>
      <dgm:spPr/>
    </dgm:pt>
    <dgm:pt modelId="{1B2985CC-006C-404B-8591-C0F18C3D61DF}" type="pres">
      <dgm:prSet presAssocID="{00EA329D-EA75-4176-B400-6DB165CDEFEC}" presName="descendantText" presStyleLbl="alignAccFollowNode1" presStyleIdx="4" presStyleCnt="6">
        <dgm:presLayoutVars>
          <dgm:bulletEnabled/>
        </dgm:presLayoutVars>
      </dgm:prSet>
      <dgm:spPr/>
    </dgm:pt>
    <dgm:pt modelId="{92D9FC5C-65C3-433B-82DF-70B007DF231A}" type="pres">
      <dgm:prSet presAssocID="{DC59AC8A-04F7-4146-A495-598AA2AAABFC}" presName="sp" presStyleCnt="0"/>
      <dgm:spPr/>
    </dgm:pt>
    <dgm:pt modelId="{77E51D17-7187-4F3A-8213-AF7F7D1C95D7}" type="pres">
      <dgm:prSet presAssocID="{5AB48C6B-57E2-4F57-845B-631430CB2715}" presName="linNode" presStyleCnt="0"/>
      <dgm:spPr/>
    </dgm:pt>
    <dgm:pt modelId="{F3370787-799E-42C7-9BE3-1B0EC0C20288}" type="pres">
      <dgm:prSet presAssocID="{5AB48C6B-57E2-4F57-845B-631430CB2715}" presName="parentText" presStyleLbl="alignNode1" presStyleIdx="5" presStyleCnt="6">
        <dgm:presLayoutVars>
          <dgm:chMax val="1"/>
          <dgm:bulletEnabled/>
        </dgm:presLayoutVars>
      </dgm:prSet>
      <dgm:spPr/>
    </dgm:pt>
    <dgm:pt modelId="{53C962B5-DEEA-48A2-AB72-DE3E9316FF25}" type="pres">
      <dgm:prSet presAssocID="{5AB48C6B-57E2-4F57-845B-631430CB2715}" presName="descendantText" presStyleLbl="alignAccFollowNode1" presStyleIdx="5" presStyleCnt="6">
        <dgm:presLayoutVars>
          <dgm:bulletEnabled/>
        </dgm:presLayoutVars>
      </dgm:prSet>
      <dgm:spPr/>
    </dgm:pt>
  </dgm:ptLst>
  <dgm:cxnLst>
    <dgm:cxn modelId="{9EA40001-2D5A-484F-BDA4-F5FE6D54D5F9}" type="presOf" srcId="{E5374AEE-A619-4F3E-9A65-CE8DC0243F15}" destId="{15FF7073-34BC-4CFB-9168-BCAEBC9585BC}" srcOrd="0" destOrd="0" presId="urn:microsoft.com/office/officeart/2016/7/layout/VerticalSolidActionList"/>
    <dgm:cxn modelId="{C6FF2C0E-C7FC-4816-A578-F620132897E8}" type="presOf" srcId="{4532F8E0-B213-4CF6-BE3B-AE4B068979BD}" destId="{3A52A4AA-9742-44F9-8B81-A16F256EDFBF}" srcOrd="0" destOrd="0" presId="urn:microsoft.com/office/officeart/2016/7/layout/VerticalSolidActionList"/>
    <dgm:cxn modelId="{4B2B5D16-8F40-4AC3-911A-70F6BA00E7D2}" srcId="{BA2ACC72-8555-4374-B06B-E777C49B90E2}" destId="{E5374AEE-A619-4F3E-9A65-CE8DC0243F15}" srcOrd="1" destOrd="0" parTransId="{33F4404A-6AE4-40ED-B7DC-6DF778C3E84F}" sibTransId="{A213D0B9-960B-408F-9F5D-287287D41537}"/>
    <dgm:cxn modelId="{5F11BD38-196B-4158-9F94-A4CEB4366492}" srcId="{5AB48C6B-57E2-4F57-845B-631430CB2715}" destId="{C9173AFD-54E1-4748-A5FD-B624B8EC3A07}" srcOrd="0" destOrd="0" parTransId="{973B9F1C-ABE9-4036-B69F-216F9DFCD5A6}" sibTransId="{5981E406-F90F-4380-9E3D-884502301B16}"/>
    <dgm:cxn modelId="{CC3DDE39-BD01-4DEF-861F-9CF231B93861}" srcId="{E5374AEE-A619-4F3E-9A65-CE8DC0243F15}" destId="{C83149C0-BD35-4AB8-8566-0E9E5A5DE0AE}" srcOrd="0" destOrd="0" parTransId="{74FA294A-86E0-4EF3-8B37-F225305E16A0}" sibTransId="{D1366FDB-1718-4A0E-976E-A015FA838137}"/>
    <dgm:cxn modelId="{0B63ED63-3326-4AF5-95D5-A830DA0EBE63}" type="presOf" srcId="{C83149C0-BD35-4AB8-8566-0E9E5A5DE0AE}" destId="{3DA56738-EFCC-4639-9F9B-8649D100F5AE}" srcOrd="0" destOrd="0" presId="urn:microsoft.com/office/officeart/2016/7/layout/VerticalSolidActionList"/>
    <dgm:cxn modelId="{4A6B2E67-02A9-4B01-B546-43102C09C5CB}" type="presOf" srcId="{5AB48C6B-57E2-4F57-845B-631430CB2715}" destId="{F3370787-799E-42C7-9BE3-1B0EC0C20288}" srcOrd="0" destOrd="0" presId="urn:microsoft.com/office/officeart/2016/7/layout/VerticalSolidActionList"/>
    <dgm:cxn modelId="{0E577E4A-8BD1-4425-BED3-DC421271F738}" type="presOf" srcId="{FD7B30C4-38BF-44BE-A7DA-3CD60C85B13D}" destId="{1F50AA76-5CA3-42D1-9C4B-4B2BBE4281DA}" srcOrd="0" destOrd="0" presId="urn:microsoft.com/office/officeart/2016/7/layout/VerticalSolidActionList"/>
    <dgm:cxn modelId="{45E6EB56-A6B7-4937-8F9C-1E44CB99E235}" type="presOf" srcId="{00EA329D-EA75-4176-B400-6DB165CDEFEC}" destId="{4B301CAA-B611-4DD2-B90C-664980D7B6D0}" srcOrd="0" destOrd="0" presId="urn:microsoft.com/office/officeart/2016/7/layout/VerticalSolidActionList"/>
    <dgm:cxn modelId="{04646979-3005-4620-8A69-DB7E2FB55482}" type="presOf" srcId="{B82FBEAF-2F4A-4B73-8816-424644DD1FD5}" destId="{D007E93F-21CF-45E3-B35C-C31D125D708B}" srcOrd="0" destOrd="0" presId="urn:microsoft.com/office/officeart/2016/7/layout/VerticalSolidActionList"/>
    <dgm:cxn modelId="{1052597A-9BAF-46BB-AA2A-827CB6F52FEC}" type="presOf" srcId="{B03CB793-DDD4-40E9-A299-18A72728C474}" destId="{1B2985CC-006C-404B-8591-C0F18C3D61DF}" srcOrd="0" destOrd="0" presId="urn:microsoft.com/office/officeart/2016/7/layout/VerticalSolidActionList"/>
    <dgm:cxn modelId="{FE5A1A7E-176F-4F4E-A516-4535C9FB0385}" srcId="{BA2ACC72-8555-4374-B06B-E777C49B90E2}" destId="{01407121-8A51-4B5E-B173-70BB26A7ED43}" srcOrd="2" destOrd="0" parTransId="{F6A43751-41E9-4F4C-A672-55F888393725}" sibTransId="{6F7E7E91-D67C-46E0-9D1E-E1FEE5BA6259}"/>
    <dgm:cxn modelId="{76E86C9A-4876-447B-9AFF-05008B67CD6D}" srcId="{BA2ACC72-8555-4374-B06B-E777C49B90E2}" destId="{4532F8E0-B213-4CF6-BE3B-AE4B068979BD}" srcOrd="3" destOrd="0" parTransId="{DECF45AF-BD8B-4BAB-9707-B6B008FB1296}" sibTransId="{B0743CE9-CE62-4E4B-A1BA-65592A0F836D}"/>
    <dgm:cxn modelId="{EB46ED9D-EACA-4BC6-99A3-E10071EAF6ED}" srcId="{00EA329D-EA75-4176-B400-6DB165CDEFEC}" destId="{B03CB793-DDD4-40E9-A299-18A72728C474}" srcOrd="0" destOrd="0" parTransId="{A46BD528-196B-471B-93FF-18DB9019BB35}" sibTransId="{C7F8BD2E-FC7D-4FBB-BED0-533BC2DB61CC}"/>
    <dgm:cxn modelId="{933683B0-AD36-4F6E-B1E1-AF7DF9D68784}" srcId="{BA2ACC72-8555-4374-B06B-E777C49B90E2}" destId="{00EA329D-EA75-4176-B400-6DB165CDEFEC}" srcOrd="4" destOrd="0" parTransId="{FC8AFF0F-E7AE-4603-83E3-198B9D577A0E}" sibTransId="{DC59AC8A-04F7-4146-A495-598AA2AAABFC}"/>
    <dgm:cxn modelId="{C4B695B1-AB84-4C6B-A679-BBBC7E74D6BF}" srcId="{BA2ACC72-8555-4374-B06B-E777C49B90E2}" destId="{FD7B30C4-38BF-44BE-A7DA-3CD60C85B13D}" srcOrd="0" destOrd="0" parTransId="{84155FD9-912F-42CC-855D-6186432A9310}" sibTransId="{2A635D5D-74D5-4A2D-B180-23F191B8C8E0}"/>
    <dgm:cxn modelId="{398600B4-8B5D-444F-B28D-065F36EF8030}" srcId="{4532F8E0-B213-4CF6-BE3B-AE4B068979BD}" destId="{AACAFFB1-C871-4B1C-AF1F-5B4B9B9949C6}" srcOrd="0" destOrd="0" parTransId="{5875CEF5-381C-4A13-9323-093D2F0A4DF0}" sibTransId="{3EDE9168-1E49-4F8E-AD9B-0E196BF26497}"/>
    <dgm:cxn modelId="{0EB40CB7-5718-4253-B46B-6E0C818FEC9D}" srcId="{01407121-8A51-4B5E-B173-70BB26A7ED43}" destId="{B82FBEAF-2F4A-4B73-8816-424644DD1FD5}" srcOrd="0" destOrd="0" parTransId="{6DFD1700-2B73-4C22-B3A3-0D1F9FC0EA8E}" sibTransId="{3EE2F48A-2D55-4756-BDBD-F9EC7796788A}"/>
    <dgm:cxn modelId="{80A76AC3-EBAF-44B6-99C5-A83B8E859AB1}" srcId="{BA2ACC72-8555-4374-B06B-E777C49B90E2}" destId="{5AB48C6B-57E2-4F57-845B-631430CB2715}" srcOrd="5" destOrd="0" parTransId="{D749513A-0017-4A8C-84EA-C58F49015046}" sibTransId="{2D26BF16-1079-4365-AF62-1EFDE6E7075F}"/>
    <dgm:cxn modelId="{6F9460D0-A9B0-4C30-96B2-288EEFCB2526}" srcId="{FD7B30C4-38BF-44BE-A7DA-3CD60C85B13D}" destId="{2D264E76-DC28-450E-ADF9-CB4321881CF9}" srcOrd="0" destOrd="0" parTransId="{F02A8F51-82FE-4791-9CBA-8C2316B6D6D8}" sibTransId="{2F4FB9FA-E43E-40D8-AF5B-3E47921819F7}"/>
    <dgm:cxn modelId="{E36A4ED0-F854-4A1C-B5E2-3411FB8F99AE}" type="presOf" srcId="{01407121-8A51-4B5E-B173-70BB26A7ED43}" destId="{D6EB5E9B-C9AA-47D5-9109-140C71889A93}" srcOrd="0" destOrd="0" presId="urn:microsoft.com/office/officeart/2016/7/layout/VerticalSolidActionList"/>
    <dgm:cxn modelId="{FA86A8D1-FE15-4507-86B7-9193CCDF0E9E}" type="presOf" srcId="{BA2ACC72-8555-4374-B06B-E777C49B90E2}" destId="{7ACB1C95-2288-4885-A606-CA5F7BCA6577}" srcOrd="0" destOrd="0" presId="urn:microsoft.com/office/officeart/2016/7/layout/VerticalSolidActionList"/>
    <dgm:cxn modelId="{E7DDFDD3-F766-464B-B961-7FE530D98BDF}" type="presOf" srcId="{AACAFFB1-C871-4B1C-AF1F-5B4B9B9949C6}" destId="{79074FE6-72D1-4777-8738-A6E5F78C36CD}" srcOrd="0" destOrd="0" presId="urn:microsoft.com/office/officeart/2016/7/layout/VerticalSolidActionList"/>
    <dgm:cxn modelId="{E7ED3CE3-4965-4DA4-9196-0257A7D2AD03}" type="presOf" srcId="{2D264E76-DC28-450E-ADF9-CB4321881CF9}" destId="{D6FFC972-558D-4915-8223-EF1780F6AD58}" srcOrd="0" destOrd="0" presId="urn:microsoft.com/office/officeart/2016/7/layout/VerticalSolidActionList"/>
    <dgm:cxn modelId="{709146F9-2C24-48DA-837B-13FB0E3C7DAD}" type="presOf" srcId="{C9173AFD-54E1-4748-A5FD-B624B8EC3A07}" destId="{53C962B5-DEEA-48A2-AB72-DE3E9316FF25}" srcOrd="0" destOrd="0" presId="urn:microsoft.com/office/officeart/2016/7/layout/VerticalSolidActionList"/>
    <dgm:cxn modelId="{A0347064-D976-4AF8-ADF6-A2E996C0D643}" type="presParOf" srcId="{7ACB1C95-2288-4885-A606-CA5F7BCA6577}" destId="{3CCEFEBD-4024-4EC2-8DCA-5F57072E6284}" srcOrd="0" destOrd="0" presId="urn:microsoft.com/office/officeart/2016/7/layout/VerticalSolidActionList"/>
    <dgm:cxn modelId="{12F8F223-629B-457D-B915-EEDF36EE6943}" type="presParOf" srcId="{3CCEFEBD-4024-4EC2-8DCA-5F57072E6284}" destId="{1F50AA76-5CA3-42D1-9C4B-4B2BBE4281DA}" srcOrd="0" destOrd="0" presId="urn:microsoft.com/office/officeart/2016/7/layout/VerticalSolidActionList"/>
    <dgm:cxn modelId="{17B7E7F4-E5D7-4984-A4EE-4D80952D39F4}" type="presParOf" srcId="{3CCEFEBD-4024-4EC2-8DCA-5F57072E6284}" destId="{D6FFC972-558D-4915-8223-EF1780F6AD58}" srcOrd="1" destOrd="0" presId="urn:microsoft.com/office/officeart/2016/7/layout/VerticalSolidActionList"/>
    <dgm:cxn modelId="{01512C2A-F113-4E84-A07D-3BCD6F7578DC}" type="presParOf" srcId="{7ACB1C95-2288-4885-A606-CA5F7BCA6577}" destId="{FD036BF6-C92E-4C95-B22C-E6AC72AA5C6A}" srcOrd="1" destOrd="0" presId="urn:microsoft.com/office/officeart/2016/7/layout/VerticalSolidActionList"/>
    <dgm:cxn modelId="{8DEDC0E3-7806-488F-8240-4924B9231397}" type="presParOf" srcId="{7ACB1C95-2288-4885-A606-CA5F7BCA6577}" destId="{0F072EB4-965D-4E05-ADE1-23D63FE890B0}" srcOrd="2" destOrd="0" presId="urn:microsoft.com/office/officeart/2016/7/layout/VerticalSolidActionList"/>
    <dgm:cxn modelId="{5CBA4889-882A-40A1-87F8-8DA74EB4464D}" type="presParOf" srcId="{0F072EB4-965D-4E05-ADE1-23D63FE890B0}" destId="{15FF7073-34BC-4CFB-9168-BCAEBC9585BC}" srcOrd="0" destOrd="0" presId="urn:microsoft.com/office/officeart/2016/7/layout/VerticalSolidActionList"/>
    <dgm:cxn modelId="{3D421FB7-E1E8-4ACF-AFB9-E5F1EB56AAE1}" type="presParOf" srcId="{0F072EB4-965D-4E05-ADE1-23D63FE890B0}" destId="{3DA56738-EFCC-4639-9F9B-8649D100F5AE}" srcOrd="1" destOrd="0" presId="urn:microsoft.com/office/officeart/2016/7/layout/VerticalSolidActionList"/>
    <dgm:cxn modelId="{8FBB4F64-3074-4842-911B-2599659A6755}" type="presParOf" srcId="{7ACB1C95-2288-4885-A606-CA5F7BCA6577}" destId="{77362F48-011D-4931-AEB6-A895BC887F77}" srcOrd="3" destOrd="0" presId="urn:microsoft.com/office/officeart/2016/7/layout/VerticalSolidActionList"/>
    <dgm:cxn modelId="{04BFEAB2-5F5C-423F-BDB4-B4072298A738}" type="presParOf" srcId="{7ACB1C95-2288-4885-A606-CA5F7BCA6577}" destId="{92D428ED-7AF7-4634-BB28-7397A9AEEC3D}" srcOrd="4" destOrd="0" presId="urn:microsoft.com/office/officeart/2016/7/layout/VerticalSolidActionList"/>
    <dgm:cxn modelId="{2C89AD0C-B32B-4436-A591-AC255BE9DE38}" type="presParOf" srcId="{92D428ED-7AF7-4634-BB28-7397A9AEEC3D}" destId="{D6EB5E9B-C9AA-47D5-9109-140C71889A93}" srcOrd="0" destOrd="0" presId="urn:microsoft.com/office/officeart/2016/7/layout/VerticalSolidActionList"/>
    <dgm:cxn modelId="{325C8BF8-877F-40FB-8911-A0265D2E581B}" type="presParOf" srcId="{92D428ED-7AF7-4634-BB28-7397A9AEEC3D}" destId="{D007E93F-21CF-45E3-B35C-C31D125D708B}" srcOrd="1" destOrd="0" presId="urn:microsoft.com/office/officeart/2016/7/layout/VerticalSolidActionList"/>
    <dgm:cxn modelId="{90C8FD18-1959-46AA-81CA-D83ED036E1D5}" type="presParOf" srcId="{7ACB1C95-2288-4885-A606-CA5F7BCA6577}" destId="{BA5C51DF-31DB-4F0D-8827-FAA3395D5F9E}" srcOrd="5" destOrd="0" presId="urn:microsoft.com/office/officeart/2016/7/layout/VerticalSolidActionList"/>
    <dgm:cxn modelId="{EDCA530B-DCF1-4F00-91B5-86D17211828D}" type="presParOf" srcId="{7ACB1C95-2288-4885-A606-CA5F7BCA6577}" destId="{33756296-3351-429C-B989-C26851817FA6}" srcOrd="6" destOrd="0" presId="urn:microsoft.com/office/officeart/2016/7/layout/VerticalSolidActionList"/>
    <dgm:cxn modelId="{C6500015-B3F6-4DED-8284-575E16C27180}" type="presParOf" srcId="{33756296-3351-429C-B989-C26851817FA6}" destId="{3A52A4AA-9742-44F9-8B81-A16F256EDFBF}" srcOrd="0" destOrd="0" presId="urn:microsoft.com/office/officeart/2016/7/layout/VerticalSolidActionList"/>
    <dgm:cxn modelId="{65A319D2-A52A-415E-A0C0-DCFEBEE5BD17}" type="presParOf" srcId="{33756296-3351-429C-B989-C26851817FA6}" destId="{79074FE6-72D1-4777-8738-A6E5F78C36CD}" srcOrd="1" destOrd="0" presId="urn:microsoft.com/office/officeart/2016/7/layout/VerticalSolidActionList"/>
    <dgm:cxn modelId="{C0A7D0B3-3A63-4800-85FB-C868A68FD186}" type="presParOf" srcId="{7ACB1C95-2288-4885-A606-CA5F7BCA6577}" destId="{89344148-18CB-4EB9-A0F3-4EA3954643BF}" srcOrd="7" destOrd="0" presId="urn:microsoft.com/office/officeart/2016/7/layout/VerticalSolidActionList"/>
    <dgm:cxn modelId="{1FAA617B-3DA1-469B-91FB-D002B4E8D452}" type="presParOf" srcId="{7ACB1C95-2288-4885-A606-CA5F7BCA6577}" destId="{29751328-E3F2-4846-933B-8815BECB7B94}" srcOrd="8" destOrd="0" presId="urn:microsoft.com/office/officeart/2016/7/layout/VerticalSolidActionList"/>
    <dgm:cxn modelId="{E202CEA2-4745-4074-AAD6-237FEA73BFF2}" type="presParOf" srcId="{29751328-E3F2-4846-933B-8815BECB7B94}" destId="{4B301CAA-B611-4DD2-B90C-664980D7B6D0}" srcOrd="0" destOrd="0" presId="urn:microsoft.com/office/officeart/2016/7/layout/VerticalSolidActionList"/>
    <dgm:cxn modelId="{BE80C8B5-CE8E-4DBD-86A0-8CD93AF662C6}" type="presParOf" srcId="{29751328-E3F2-4846-933B-8815BECB7B94}" destId="{1B2985CC-006C-404B-8591-C0F18C3D61DF}" srcOrd="1" destOrd="0" presId="urn:microsoft.com/office/officeart/2016/7/layout/VerticalSolidActionList"/>
    <dgm:cxn modelId="{EF6C9258-93F2-4D3E-BBBF-433AA245283A}" type="presParOf" srcId="{7ACB1C95-2288-4885-A606-CA5F7BCA6577}" destId="{92D9FC5C-65C3-433B-82DF-70B007DF231A}" srcOrd="9" destOrd="0" presId="urn:microsoft.com/office/officeart/2016/7/layout/VerticalSolidActionList"/>
    <dgm:cxn modelId="{DF404B91-775D-46F4-88B1-E80C277B5ED1}" type="presParOf" srcId="{7ACB1C95-2288-4885-A606-CA5F7BCA6577}" destId="{77E51D17-7187-4F3A-8213-AF7F7D1C95D7}" srcOrd="10" destOrd="0" presId="urn:microsoft.com/office/officeart/2016/7/layout/VerticalSolidActionList"/>
    <dgm:cxn modelId="{24CB0A47-E7FF-4597-ADC4-2402D0D9C461}" type="presParOf" srcId="{77E51D17-7187-4F3A-8213-AF7F7D1C95D7}" destId="{F3370787-799E-42C7-9BE3-1B0EC0C20288}" srcOrd="0" destOrd="0" presId="urn:microsoft.com/office/officeart/2016/7/layout/VerticalSolidActionList"/>
    <dgm:cxn modelId="{B7F9CCFC-E5B9-4D38-92AA-8F9C298A994B}" type="presParOf" srcId="{77E51D17-7187-4F3A-8213-AF7F7D1C95D7}" destId="{53C962B5-DEEA-48A2-AB72-DE3E9316FF25}"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FC972-558D-4915-8223-EF1780F6AD58}">
      <dsp:nvSpPr>
        <dsp:cNvPr id="0" name=""/>
        <dsp:cNvSpPr/>
      </dsp:nvSpPr>
      <dsp:spPr>
        <a:xfrm>
          <a:off x="1997263" y="488"/>
          <a:ext cx="7989055" cy="6355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010" tIns="161439" rIns="155010" bIns="161439" numCol="1" spcCol="1270" anchor="ctr" anchorCtr="0">
          <a:noAutofit/>
        </a:bodyPr>
        <a:lstStyle/>
        <a:p>
          <a:pPr marL="0" lvl="0" indent="0" algn="l" defTabSz="977900">
            <a:lnSpc>
              <a:spcPct val="90000"/>
            </a:lnSpc>
            <a:spcBef>
              <a:spcPct val="0"/>
            </a:spcBef>
            <a:spcAft>
              <a:spcPct val="35000"/>
            </a:spcAft>
            <a:buNone/>
          </a:pPr>
          <a:r>
            <a:rPr lang="en-US" sz="2200" kern="1200" dirty="0"/>
            <a:t>Define Medical Acupuncture.</a:t>
          </a:r>
        </a:p>
      </dsp:txBody>
      <dsp:txXfrm>
        <a:off x="1997263" y="488"/>
        <a:ext cx="7989055" cy="635587"/>
      </dsp:txXfrm>
    </dsp:sp>
    <dsp:sp modelId="{1F50AA76-5CA3-42D1-9C4B-4B2BBE4281DA}">
      <dsp:nvSpPr>
        <dsp:cNvPr id="0" name=""/>
        <dsp:cNvSpPr/>
      </dsp:nvSpPr>
      <dsp:spPr>
        <a:xfrm>
          <a:off x="0" y="488"/>
          <a:ext cx="1997263" cy="6355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9" tIns="62782" rIns="105689" bIns="62782" numCol="1" spcCol="1270" anchor="ctr" anchorCtr="0">
          <a:noAutofit/>
        </a:bodyPr>
        <a:lstStyle/>
        <a:p>
          <a:pPr marL="0" lvl="0" indent="0" algn="ctr" defTabSz="1244600">
            <a:lnSpc>
              <a:spcPct val="90000"/>
            </a:lnSpc>
            <a:spcBef>
              <a:spcPct val="0"/>
            </a:spcBef>
            <a:spcAft>
              <a:spcPct val="35000"/>
            </a:spcAft>
            <a:buNone/>
          </a:pPr>
          <a:r>
            <a:rPr lang="en-US" sz="2800" kern="1200" dirty="0"/>
            <a:t>Define</a:t>
          </a:r>
        </a:p>
      </dsp:txBody>
      <dsp:txXfrm>
        <a:off x="0" y="488"/>
        <a:ext cx="1997263" cy="635587"/>
      </dsp:txXfrm>
    </dsp:sp>
    <dsp:sp modelId="{3DA56738-EFCC-4639-9F9B-8649D100F5AE}">
      <dsp:nvSpPr>
        <dsp:cNvPr id="0" name=""/>
        <dsp:cNvSpPr/>
      </dsp:nvSpPr>
      <dsp:spPr>
        <a:xfrm>
          <a:off x="1997263" y="674211"/>
          <a:ext cx="7989055" cy="6355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010" tIns="161439" rIns="155010" bIns="161439" numCol="1" spcCol="1270" anchor="ctr" anchorCtr="0">
          <a:noAutofit/>
        </a:bodyPr>
        <a:lstStyle/>
        <a:p>
          <a:pPr marL="0" lvl="0" indent="0" algn="l" defTabSz="977900">
            <a:lnSpc>
              <a:spcPct val="90000"/>
            </a:lnSpc>
            <a:spcBef>
              <a:spcPct val="0"/>
            </a:spcBef>
            <a:spcAft>
              <a:spcPct val="35000"/>
            </a:spcAft>
            <a:buNone/>
          </a:pPr>
          <a:r>
            <a:rPr lang="en-US" sz="2200" kern="1200"/>
            <a:t>Describe the acupuncture point.</a:t>
          </a:r>
        </a:p>
      </dsp:txBody>
      <dsp:txXfrm>
        <a:off x="1997263" y="674211"/>
        <a:ext cx="7989055" cy="635587"/>
      </dsp:txXfrm>
    </dsp:sp>
    <dsp:sp modelId="{15FF7073-34BC-4CFB-9168-BCAEBC9585BC}">
      <dsp:nvSpPr>
        <dsp:cNvPr id="0" name=""/>
        <dsp:cNvSpPr/>
      </dsp:nvSpPr>
      <dsp:spPr>
        <a:xfrm>
          <a:off x="0" y="674211"/>
          <a:ext cx="1997263" cy="6355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9" tIns="62782" rIns="105689" bIns="62782" numCol="1" spcCol="1270" anchor="ctr" anchorCtr="0">
          <a:noAutofit/>
        </a:bodyPr>
        <a:lstStyle/>
        <a:p>
          <a:pPr marL="0" lvl="0" indent="0" algn="ctr" defTabSz="1244600">
            <a:lnSpc>
              <a:spcPct val="90000"/>
            </a:lnSpc>
            <a:spcBef>
              <a:spcPct val="0"/>
            </a:spcBef>
            <a:spcAft>
              <a:spcPct val="35000"/>
            </a:spcAft>
            <a:buNone/>
          </a:pPr>
          <a:r>
            <a:rPr lang="en-US" sz="2800" kern="1200"/>
            <a:t>Describe</a:t>
          </a:r>
        </a:p>
      </dsp:txBody>
      <dsp:txXfrm>
        <a:off x="0" y="674211"/>
        <a:ext cx="1997263" cy="635587"/>
      </dsp:txXfrm>
    </dsp:sp>
    <dsp:sp modelId="{D007E93F-21CF-45E3-B35C-C31D125D708B}">
      <dsp:nvSpPr>
        <dsp:cNvPr id="0" name=""/>
        <dsp:cNvSpPr/>
      </dsp:nvSpPr>
      <dsp:spPr>
        <a:xfrm>
          <a:off x="1997263" y="1347933"/>
          <a:ext cx="7989055" cy="6355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010" tIns="161439" rIns="155010" bIns="161439" numCol="1" spcCol="1270" anchor="ctr" anchorCtr="0">
          <a:noAutofit/>
        </a:bodyPr>
        <a:lstStyle/>
        <a:p>
          <a:pPr marL="0" lvl="0" indent="0" algn="l" defTabSz="977900">
            <a:lnSpc>
              <a:spcPct val="90000"/>
            </a:lnSpc>
            <a:spcBef>
              <a:spcPct val="0"/>
            </a:spcBef>
            <a:spcAft>
              <a:spcPct val="35000"/>
            </a:spcAft>
            <a:buNone/>
          </a:pPr>
          <a:r>
            <a:rPr lang="en-US" sz="2200" kern="1200"/>
            <a:t>Verbalize the concept of the acupuncture channel.</a:t>
          </a:r>
        </a:p>
      </dsp:txBody>
      <dsp:txXfrm>
        <a:off x="1997263" y="1347933"/>
        <a:ext cx="7989055" cy="635587"/>
      </dsp:txXfrm>
    </dsp:sp>
    <dsp:sp modelId="{D6EB5E9B-C9AA-47D5-9109-140C71889A93}">
      <dsp:nvSpPr>
        <dsp:cNvPr id="0" name=""/>
        <dsp:cNvSpPr/>
      </dsp:nvSpPr>
      <dsp:spPr>
        <a:xfrm>
          <a:off x="0" y="1347933"/>
          <a:ext cx="1997263" cy="6355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9" tIns="62782" rIns="105689" bIns="62782" numCol="1" spcCol="1270" anchor="ctr" anchorCtr="0">
          <a:noAutofit/>
        </a:bodyPr>
        <a:lstStyle/>
        <a:p>
          <a:pPr marL="0" lvl="0" indent="0" algn="ctr" defTabSz="1244600">
            <a:lnSpc>
              <a:spcPct val="90000"/>
            </a:lnSpc>
            <a:spcBef>
              <a:spcPct val="0"/>
            </a:spcBef>
            <a:spcAft>
              <a:spcPct val="35000"/>
            </a:spcAft>
            <a:buNone/>
          </a:pPr>
          <a:r>
            <a:rPr lang="en-US" sz="2800" kern="1200"/>
            <a:t>Verbalize</a:t>
          </a:r>
        </a:p>
      </dsp:txBody>
      <dsp:txXfrm>
        <a:off x="0" y="1347933"/>
        <a:ext cx="1997263" cy="635587"/>
      </dsp:txXfrm>
    </dsp:sp>
    <dsp:sp modelId="{79074FE6-72D1-4777-8738-A6E5F78C36CD}">
      <dsp:nvSpPr>
        <dsp:cNvPr id="0" name=""/>
        <dsp:cNvSpPr/>
      </dsp:nvSpPr>
      <dsp:spPr>
        <a:xfrm>
          <a:off x="1997263" y="2021655"/>
          <a:ext cx="7989055" cy="6355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010" tIns="161439" rIns="155010" bIns="161439" numCol="1" spcCol="1270" anchor="ctr" anchorCtr="0">
          <a:noAutofit/>
        </a:bodyPr>
        <a:lstStyle/>
        <a:p>
          <a:pPr marL="0" lvl="0" indent="0" algn="l" defTabSz="977900">
            <a:lnSpc>
              <a:spcPct val="90000"/>
            </a:lnSpc>
            <a:spcBef>
              <a:spcPct val="0"/>
            </a:spcBef>
            <a:spcAft>
              <a:spcPct val="35000"/>
            </a:spcAft>
            <a:buNone/>
          </a:pPr>
          <a:r>
            <a:rPr lang="en-US" sz="2200" kern="1200"/>
            <a:t>Discuss how medical acupuncture works. </a:t>
          </a:r>
        </a:p>
      </dsp:txBody>
      <dsp:txXfrm>
        <a:off x="1997263" y="2021655"/>
        <a:ext cx="7989055" cy="635587"/>
      </dsp:txXfrm>
    </dsp:sp>
    <dsp:sp modelId="{3A52A4AA-9742-44F9-8B81-A16F256EDFBF}">
      <dsp:nvSpPr>
        <dsp:cNvPr id="0" name=""/>
        <dsp:cNvSpPr/>
      </dsp:nvSpPr>
      <dsp:spPr>
        <a:xfrm>
          <a:off x="0" y="2021655"/>
          <a:ext cx="1997263" cy="6355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9" tIns="62782" rIns="105689" bIns="62782" numCol="1" spcCol="1270" anchor="ctr" anchorCtr="0">
          <a:noAutofit/>
        </a:bodyPr>
        <a:lstStyle/>
        <a:p>
          <a:pPr marL="0" lvl="0" indent="0" algn="ctr" defTabSz="1244600">
            <a:lnSpc>
              <a:spcPct val="90000"/>
            </a:lnSpc>
            <a:spcBef>
              <a:spcPct val="0"/>
            </a:spcBef>
            <a:spcAft>
              <a:spcPct val="35000"/>
            </a:spcAft>
            <a:buNone/>
          </a:pPr>
          <a:r>
            <a:rPr lang="en-US" sz="2800" kern="1200"/>
            <a:t>Discuss</a:t>
          </a:r>
        </a:p>
      </dsp:txBody>
      <dsp:txXfrm>
        <a:off x="0" y="2021655"/>
        <a:ext cx="1997263" cy="635587"/>
      </dsp:txXfrm>
    </dsp:sp>
    <dsp:sp modelId="{1B2985CC-006C-404B-8591-C0F18C3D61DF}">
      <dsp:nvSpPr>
        <dsp:cNvPr id="0" name=""/>
        <dsp:cNvSpPr/>
      </dsp:nvSpPr>
      <dsp:spPr>
        <a:xfrm>
          <a:off x="1997263" y="2695377"/>
          <a:ext cx="7989055" cy="6355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010" tIns="161439" rIns="155010" bIns="161439" numCol="1" spcCol="1270" anchor="ctr" anchorCtr="0">
          <a:noAutofit/>
        </a:bodyPr>
        <a:lstStyle/>
        <a:p>
          <a:pPr marL="0" lvl="0" indent="0" algn="l" defTabSz="977900">
            <a:lnSpc>
              <a:spcPct val="90000"/>
            </a:lnSpc>
            <a:spcBef>
              <a:spcPct val="0"/>
            </a:spcBef>
            <a:spcAft>
              <a:spcPct val="35000"/>
            </a:spcAft>
            <a:buNone/>
          </a:pPr>
          <a:r>
            <a:rPr lang="en-US" sz="2200" kern="1200"/>
            <a:t>Recognize conditions treated by acupuncture.</a:t>
          </a:r>
        </a:p>
      </dsp:txBody>
      <dsp:txXfrm>
        <a:off x="1997263" y="2695377"/>
        <a:ext cx="7989055" cy="635587"/>
      </dsp:txXfrm>
    </dsp:sp>
    <dsp:sp modelId="{4B301CAA-B611-4DD2-B90C-664980D7B6D0}">
      <dsp:nvSpPr>
        <dsp:cNvPr id="0" name=""/>
        <dsp:cNvSpPr/>
      </dsp:nvSpPr>
      <dsp:spPr>
        <a:xfrm>
          <a:off x="0" y="2695377"/>
          <a:ext cx="1997263" cy="6355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9" tIns="62782" rIns="105689" bIns="62782" numCol="1" spcCol="1270" anchor="ctr" anchorCtr="0">
          <a:noAutofit/>
        </a:bodyPr>
        <a:lstStyle/>
        <a:p>
          <a:pPr marL="0" lvl="0" indent="0" algn="ctr" defTabSz="1244600">
            <a:lnSpc>
              <a:spcPct val="90000"/>
            </a:lnSpc>
            <a:spcBef>
              <a:spcPct val="0"/>
            </a:spcBef>
            <a:spcAft>
              <a:spcPct val="35000"/>
            </a:spcAft>
            <a:buNone/>
          </a:pPr>
          <a:r>
            <a:rPr lang="en-US" sz="2800" kern="1200" dirty="0"/>
            <a:t>Recognize</a:t>
          </a:r>
        </a:p>
      </dsp:txBody>
      <dsp:txXfrm>
        <a:off x="0" y="2695377"/>
        <a:ext cx="1997263" cy="635587"/>
      </dsp:txXfrm>
    </dsp:sp>
    <dsp:sp modelId="{53C962B5-DEEA-48A2-AB72-DE3E9316FF25}">
      <dsp:nvSpPr>
        <dsp:cNvPr id="0" name=""/>
        <dsp:cNvSpPr/>
      </dsp:nvSpPr>
      <dsp:spPr>
        <a:xfrm>
          <a:off x="1997263" y="3369100"/>
          <a:ext cx="7989055" cy="6355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010" tIns="161439" rIns="155010" bIns="161439" numCol="1" spcCol="1270" anchor="ctr" anchorCtr="0">
          <a:noAutofit/>
        </a:bodyPr>
        <a:lstStyle/>
        <a:p>
          <a:pPr marL="0" lvl="0" indent="0" algn="l" defTabSz="977900">
            <a:lnSpc>
              <a:spcPct val="90000"/>
            </a:lnSpc>
            <a:spcBef>
              <a:spcPct val="0"/>
            </a:spcBef>
            <a:spcAft>
              <a:spcPct val="35000"/>
            </a:spcAft>
            <a:buNone/>
          </a:pPr>
          <a:r>
            <a:rPr lang="en-US" sz="2200" kern="1200" dirty="0"/>
            <a:t>Explore the different types of acupuncture. </a:t>
          </a:r>
        </a:p>
      </dsp:txBody>
      <dsp:txXfrm>
        <a:off x="1997263" y="3369100"/>
        <a:ext cx="7989055" cy="635587"/>
      </dsp:txXfrm>
    </dsp:sp>
    <dsp:sp modelId="{F3370787-799E-42C7-9BE3-1B0EC0C20288}">
      <dsp:nvSpPr>
        <dsp:cNvPr id="0" name=""/>
        <dsp:cNvSpPr/>
      </dsp:nvSpPr>
      <dsp:spPr>
        <a:xfrm>
          <a:off x="0" y="3369100"/>
          <a:ext cx="1997263" cy="63558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5689" tIns="62782" rIns="105689" bIns="62782" numCol="1" spcCol="1270" anchor="ctr" anchorCtr="0">
          <a:noAutofit/>
        </a:bodyPr>
        <a:lstStyle/>
        <a:p>
          <a:pPr marL="0" lvl="0" indent="0" algn="ctr" defTabSz="1244600">
            <a:lnSpc>
              <a:spcPct val="90000"/>
            </a:lnSpc>
            <a:spcBef>
              <a:spcPct val="0"/>
            </a:spcBef>
            <a:spcAft>
              <a:spcPct val="35000"/>
            </a:spcAft>
            <a:buNone/>
          </a:pPr>
          <a:r>
            <a:rPr lang="en-US" sz="2800" kern="1200"/>
            <a:t>Explore</a:t>
          </a:r>
        </a:p>
      </dsp:txBody>
      <dsp:txXfrm>
        <a:off x="0" y="3369100"/>
        <a:ext cx="1997263" cy="63558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BC649-02DA-47A4-8F12-C6618BEBDFC3}" type="datetimeFigureOut">
              <a:rPr lang="en-US" smtClean="0"/>
              <a:t>4/15/2022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EF3C6-C9FE-4945-9FE9-EA79BB95EFBE}" type="slidenum">
              <a:rPr lang="en-US" smtClean="0"/>
              <a:t>‹#›</a:t>
            </a:fld>
            <a:endParaRPr lang="en-US"/>
          </a:p>
        </p:txBody>
      </p:sp>
    </p:spTree>
    <p:extLst>
      <p:ext uri="{BB962C8B-B14F-4D97-AF65-F5344CB8AC3E}">
        <p14:creationId xmlns:p14="http://schemas.microsoft.com/office/powerpoint/2010/main" val="215429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always learning from</a:t>
            </a:r>
            <a:r>
              <a:rPr lang="en-US" baseline="0" dirty="0"/>
              <a:t> each other and from our patients. We are also always teaching medical students and residents. </a:t>
            </a:r>
            <a:endParaRPr lang="en-US" dirty="0"/>
          </a:p>
        </p:txBody>
      </p:sp>
      <p:sp>
        <p:nvSpPr>
          <p:cNvPr id="4" name="Slide Number Placeholder 3"/>
          <p:cNvSpPr>
            <a:spLocks noGrp="1"/>
          </p:cNvSpPr>
          <p:nvPr>
            <p:ph type="sldNum" sz="quarter" idx="10"/>
          </p:nvPr>
        </p:nvSpPr>
        <p:spPr/>
        <p:txBody>
          <a:bodyPr/>
          <a:lstStyle/>
          <a:p>
            <a:fld id="{4B725628-3A68-42F4-BA86-981817953149}" type="slidenum">
              <a:rPr lang="en-US" smtClean="0"/>
              <a:t>3</a:t>
            </a:fld>
            <a:endParaRPr lang="en-US" dirty="0"/>
          </a:p>
        </p:txBody>
      </p:sp>
    </p:spTree>
    <p:extLst>
      <p:ext uri="{BB962C8B-B14F-4D97-AF65-F5344CB8AC3E}">
        <p14:creationId xmlns:p14="http://schemas.microsoft.com/office/powerpoint/2010/main" val="554786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1D0F4AD7-7DC9-4983-8A28-1AA0F5CA14C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3430615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F4AD7-7DC9-4983-8A28-1AA0F5CA14C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389088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F4AD7-7DC9-4983-8A28-1AA0F5CA14C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139833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6A855CA2-2353-1947-B0FF-946C82441B87}"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3523899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67675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855CA2-2353-1947-B0FF-946C82441B87}"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862475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855CA2-2353-1947-B0FF-946C82441B87}"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988353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855CA2-2353-1947-B0FF-946C82441B87}"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502179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855CA2-2353-1947-B0FF-946C82441B87}"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7242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55CA2-2353-1947-B0FF-946C82441B87}"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1089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6A855CA2-2353-1947-B0FF-946C82441B87}"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373982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F4AD7-7DC9-4983-8A28-1AA0F5CA14C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141734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6A855CA2-2353-1947-B0FF-946C82441B87}"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3419041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1978005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855CA2-2353-1947-B0FF-946C82441B87}"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2567CD-06E2-D944-A0E4-AFB056629157}" type="slidenum">
              <a:rPr lang="en-US" smtClean="0"/>
              <a:t>‹#›</a:t>
            </a:fld>
            <a:endParaRPr lang="en-US"/>
          </a:p>
        </p:txBody>
      </p:sp>
    </p:spTree>
    <p:extLst>
      <p:ext uri="{BB962C8B-B14F-4D97-AF65-F5344CB8AC3E}">
        <p14:creationId xmlns:p14="http://schemas.microsoft.com/office/powerpoint/2010/main" val="2097135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81A97EA2-E7AE-F84D-BFF6-8063478EE14B}"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385129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3647585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A97EA2-E7AE-F84D-BFF6-8063478EE14B}"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339878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A97EA2-E7AE-F84D-BFF6-8063478EE14B}"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81178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A97EA2-E7AE-F84D-BFF6-8063478EE14B}"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4139012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A97EA2-E7AE-F84D-BFF6-8063478EE14B}"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22518788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A97EA2-E7AE-F84D-BFF6-8063478EE14B}"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69477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0F4AD7-7DC9-4983-8A28-1AA0F5CA14C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3185472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81A97EA2-E7AE-F84D-BFF6-8063478EE14B}"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788629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81A97EA2-E7AE-F84D-BFF6-8063478EE14B}"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403562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020714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A97EA2-E7AE-F84D-BFF6-8063478EE14B}"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8A797E-2104-A542-91CF-49E94E48657D}" type="slidenum">
              <a:rPr lang="en-US" smtClean="0"/>
              <a:t>‹#›</a:t>
            </a:fld>
            <a:endParaRPr lang="en-US"/>
          </a:p>
        </p:txBody>
      </p:sp>
    </p:spTree>
    <p:extLst>
      <p:ext uri="{BB962C8B-B14F-4D97-AF65-F5344CB8AC3E}">
        <p14:creationId xmlns:p14="http://schemas.microsoft.com/office/powerpoint/2010/main" val="1171685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00F09EAD-C038-024B-B91F-CE14DFDAF5B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535478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492859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F09EAD-C038-024B-B91F-CE14DFDAF5B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932461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F09EAD-C038-024B-B91F-CE14DFDAF5B0}"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885182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F09EAD-C038-024B-B91F-CE14DFDAF5B0}"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351871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F09EAD-C038-024B-B91F-CE14DFDAF5B0}"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1202302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0F4AD7-7DC9-4983-8A28-1AA0F5CA14C0}"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13860602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F09EAD-C038-024B-B91F-CE14DFDAF5B0}"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788250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00F09EAD-C038-024B-B91F-CE14DFDAF5B0}"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80406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00F09EAD-C038-024B-B91F-CE14DFDAF5B0}"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3648404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638443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F09EAD-C038-024B-B91F-CE14DFDAF5B0}"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B971A-5BB7-1D4F-9483-50C6F0DEAEDC}" type="slidenum">
              <a:rPr lang="en-US" smtClean="0"/>
              <a:t>‹#›</a:t>
            </a:fld>
            <a:endParaRPr lang="en-US"/>
          </a:p>
        </p:txBody>
      </p:sp>
    </p:spTree>
    <p:extLst>
      <p:ext uri="{BB962C8B-B14F-4D97-AF65-F5344CB8AC3E}">
        <p14:creationId xmlns:p14="http://schemas.microsoft.com/office/powerpoint/2010/main" val="2955898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FB377CA9-9527-8A44-8BFB-95874792BD1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3459324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480694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377CA9-9527-8A44-8BFB-95874792BD1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454001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377CA9-9527-8A44-8BFB-95874792BD1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587095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377CA9-9527-8A44-8BFB-95874792BD15}"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40765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0F4AD7-7DC9-4983-8A28-1AA0F5CA14C0}"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4265794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377CA9-9527-8A44-8BFB-95874792BD15}"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168562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77CA9-9527-8A44-8BFB-95874792BD15}"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4126214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FB377CA9-9527-8A44-8BFB-95874792BD1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899363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FB377CA9-9527-8A44-8BFB-95874792BD1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28609063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4010201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377CA9-9527-8A44-8BFB-95874792BD1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07A0A6-9E92-AD4F-BCA5-F497F11A72C7}" type="slidenum">
              <a:rPr lang="en-US" smtClean="0"/>
              <a:t>‹#›</a:t>
            </a:fld>
            <a:endParaRPr lang="en-US"/>
          </a:p>
        </p:txBody>
      </p:sp>
    </p:spTree>
    <p:extLst>
      <p:ext uri="{BB962C8B-B14F-4D97-AF65-F5344CB8AC3E}">
        <p14:creationId xmlns:p14="http://schemas.microsoft.com/office/powerpoint/2010/main" val="1772672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14B7E0E3-2968-B14E-8902-64BA2B69C96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219635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405111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B7E0E3-2968-B14E-8902-64BA2B69C96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501087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B7E0E3-2968-B14E-8902-64BA2B69C96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114848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0F4AD7-7DC9-4983-8A28-1AA0F5CA14C0}"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1427911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B7E0E3-2968-B14E-8902-64BA2B69C965}" type="datetimeFigureOut">
              <a:rPr lang="en-US" smtClean="0"/>
              <a:t>4/15/2022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2971758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B7E0E3-2968-B14E-8902-64BA2B69C965}" type="datetimeFigureOut">
              <a:rPr lang="en-US" smtClean="0"/>
              <a:t>4/15/2022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127745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B7E0E3-2968-B14E-8902-64BA2B69C965}"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822275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4B7E0E3-2968-B14E-8902-64BA2B69C96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23707209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4B7E0E3-2968-B14E-8902-64BA2B69C965}"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5915161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3446628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B7E0E3-2968-B14E-8902-64BA2B69C965}" type="datetimeFigureOut">
              <a:rPr lang="en-US" smtClean="0"/>
              <a:t>4/15/2022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6CC1CA-D8E9-9645-A41E-286B448A345E}" type="slidenum">
              <a:rPr lang="en-US" smtClean="0"/>
              <a:t>‹#›</a:t>
            </a:fld>
            <a:endParaRPr lang="en-US"/>
          </a:p>
        </p:txBody>
      </p:sp>
    </p:spTree>
    <p:extLst>
      <p:ext uri="{BB962C8B-B14F-4D97-AF65-F5344CB8AC3E}">
        <p14:creationId xmlns:p14="http://schemas.microsoft.com/office/powerpoint/2010/main" val="92300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F4AD7-7DC9-4983-8A28-1AA0F5CA14C0}" type="datetimeFigureOut">
              <a:rPr lang="en-US" smtClean="0"/>
              <a:t>4/15/2022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407081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D0F4AD7-7DC9-4983-8A28-1AA0F5CA14C0}"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392582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D0F4AD7-7DC9-4983-8A28-1AA0F5CA14C0}" type="datetimeFigureOut">
              <a:rPr lang="en-US" smtClean="0"/>
              <a:t>4/15/2022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AE6E8E-9958-4520-BC3C-57F0D02FF9E8}" type="slidenum">
              <a:rPr lang="en-US" smtClean="0"/>
              <a:t>‹#›</a:t>
            </a:fld>
            <a:endParaRPr lang="en-US"/>
          </a:p>
        </p:txBody>
      </p:sp>
    </p:spTree>
    <p:extLst>
      <p:ext uri="{BB962C8B-B14F-4D97-AF65-F5344CB8AC3E}">
        <p14:creationId xmlns:p14="http://schemas.microsoft.com/office/powerpoint/2010/main" val="2261075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1D0F4AD7-7DC9-4983-8A28-1AA0F5CA14C0}" type="datetimeFigureOut">
              <a:rPr lang="en-US" smtClean="0"/>
              <a:t>4/15/2022</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12AE6E8E-9958-4520-BC3C-57F0D02FF9E8}" type="slidenum">
              <a:rPr lang="en-US" smtClean="0"/>
              <a:t>‹#›</a:t>
            </a:fld>
            <a:endParaRPr lang="en-US"/>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363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6A855CA2-2353-1947-B0FF-946C82441B87}" type="datetimeFigureOut">
              <a:rPr lang="en-US" smtClean="0"/>
              <a:t>4/15/2022</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5B2567CD-06E2-D944-A0E4-AFB056629157}" type="slidenum">
              <a:rPr lang="en-US" smtClean="0"/>
              <a:t>‹#›</a:t>
            </a:fld>
            <a:endParaRPr lang="en-US"/>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2058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1A97EA2-E7AE-F84D-BFF6-8063478EE14B}" type="datetimeFigureOut">
              <a:rPr lang="en-US" smtClean="0"/>
              <a:t>4/15/2022</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DF8A797E-2104-A542-91CF-49E94E48657D}" type="slidenum">
              <a:rPr lang="en-US" smtClean="0"/>
              <a:t>‹#›</a:t>
            </a:fld>
            <a:endParaRPr lang="en-US"/>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4122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0F09EAD-C038-024B-B91F-CE14DFDAF5B0}" type="datetimeFigureOut">
              <a:rPr lang="en-US" smtClean="0"/>
              <a:t>4/15/2022</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0EB971A-5BB7-1D4F-9483-50C6F0DEAEDC}" type="slidenum">
              <a:rPr lang="en-US" smtClean="0"/>
              <a:t>‹#›</a:t>
            </a:fld>
            <a:endParaRPr lang="en-US"/>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7503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FB377CA9-9527-8A44-8BFB-95874792BD15}" type="datetimeFigureOut">
              <a:rPr lang="en-US" smtClean="0"/>
              <a:t>4/15/2022</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4107A0A6-9E92-AD4F-BCA5-F497F11A72C7}" type="slidenum">
              <a:rPr lang="en-US" smtClean="0"/>
              <a:t>‹#›</a:t>
            </a:fld>
            <a:endParaRPr lang="en-US"/>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64579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14B7E0E3-2968-B14E-8902-64BA2B69C965}" type="datetimeFigureOut">
              <a:rPr lang="en-US" smtClean="0"/>
              <a:t>4/15/2022</a:t>
            </a:fld>
            <a:endParaRPr lang="en-US"/>
          </a:p>
        </p:txBody>
      </p:sp>
      <p:sp>
        <p:nvSpPr>
          <p:cNvPr id="5" name="Footer Placeholder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396CC1CA-D8E9-9645-A41E-286B448A345E}" type="slidenum">
              <a:rPr lang="en-US" smtClean="0"/>
              <a:t>‹#›</a:t>
            </a:fld>
            <a:endParaRPr lang="en-US"/>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5262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6.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DCEB6-340E-4893-A938-C278FEADA758}"/>
              </a:ext>
            </a:extLst>
          </p:cNvPr>
          <p:cNvSpPr>
            <a:spLocks noGrp="1"/>
          </p:cNvSpPr>
          <p:nvPr>
            <p:ph type="ctrTitle"/>
          </p:nvPr>
        </p:nvSpPr>
        <p:spPr>
          <a:xfrm>
            <a:off x="1524000" y="207433"/>
            <a:ext cx="9144000" cy="2387600"/>
          </a:xfrm>
        </p:spPr>
        <p:txBody>
          <a:bodyPr/>
          <a:lstStyle/>
          <a:p>
            <a:r>
              <a:rPr lang="en-US" dirty="0">
                <a:solidFill>
                  <a:srgbClr val="002060"/>
                </a:solidFill>
              </a:rPr>
              <a:t>Medical Acupuncture</a:t>
            </a:r>
          </a:p>
        </p:txBody>
      </p:sp>
      <p:sp>
        <p:nvSpPr>
          <p:cNvPr id="3" name="Subtitle 2">
            <a:extLst>
              <a:ext uri="{FF2B5EF4-FFF2-40B4-BE49-F238E27FC236}">
                <a16:creationId xmlns:a16="http://schemas.microsoft.com/office/drawing/2014/main" id="{C96FD9C9-94D8-45FA-A8C5-3DA7A6CC6093}"/>
              </a:ext>
            </a:extLst>
          </p:cNvPr>
          <p:cNvSpPr>
            <a:spLocks noGrp="1"/>
          </p:cNvSpPr>
          <p:nvPr>
            <p:ph type="subTitle" idx="1"/>
          </p:nvPr>
        </p:nvSpPr>
        <p:spPr>
          <a:xfrm>
            <a:off x="1524000" y="3325729"/>
            <a:ext cx="9144000" cy="1655233"/>
          </a:xfrm>
        </p:spPr>
        <p:txBody>
          <a:bodyPr>
            <a:normAutofit fontScale="92500" lnSpcReduction="10000"/>
          </a:bodyPr>
          <a:lstStyle/>
          <a:p>
            <a:r>
              <a:rPr lang="en-US" dirty="0">
                <a:solidFill>
                  <a:srgbClr val="FFC000"/>
                </a:solidFill>
              </a:rPr>
              <a:t>Kendra Unger MD, FAAMA</a:t>
            </a:r>
          </a:p>
          <a:p>
            <a:r>
              <a:rPr lang="en-US" dirty="0">
                <a:solidFill>
                  <a:srgbClr val="FFC000"/>
                </a:solidFill>
              </a:rPr>
              <a:t>President, American Academy of Medical Acupuncture</a:t>
            </a:r>
          </a:p>
          <a:p>
            <a:r>
              <a:rPr lang="en-US" dirty="0">
                <a:solidFill>
                  <a:srgbClr val="FFC000"/>
                </a:solidFill>
              </a:rPr>
              <a:t>Associate Professor, Department of Family Medicine</a:t>
            </a:r>
          </a:p>
          <a:p>
            <a:endParaRPr lang="en-US" dirty="0">
              <a:solidFill>
                <a:schemeClr val="bg1"/>
              </a:solidFill>
            </a:endParaRPr>
          </a:p>
        </p:txBody>
      </p:sp>
    </p:spTree>
    <p:extLst>
      <p:ext uri="{BB962C8B-B14F-4D97-AF65-F5344CB8AC3E}">
        <p14:creationId xmlns:p14="http://schemas.microsoft.com/office/powerpoint/2010/main" val="2463728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Research</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87577" y="932936"/>
            <a:ext cx="354064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505200" y="6291760"/>
            <a:ext cx="7848600" cy="400110"/>
          </a:xfrm>
          <a:prstGeom prst="rect">
            <a:avLst/>
          </a:prstGeom>
          <a:noFill/>
        </p:spPr>
        <p:txBody>
          <a:bodyPr wrap="square" rtlCol="0">
            <a:spAutoFit/>
          </a:bodyPr>
          <a:lstStyle/>
          <a:p>
            <a:r>
              <a:rPr lang="en-US" sz="1000" dirty="0">
                <a:solidFill>
                  <a:schemeClr val="bg1"/>
                </a:solidFill>
              </a:rPr>
              <a:t>McDonald J, Janz S. The Acupuncture Evidence Project: A Comparative Literature Review. Australia: Australian Acupuncture &amp; Chinese Medicine Association Limited;2016. Image used with permission from Dr. McDonald. </a:t>
            </a:r>
          </a:p>
        </p:txBody>
      </p:sp>
      <p:sp>
        <p:nvSpPr>
          <p:cNvPr id="2" name="TextBox 1">
            <a:extLst>
              <a:ext uri="{FF2B5EF4-FFF2-40B4-BE49-F238E27FC236}">
                <a16:creationId xmlns:a16="http://schemas.microsoft.com/office/drawing/2014/main" id="{9CC9F1EF-006E-448A-AF2B-856645875FAB}"/>
              </a:ext>
            </a:extLst>
          </p:cNvPr>
          <p:cNvSpPr txBox="1"/>
          <p:nvPr/>
        </p:nvSpPr>
        <p:spPr>
          <a:xfrm>
            <a:off x="11245679" y="6122483"/>
            <a:ext cx="461319" cy="369332"/>
          </a:xfrm>
          <a:prstGeom prst="rect">
            <a:avLst/>
          </a:prstGeom>
          <a:noFill/>
        </p:spPr>
        <p:txBody>
          <a:bodyPr wrap="square" rtlCol="0">
            <a:spAutoFit/>
          </a:bodyPr>
          <a:lstStyle/>
          <a:p>
            <a:r>
              <a:rPr lang="en-US" dirty="0">
                <a:solidFill>
                  <a:schemeClr val="bg1"/>
                </a:solidFill>
              </a:rPr>
              <a:t>(2)</a:t>
            </a:r>
          </a:p>
        </p:txBody>
      </p:sp>
    </p:spTree>
    <p:extLst>
      <p:ext uri="{BB962C8B-B14F-4D97-AF65-F5344CB8AC3E}">
        <p14:creationId xmlns:p14="http://schemas.microsoft.com/office/powerpoint/2010/main" val="3181381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1367" y="557540"/>
            <a:ext cx="8665611" cy="4874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672016" y="6291760"/>
            <a:ext cx="8382000" cy="400110"/>
          </a:xfrm>
          <a:prstGeom prst="rect">
            <a:avLst/>
          </a:prstGeom>
          <a:noFill/>
        </p:spPr>
        <p:txBody>
          <a:bodyPr wrap="square" rtlCol="0">
            <a:spAutoFit/>
          </a:bodyPr>
          <a:lstStyle/>
          <a:p>
            <a:r>
              <a:rPr lang="en-US" sz="1000" dirty="0">
                <a:solidFill>
                  <a:schemeClr val="bg1"/>
                </a:solidFill>
              </a:rPr>
              <a:t>McDonald J, Janz S. The Acupuncture Evidence Project: A Comparative Literature Review. Australia: Australian Acupuncture &amp; Chinese Medicine Association Limited;2016. Image used with permission from Dr. McDonald. </a:t>
            </a:r>
          </a:p>
        </p:txBody>
      </p:sp>
      <p:sp>
        <p:nvSpPr>
          <p:cNvPr id="4" name="TextBox 3">
            <a:extLst>
              <a:ext uri="{FF2B5EF4-FFF2-40B4-BE49-F238E27FC236}">
                <a16:creationId xmlns:a16="http://schemas.microsoft.com/office/drawing/2014/main" id="{638EE2E0-8E1C-433F-910D-EA83BA1D7435}"/>
              </a:ext>
            </a:extLst>
          </p:cNvPr>
          <p:cNvSpPr txBox="1"/>
          <p:nvPr/>
        </p:nvSpPr>
        <p:spPr>
          <a:xfrm>
            <a:off x="11261124" y="5980670"/>
            <a:ext cx="792892" cy="369332"/>
          </a:xfrm>
          <a:prstGeom prst="rect">
            <a:avLst/>
          </a:prstGeom>
          <a:noFill/>
        </p:spPr>
        <p:txBody>
          <a:bodyPr wrap="square" rtlCol="0">
            <a:spAutoFit/>
          </a:bodyPr>
          <a:lstStyle/>
          <a:p>
            <a:r>
              <a:rPr lang="en-US" dirty="0">
                <a:solidFill>
                  <a:schemeClr val="bg1"/>
                </a:solidFill>
              </a:rPr>
              <a:t>(2)</a:t>
            </a:r>
          </a:p>
        </p:txBody>
      </p:sp>
    </p:spTree>
    <p:extLst>
      <p:ext uri="{BB962C8B-B14F-4D97-AF65-F5344CB8AC3E}">
        <p14:creationId xmlns:p14="http://schemas.microsoft.com/office/powerpoint/2010/main" val="993639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899985"/>
            <a:ext cx="804560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61486" y="6186616"/>
            <a:ext cx="7924800" cy="400110"/>
          </a:xfrm>
          <a:prstGeom prst="rect">
            <a:avLst/>
          </a:prstGeom>
          <a:noFill/>
        </p:spPr>
        <p:txBody>
          <a:bodyPr wrap="square" rtlCol="0">
            <a:spAutoFit/>
          </a:bodyPr>
          <a:lstStyle/>
          <a:p>
            <a:r>
              <a:rPr lang="en-US" sz="1000" dirty="0">
                <a:solidFill>
                  <a:schemeClr val="bg1"/>
                </a:solidFill>
              </a:rPr>
              <a:t>McDonald J, Janz S. The Acupuncture Evidence Project: A Comparative Literature Review. Australia: Australian Acupuncture &amp; Chinese Medicine Association Limited;2016. Image used with permission from Dr. McDonald. </a:t>
            </a:r>
          </a:p>
        </p:txBody>
      </p:sp>
      <p:sp>
        <p:nvSpPr>
          <p:cNvPr id="4" name="TextBox 3">
            <a:extLst>
              <a:ext uri="{FF2B5EF4-FFF2-40B4-BE49-F238E27FC236}">
                <a16:creationId xmlns:a16="http://schemas.microsoft.com/office/drawing/2014/main" id="{8233FB18-04BB-4711-B29F-B5FFE9FE5F47}"/>
              </a:ext>
            </a:extLst>
          </p:cNvPr>
          <p:cNvSpPr txBox="1"/>
          <p:nvPr/>
        </p:nvSpPr>
        <p:spPr>
          <a:xfrm>
            <a:off x="11557686" y="6402060"/>
            <a:ext cx="856735" cy="369332"/>
          </a:xfrm>
          <a:prstGeom prst="rect">
            <a:avLst/>
          </a:prstGeom>
          <a:noFill/>
        </p:spPr>
        <p:txBody>
          <a:bodyPr wrap="square" rtlCol="0">
            <a:spAutoFit/>
          </a:bodyPr>
          <a:lstStyle/>
          <a:p>
            <a:r>
              <a:rPr lang="en-US" dirty="0">
                <a:solidFill>
                  <a:schemeClr val="bg1"/>
                </a:solidFill>
              </a:rPr>
              <a:t>(2)</a:t>
            </a:r>
          </a:p>
        </p:txBody>
      </p:sp>
    </p:spTree>
    <p:extLst>
      <p:ext uri="{BB962C8B-B14F-4D97-AF65-F5344CB8AC3E}">
        <p14:creationId xmlns:p14="http://schemas.microsoft.com/office/powerpoint/2010/main" val="2205156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3197" y="1028701"/>
            <a:ext cx="804560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00384" y="6217180"/>
            <a:ext cx="7010400" cy="400110"/>
          </a:xfrm>
          <a:prstGeom prst="rect">
            <a:avLst/>
          </a:prstGeom>
          <a:noFill/>
        </p:spPr>
        <p:txBody>
          <a:bodyPr wrap="square" rtlCol="0">
            <a:spAutoFit/>
          </a:bodyPr>
          <a:lstStyle/>
          <a:p>
            <a:r>
              <a:rPr lang="en-US" sz="1000" dirty="0">
                <a:solidFill>
                  <a:schemeClr val="bg1"/>
                </a:solidFill>
              </a:rPr>
              <a:t>McDonald J, Janz S. The Acupuncture Evidence Project: A Comparative Literature Review. Australia: Australian Acupuncture &amp; Chinese Medicine Association Limited;2016. Image used with permission from Dr. McDonald. </a:t>
            </a:r>
          </a:p>
        </p:txBody>
      </p:sp>
      <p:sp>
        <p:nvSpPr>
          <p:cNvPr id="3" name="TextBox 2">
            <a:extLst>
              <a:ext uri="{FF2B5EF4-FFF2-40B4-BE49-F238E27FC236}">
                <a16:creationId xmlns:a16="http://schemas.microsoft.com/office/drawing/2014/main" id="{20C741A5-0658-4208-A79C-43C0E46F9B57}"/>
              </a:ext>
            </a:extLst>
          </p:cNvPr>
          <p:cNvSpPr txBox="1"/>
          <p:nvPr/>
        </p:nvSpPr>
        <p:spPr>
          <a:xfrm>
            <a:off x="11178745" y="6217180"/>
            <a:ext cx="584887" cy="369332"/>
          </a:xfrm>
          <a:prstGeom prst="rect">
            <a:avLst/>
          </a:prstGeom>
          <a:noFill/>
        </p:spPr>
        <p:txBody>
          <a:bodyPr wrap="square" rtlCol="0">
            <a:spAutoFit/>
          </a:bodyPr>
          <a:lstStyle/>
          <a:p>
            <a:r>
              <a:rPr lang="en-US" dirty="0">
                <a:solidFill>
                  <a:schemeClr val="bg1"/>
                </a:solidFill>
              </a:rPr>
              <a:t>(2)</a:t>
            </a:r>
          </a:p>
        </p:txBody>
      </p:sp>
    </p:spTree>
    <p:extLst>
      <p:ext uri="{BB962C8B-B14F-4D97-AF65-F5344CB8AC3E}">
        <p14:creationId xmlns:p14="http://schemas.microsoft.com/office/powerpoint/2010/main" val="397418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1268" y="1166018"/>
            <a:ext cx="804946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52335" y="6174259"/>
            <a:ext cx="7391400" cy="400110"/>
          </a:xfrm>
          <a:prstGeom prst="rect">
            <a:avLst/>
          </a:prstGeom>
          <a:noFill/>
        </p:spPr>
        <p:txBody>
          <a:bodyPr wrap="square" rtlCol="0">
            <a:spAutoFit/>
          </a:bodyPr>
          <a:lstStyle/>
          <a:p>
            <a:r>
              <a:rPr lang="en-US" sz="1000" dirty="0">
                <a:solidFill>
                  <a:schemeClr val="bg1"/>
                </a:solidFill>
              </a:rPr>
              <a:t>McDonald J, Janz S. The Acupuncture Evidence Project: A Comparative Literature Review. Australia: Australian Acupuncture &amp; Chinese Medicine Association Limited;2016. Image used with permission from Dr. McDonald. </a:t>
            </a:r>
          </a:p>
        </p:txBody>
      </p:sp>
      <p:sp>
        <p:nvSpPr>
          <p:cNvPr id="4" name="TextBox 3">
            <a:extLst>
              <a:ext uri="{FF2B5EF4-FFF2-40B4-BE49-F238E27FC236}">
                <a16:creationId xmlns:a16="http://schemas.microsoft.com/office/drawing/2014/main" id="{E472AAD7-103A-409C-9DA0-E30912410B39}"/>
              </a:ext>
            </a:extLst>
          </p:cNvPr>
          <p:cNvSpPr txBox="1"/>
          <p:nvPr/>
        </p:nvSpPr>
        <p:spPr>
          <a:xfrm>
            <a:off x="11143735" y="6268995"/>
            <a:ext cx="545757" cy="369332"/>
          </a:xfrm>
          <a:prstGeom prst="rect">
            <a:avLst/>
          </a:prstGeom>
          <a:noFill/>
        </p:spPr>
        <p:txBody>
          <a:bodyPr wrap="square" rtlCol="0">
            <a:spAutoFit/>
          </a:bodyPr>
          <a:lstStyle/>
          <a:p>
            <a:r>
              <a:rPr lang="en-US" dirty="0">
                <a:solidFill>
                  <a:schemeClr val="bg1"/>
                </a:solidFill>
              </a:rPr>
              <a:t>(2)</a:t>
            </a:r>
          </a:p>
        </p:txBody>
      </p:sp>
    </p:spTree>
    <p:extLst>
      <p:ext uri="{BB962C8B-B14F-4D97-AF65-F5344CB8AC3E}">
        <p14:creationId xmlns:p14="http://schemas.microsoft.com/office/powerpoint/2010/main" val="1278185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indoor, hand&#10;&#10;Description automatically generated">
            <a:extLst>
              <a:ext uri="{FF2B5EF4-FFF2-40B4-BE49-F238E27FC236}">
                <a16:creationId xmlns:a16="http://schemas.microsoft.com/office/drawing/2014/main" id="{3FEA7A71-B868-4DDC-9219-3CF021871007}"/>
              </a:ext>
            </a:extLst>
          </p:cNvPr>
          <p:cNvPicPr>
            <a:picLocks noChangeAspect="1"/>
          </p:cNvPicPr>
          <p:nvPr/>
        </p:nvPicPr>
        <p:blipFill rotWithShape="1">
          <a:blip r:embed="rId2">
            <a:extLst>
              <a:ext uri="{28A0092B-C50C-407E-A947-70E740481C1C}">
                <a14:useLocalDpi xmlns:a14="http://schemas.microsoft.com/office/drawing/2010/main" val="0"/>
              </a:ext>
            </a:extLst>
          </a:blip>
          <a:srcRect l="8900" r="27400"/>
          <a:stretch/>
        </p:blipFill>
        <p:spPr>
          <a:xfrm rot="5400000">
            <a:off x="4725760" y="-608239"/>
            <a:ext cx="6858000" cy="8074479"/>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04672" y="365125"/>
            <a:ext cx="5266155" cy="1325563"/>
          </a:xfrm>
        </p:spPr>
        <p:txBody>
          <a:bodyPr>
            <a:normAutofit/>
          </a:bodyPr>
          <a:lstStyle/>
          <a:p>
            <a:r>
              <a:rPr lang="en-US" sz="4500"/>
              <a:t>Types of Acupuncture</a:t>
            </a:r>
          </a:p>
        </p:txBody>
      </p:sp>
      <p:sp>
        <p:nvSpPr>
          <p:cNvPr id="3" name="Content Placeholder 2"/>
          <p:cNvSpPr>
            <a:spLocks noGrp="1"/>
          </p:cNvSpPr>
          <p:nvPr>
            <p:ph idx="1"/>
          </p:nvPr>
        </p:nvSpPr>
        <p:spPr>
          <a:xfrm>
            <a:off x="804672" y="2022601"/>
            <a:ext cx="3941499" cy="4154361"/>
          </a:xfrm>
        </p:spPr>
        <p:txBody>
          <a:bodyPr>
            <a:normAutofit/>
          </a:bodyPr>
          <a:lstStyle/>
          <a:p>
            <a:r>
              <a:rPr lang="en-US" sz="2000"/>
              <a:t>Neuro-anatomical</a:t>
            </a:r>
          </a:p>
          <a:p>
            <a:r>
              <a:rPr lang="en-US" sz="2000"/>
              <a:t>French Energetics</a:t>
            </a:r>
          </a:p>
          <a:p>
            <a:r>
              <a:rPr lang="en-US" sz="2000"/>
              <a:t>Five Phases/Five Elements (TCM)</a:t>
            </a:r>
          </a:p>
          <a:p>
            <a:r>
              <a:rPr lang="en-US" sz="2000"/>
              <a:t>Scalp </a:t>
            </a:r>
          </a:p>
          <a:p>
            <a:r>
              <a:rPr lang="en-US" sz="2000"/>
              <a:t>Auricular</a:t>
            </a:r>
          </a:p>
          <a:p>
            <a:r>
              <a:rPr lang="en-US" sz="2000"/>
              <a:t>Several more</a:t>
            </a:r>
          </a:p>
          <a:p>
            <a:pPr marL="0" indent="0">
              <a:buNone/>
            </a:pPr>
            <a:endParaRPr lang="en-US" sz="2000"/>
          </a:p>
        </p:txBody>
      </p:sp>
    </p:spTree>
    <p:extLst>
      <p:ext uri="{BB962C8B-B14F-4D97-AF65-F5344CB8AC3E}">
        <p14:creationId xmlns:p14="http://schemas.microsoft.com/office/powerpoint/2010/main" val="321904750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83583"/>
            <a:ext cx="12041091" cy="1325033"/>
          </a:xfrm>
        </p:spPr>
        <p:txBody>
          <a:bodyPr>
            <a:normAutofit fontScale="90000"/>
          </a:bodyPr>
          <a:lstStyle/>
          <a:p>
            <a:r>
              <a:rPr lang="en-US" dirty="0"/>
              <a:t>Percutaneous Electrical Nerve Stimulation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517900" y="1828800"/>
            <a:ext cx="5080000" cy="3810000"/>
          </a:xfrm>
        </p:spPr>
      </p:pic>
      <p:sp>
        <p:nvSpPr>
          <p:cNvPr id="6" name="TextBox 5"/>
          <p:cNvSpPr txBox="1"/>
          <p:nvPr/>
        </p:nvSpPr>
        <p:spPr>
          <a:xfrm>
            <a:off x="1676400" y="2971800"/>
            <a:ext cx="2438400" cy="369332"/>
          </a:xfrm>
          <a:prstGeom prst="rect">
            <a:avLst/>
          </a:prstGeom>
          <a:noFill/>
        </p:spPr>
        <p:txBody>
          <a:bodyPr wrap="square" rtlCol="0">
            <a:spAutoFit/>
          </a:bodyPr>
          <a:lstStyle/>
          <a:p>
            <a:r>
              <a:rPr lang="en-US" dirty="0"/>
              <a:t>Central module 2-4 Hz </a:t>
            </a:r>
          </a:p>
        </p:txBody>
      </p:sp>
      <p:sp>
        <p:nvSpPr>
          <p:cNvPr id="7" name="TextBox 6"/>
          <p:cNvSpPr txBox="1"/>
          <p:nvPr/>
        </p:nvSpPr>
        <p:spPr>
          <a:xfrm>
            <a:off x="8153400" y="4038601"/>
            <a:ext cx="2362200" cy="646331"/>
          </a:xfrm>
          <a:prstGeom prst="rect">
            <a:avLst/>
          </a:prstGeom>
          <a:noFill/>
        </p:spPr>
        <p:txBody>
          <a:bodyPr wrap="square" rtlCol="0">
            <a:spAutoFit/>
          </a:bodyPr>
          <a:lstStyle/>
          <a:p>
            <a:r>
              <a:rPr lang="en-US" dirty="0"/>
              <a:t>Peripheral module 15,30 or 90 Hz</a:t>
            </a:r>
          </a:p>
        </p:txBody>
      </p:sp>
      <p:cxnSp>
        <p:nvCxnSpPr>
          <p:cNvPr id="15" name="Straight Arrow Connector 14"/>
          <p:cNvCxnSpPr/>
          <p:nvPr/>
        </p:nvCxnSpPr>
        <p:spPr>
          <a:xfrm flipV="1">
            <a:off x="3962400" y="2590800"/>
            <a:ext cx="1371600" cy="565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962400" y="3341132"/>
            <a:ext cx="1524000" cy="1230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6934200" y="3733800"/>
            <a:ext cx="1219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1"/>
          </p:cNvCxnSpPr>
          <p:nvPr/>
        </p:nvCxnSpPr>
        <p:spPr>
          <a:xfrm flipH="1">
            <a:off x="7467600" y="4361766"/>
            <a:ext cx="685800" cy="134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28800" y="3505200"/>
            <a:ext cx="1676400" cy="923330"/>
          </a:xfrm>
          <a:prstGeom prst="rect">
            <a:avLst/>
          </a:prstGeom>
          <a:noFill/>
        </p:spPr>
        <p:txBody>
          <a:bodyPr wrap="square" rtlCol="0">
            <a:spAutoFit/>
          </a:bodyPr>
          <a:lstStyle/>
          <a:p>
            <a:r>
              <a:rPr lang="en-US" dirty="0"/>
              <a:t>Dermatomes, myotomes and autonomics</a:t>
            </a:r>
          </a:p>
        </p:txBody>
      </p:sp>
      <p:sp>
        <p:nvSpPr>
          <p:cNvPr id="23" name="TextBox 22"/>
          <p:cNvSpPr txBox="1"/>
          <p:nvPr/>
        </p:nvSpPr>
        <p:spPr>
          <a:xfrm>
            <a:off x="8305800" y="4876801"/>
            <a:ext cx="1676400" cy="646331"/>
          </a:xfrm>
          <a:prstGeom prst="rect">
            <a:avLst/>
          </a:prstGeom>
          <a:noFill/>
        </p:spPr>
        <p:txBody>
          <a:bodyPr wrap="square" rtlCol="0">
            <a:spAutoFit/>
          </a:bodyPr>
          <a:lstStyle/>
          <a:p>
            <a:r>
              <a:rPr lang="en-US" dirty="0"/>
              <a:t>Sclerotomes and autonomics</a:t>
            </a:r>
          </a:p>
        </p:txBody>
      </p:sp>
    </p:spTree>
    <p:extLst>
      <p:ext uri="{BB962C8B-B14F-4D97-AF65-F5344CB8AC3E}">
        <p14:creationId xmlns:p14="http://schemas.microsoft.com/office/powerpoint/2010/main" val="3510447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1119156" y="1950448"/>
            <a:ext cx="4454193" cy="3340643"/>
          </a:xfrm>
        </p:spPr>
      </p:pic>
      <p:pic>
        <p:nvPicPr>
          <p:cNvPr id="7" name="Content Placeholder 6"/>
          <p:cNvPicPr>
            <a:picLocks noGrp="1" noChangeAspect="1"/>
          </p:cNvPicPr>
          <p:nvPr>
            <p:ph sz="half" idx="2"/>
          </p:nvPr>
        </p:nvPicPr>
        <p:blipFill>
          <a:blip r:embed="rId3"/>
          <a:stretch>
            <a:fillRect/>
          </a:stretch>
        </p:blipFill>
        <p:spPr>
          <a:xfrm>
            <a:off x="6096000" y="596457"/>
            <a:ext cx="4567628" cy="5518041"/>
          </a:xfrm>
          <a:prstGeom prst="rect">
            <a:avLst/>
          </a:prstGeom>
        </p:spPr>
      </p:pic>
      <p:sp>
        <p:nvSpPr>
          <p:cNvPr id="2" name="Rectangle 1"/>
          <p:cNvSpPr/>
          <p:nvPr/>
        </p:nvSpPr>
        <p:spPr>
          <a:xfrm>
            <a:off x="8517155" y="6507195"/>
            <a:ext cx="3371564" cy="276999"/>
          </a:xfrm>
          <a:prstGeom prst="rect">
            <a:avLst/>
          </a:prstGeom>
        </p:spPr>
        <p:txBody>
          <a:bodyPr wrap="none">
            <a:spAutoFit/>
          </a:bodyPr>
          <a:lstStyle/>
          <a:p>
            <a:r>
              <a:rPr lang="en-US" sz="1200" dirty="0"/>
              <a:t>(Helms Medical Institute ISBN: 978-1-57250-710-4)</a:t>
            </a:r>
          </a:p>
        </p:txBody>
      </p:sp>
    </p:spTree>
    <p:extLst>
      <p:ext uri="{BB962C8B-B14F-4D97-AF65-F5344CB8AC3E}">
        <p14:creationId xmlns:p14="http://schemas.microsoft.com/office/powerpoint/2010/main" val="2816953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8138" y="1939863"/>
            <a:ext cx="5400820" cy="4050614"/>
          </a:xfrm>
        </p:spPr>
      </p:pic>
      <p:sp>
        <p:nvSpPr>
          <p:cNvPr id="8" name="5-Point Star 7"/>
          <p:cNvSpPr/>
          <p:nvPr/>
        </p:nvSpPr>
        <p:spPr>
          <a:xfrm>
            <a:off x="5348014" y="3388683"/>
            <a:ext cx="241069" cy="23275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5-Point Star 8"/>
          <p:cNvSpPr/>
          <p:nvPr/>
        </p:nvSpPr>
        <p:spPr>
          <a:xfrm>
            <a:off x="6001789" y="3682537"/>
            <a:ext cx="178723" cy="1911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5-Point Star 9"/>
          <p:cNvSpPr/>
          <p:nvPr/>
        </p:nvSpPr>
        <p:spPr>
          <a:xfrm>
            <a:off x="6567055" y="3965171"/>
            <a:ext cx="174567" cy="1911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5-Point Star 10"/>
          <p:cNvSpPr/>
          <p:nvPr/>
        </p:nvSpPr>
        <p:spPr>
          <a:xfrm>
            <a:off x="4805586" y="3682537"/>
            <a:ext cx="216131" cy="22444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5-Point Star 11"/>
          <p:cNvSpPr/>
          <p:nvPr/>
        </p:nvSpPr>
        <p:spPr>
          <a:xfrm>
            <a:off x="4383259" y="3861261"/>
            <a:ext cx="191193" cy="207819"/>
          </a:xfrm>
          <a:prstGeom prst="star5">
            <a:avLst>
              <a:gd name="adj" fmla="val 26334"/>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5-Point Star 12"/>
          <p:cNvSpPr/>
          <p:nvPr/>
        </p:nvSpPr>
        <p:spPr>
          <a:xfrm>
            <a:off x="5403273" y="1629295"/>
            <a:ext cx="232756" cy="207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1249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5430726" y="1497768"/>
            <a:ext cx="5819840" cy="4364879"/>
          </a:xfrm>
        </p:spPr>
      </p:pic>
      <p:pic>
        <p:nvPicPr>
          <p:cNvPr id="5" name="Picture 4" descr="A yellow ball with writing on it&#10;&#10;Description automatically generated with low confidence">
            <a:extLst>
              <a:ext uri="{FF2B5EF4-FFF2-40B4-BE49-F238E27FC236}">
                <a16:creationId xmlns:a16="http://schemas.microsoft.com/office/drawing/2014/main" id="{42EF2D09-88C3-4C20-AE70-0413ACFF9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55" y="2156207"/>
            <a:ext cx="4064000" cy="3048000"/>
          </a:xfrm>
          <a:prstGeom prst="rect">
            <a:avLst/>
          </a:prstGeom>
        </p:spPr>
      </p:pic>
    </p:spTree>
    <p:extLst>
      <p:ext uri="{BB962C8B-B14F-4D97-AF65-F5344CB8AC3E}">
        <p14:creationId xmlns:p14="http://schemas.microsoft.com/office/powerpoint/2010/main" val="86863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78F5-1567-4B10-B978-DC73B2487F76}"/>
              </a:ext>
            </a:extLst>
          </p:cNvPr>
          <p:cNvSpPr>
            <a:spLocks noGrp="1"/>
          </p:cNvSpPr>
          <p:nvPr>
            <p:ph type="title"/>
          </p:nvPr>
        </p:nvSpPr>
        <p:spPr>
          <a:xfrm>
            <a:off x="838200" y="364742"/>
            <a:ext cx="10515600" cy="1325033"/>
          </a:xfrm>
        </p:spPr>
        <p:txBody>
          <a:bodyPr/>
          <a:lstStyle/>
          <a:p>
            <a:r>
              <a:rPr lang="en-US" dirty="0"/>
              <a:t>Objectives</a:t>
            </a:r>
          </a:p>
        </p:txBody>
      </p:sp>
      <p:graphicFrame>
        <p:nvGraphicFramePr>
          <p:cNvPr id="5" name="Content Placeholder 2">
            <a:extLst>
              <a:ext uri="{FF2B5EF4-FFF2-40B4-BE49-F238E27FC236}">
                <a16:creationId xmlns:a16="http://schemas.microsoft.com/office/drawing/2014/main" id="{65A7C221-6F05-B9CA-0C43-48D1D010FFEA}"/>
              </a:ext>
            </a:extLst>
          </p:cNvPr>
          <p:cNvGraphicFramePr>
            <a:graphicFrameLocks noGrp="1"/>
          </p:cNvGraphicFramePr>
          <p:nvPr>
            <p:ph idx="1"/>
            <p:extLst>
              <p:ext uri="{D42A27DB-BD31-4B8C-83A1-F6EECF244321}">
                <p14:modId xmlns:p14="http://schemas.microsoft.com/office/powerpoint/2010/main" val="2358154738"/>
              </p:ext>
            </p:extLst>
          </p:nvPr>
        </p:nvGraphicFramePr>
        <p:xfrm>
          <a:off x="838200" y="1426412"/>
          <a:ext cx="9986319" cy="4005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E1667456-DE0B-48BB-957F-39CCE8D5A52E}"/>
              </a:ext>
            </a:extLst>
          </p:cNvPr>
          <p:cNvSpPr txBox="1"/>
          <p:nvPr/>
        </p:nvSpPr>
        <p:spPr>
          <a:xfrm>
            <a:off x="7241060" y="6122483"/>
            <a:ext cx="4802659" cy="369332"/>
          </a:xfrm>
          <a:prstGeom prst="rect">
            <a:avLst/>
          </a:prstGeom>
          <a:noFill/>
        </p:spPr>
        <p:txBody>
          <a:bodyPr wrap="square" rtlCol="0">
            <a:spAutoFit/>
          </a:bodyPr>
          <a:lstStyle/>
          <a:p>
            <a:r>
              <a:rPr lang="en-US" dirty="0">
                <a:solidFill>
                  <a:srgbClr val="FFC000"/>
                </a:solidFill>
              </a:rPr>
              <a:t>I have no commercial conflicts to disclose.</a:t>
            </a:r>
          </a:p>
        </p:txBody>
      </p:sp>
    </p:spTree>
    <p:extLst>
      <p:ext uri="{BB962C8B-B14F-4D97-AF65-F5344CB8AC3E}">
        <p14:creationId xmlns:p14="http://schemas.microsoft.com/office/powerpoint/2010/main" val="2679581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idx="1"/>
          </p:nvPr>
        </p:nvSpPr>
        <p:spPr>
          <a:xfrm>
            <a:off x="710693" y="868258"/>
            <a:ext cx="4754880" cy="822960"/>
          </a:xfrm>
        </p:spPr>
        <p:txBody>
          <a:bodyPr/>
          <a:lstStyle/>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4532" y="1833470"/>
            <a:ext cx="5059025" cy="3794268"/>
          </a:xfrm>
        </p:spPr>
      </p:pic>
      <p:sp>
        <p:nvSpPr>
          <p:cNvPr id="6" name="Text Placeholder 5"/>
          <p:cNvSpPr>
            <a:spLocks noGrp="1"/>
          </p:cNvSpPr>
          <p:nvPr>
            <p:ph type="body" sz="quarter" idx="3"/>
          </p:nvPr>
        </p:nvSpPr>
        <p:spPr>
          <a:xfrm>
            <a:off x="5807047" y="455749"/>
            <a:ext cx="4754880" cy="822960"/>
          </a:xfrm>
        </p:spPr>
        <p:txBody>
          <a:bodyPr/>
          <a:lstStyle/>
          <a:p>
            <a:endParaRPr lang="en-US" dirty="0"/>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28968" y="1335701"/>
            <a:ext cx="5722715" cy="4292037"/>
          </a:xfrm>
        </p:spPr>
      </p:pic>
    </p:spTree>
    <p:extLst>
      <p:ext uri="{BB962C8B-B14F-4D97-AF65-F5344CB8AC3E}">
        <p14:creationId xmlns:p14="http://schemas.microsoft.com/office/powerpoint/2010/main" val="888840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French Energetics  </a:t>
            </a:r>
          </a:p>
        </p:txBody>
      </p:sp>
      <p:sp>
        <p:nvSpPr>
          <p:cNvPr id="4" name="Text Placeholder 3"/>
          <p:cNvSpPr>
            <a:spLocks noGrp="1"/>
          </p:cNvSpPr>
          <p:nvPr>
            <p:ph type="body" idx="1"/>
          </p:nvPr>
        </p:nvSpPr>
        <p:spPr>
          <a:xfrm>
            <a:off x="822061" y="1375834"/>
            <a:ext cx="5158316" cy="825500"/>
          </a:xfrm>
        </p:spPr>
        <p:txBody>
          <a:bodyPr/>
          <a:lstStyle/>
          <a:p>
            <a:r>
              <a:rPr lang="en-US" dirty="0"/>
              <a:t>SP-6/KI-3 (-)</a:t>
            </a:r>
          </a:p>
        </p:txBody>
      </p:sp>
      <p:pic>
        <p:nvPicPr>
          <p:cNvPr id="8" name="Content Placeholder 7"/>
          <p:cNvPicPr>
            <a:picLocks noGrp="1" noChangeAspect="1"/>
          </p:cNvPicPr>
          <p:nvPr>
            <p:ph sz="half" idx="2"/>
          </p:nvPr>
        </p:nvPicPr>
        <p:blipFill>
          <a:blip r:embed="rId2"/>
          <a:stretch>
            <a:fillRect/>
          </a:stretch>
        </p:blipFill>
        <p:spPr>
          <a:xfrm>
            <a:off x="836083" y="2373914"/>
            <a:ext cx="4457112" cy="3341687"/>
          </a:xfrm>
          <a:prstGeom prst="rect">
            <a:avLst/>
          </a:prstGeom>
        </p:spPr>
      </p:pic>
      <p:sp>
        <p:nvSpPr>
          <p:cNvPr id="6" name="Text Placeholder 5"/>
          <p:cNvSpPr>
            <a:spLocks noGrp="1"/>
          </p:cNvSpPr>
          <p:nvPr>
            <p:ph type="body" sz="quarter" idx="3"/>
          </p:nvPr>
        </p:nvSpPr>
        <p:spPr>
          <a:xfrm>
            <a:off x="6186222" y="1278468"/>
            <a:ext cx="5183717" cy="825500"/>
          </a:xfrm>
        </p:spPr>
        <p:txBody>
          <a:bodyPr/>
          <a:lstStyle/>
          <a:p>
            <a:r>
              <a:rPr lang="en-US" dirty="0"/>
              <a:t>LU-7 (+)    4Hz</a:t>
            </a:r>
          </a:p>
        </p:txBody>
      </p:sp>
      <p:pic>
        <p:nvPicPr>
          <p:cNvPr id="9" name="Content Placeholder 8"/>
          <p:cNvPicPr>
            <a:picLocks noGrp="1" noChangeAspect="1"/>
          </p:cNvPicPr>
          <p:nvPr>
            <p:ph sz="quarter" idx="4"/>
          </p:nvPr>
        </p:nvPicPr>
        <p:blipFill>
          <a:blip r:embed="rId3"/>
          <a:stretch>
            <a:fillRect/>
          </a:stretch>
        </p:blipFill>
        <p:spPr>
          <a:xfrm>
            <a:off x="6096000" y="2373913"/>
            <a:ext cx="4457106" cy="3341687"/>
          </a:xfrm>
          <a:prstGeom prst="rect">
            <a:avLst/>
          </a:prstGeom>
        </p:spPr>
      </p:pic>
    </p:spTree>
    <p:extLst>
      <p:ext uri="{BB962C8B-B14F-4D97-AF65-F5344CB8AC3E}">
        <p14:creationId xmlns:p14="http://schemas.microsoft.com/office/powerpoint/2010/main" val="3636332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fontScale="90000"/>
          </a:bodyPr>
          <a:lstStyle/>
          <a:p>
            <a:br>
              <a:rPr lang="en-US" dirty="0"/>
            </a:br>
            <a:endParaRPr lang="en-US" dirty="0"/>
          </a:p>
        </p:txBody>
      </p:sp>
      <p:pic>
        <p:nvPicPr>
          <p:cNvPr id="12" name="Content Placeholder 11"/>
          <p:cNvPicPr>
            <a:picLocks noGrp="1" noChangeAspect="1"/>
          </p:cNvPicPr>
          <p:nvPr>
            <p:ph idx="1"/>
          </p:nvPr>
        </p:nvPicPr>
        <p:blipFill>
          <a:blip r:embed="rId2"/>
          <a:stretch>
            <a:fillRect/>
          </a:stretch>
        </p:blipFill>
        <p:spPr>
          <a:xfrm>
            <a:off x="3284519" y="1585292"/>
            <a:ext cx="5365467" cy="4022725"/>
          </a:xfrm>
          <a:prstGeom prst="rect">
            <a:avLst/>
          </a:prstGeom>
        </p:spPr>
      </p:pic>
    </p:spTree>
    <p:extLst>
      <p:ext uri="{BB962C8B-B14F-4D97-AF65-F5344CB8AC3E}">
        <p14:creationId xmlns:p14="http://schemas.microsoft.com/office/powerpoint/2010/main" val="1596137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7" name="Text Placeholder 6"/>
          <p:cNvSpPr>
            <a:spLocks noGrp="1"/>
          </p:cNvSpPr>
          <p:nvPr>
            <p:ph type="body" idx="1"/>
          </p:nvPr>
        </p:nvSpPr>
        <p:spPr>
          <a:xfrm>
            <a:off x="1038163" y="547955"/>
            <a:ext cx="4754880" cy="917764"/>
          </a:xfrm>
        </p:spPr>
        <p:txBody>
          <a:bodyPr>
            <a:normAutofit fontScale="92500"/>
          </a:bodyPr>
          <a:lstStyle/>
          <a:p>
            <a:r>
              <a:rPr lang="en-US" dirty="0"/>
              <a:t>KI-3(-), KI-10 (+)   LR-3</a:t>
            </a:r>
          </a:p>
        </p:txBody>
      </p:sp>
      <p:pic>
        <p:nvPicPr>
          <p:cNvPr id="11" name="Content Placeholder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670215" y="2212766"/>
            <a:ext cx="3730098" cy="2797574"/>
          </a:xfrm>
        </p:spPr>
      </p:pic>
      <p:sp>
        <p:nvSpPr>
          <p:cNvPr id="9" name="Text Placeholder 8"/>
          <p:cNvSpPr>
            <a:spLocks noGrp="1"/>
          </p:cNvSpPr>
          <p:nvPr>
            <p:ph type="body" sz="quarter" idx="3"/>
          </p:nvPr>
        </p:nvSpPr>
        <p:spPr>
          <a:xfrm>
            <a:off x="6068048" y="713020"/>
            <a:ext cx="4754880" cy="822960"/>
          </a:xfrm>
        </p:spPr>
        <p:txBody>
          <a:bodyPr>
            <a:normAutofit fontScale="92500"/>
          </a:bodyPr>
          <a:lstStyle/>
          <a:p>
            <a:r>
              <a:rPr lang="en-US" dirty="0"/>
              <a:t>LI-11(-), ST-25 (+)           MH-6</a:t>
            </a:r>
          </a:p>
        </p:txBody>
      </p:sp>
      <p:pic>
        <p:nvPicPr>
          <p:cNvPr id="12" name="Content Placeholder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13725" y="1882815"/>
            <a:ext cx="4909203" cy="3681903"/>
          </a:xfrm>
        </p:spPr>
      </p:pic>
    </p:spTree>
    <p:extLst>
      <p:ext uri="{BB962C8B-B14F-4D97-AF65-F5344CB8AC3E}">
        <p14:creationId xmlns:p14="http://schemas.microsoft.com/office/powerpoint/2010/main" val="300007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033"/>
          </a:xfrm>
        </p:spPr>
        <p:txBody>
          <a:bodyPr/>
          <a:lstStyle/>
          <a:p>
            <a:r>
              <a:rPr lang="en-US" dirty="0"/>
              <a:t>Auricular Acupuncture</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2602" y="1865871"/>
            <a:ext cx="1621677" cy="273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087" y="2286001"/>
            <a:ext cx="380047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440" y="1600201"/>
            <a:ext cx="3257550" cy="2090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964562" y="6110303"/>
            <a:ext cx="533400" cy="369332"/>
          </a:xfrm>
          <a:prstGeom prst="rect">
            <a:avLst/>
          </a:prstGeom>
          <a:noFill/>
        </p:spPr>
        <p:txBody>
          <a:bodyPr wrap="square" rtlCol="0">
            <a:spAutoFit/>
          </a:bodyPr>
          <a:lstStyle/>
          <a:p>
            <a:r>
              <a:rPr lang="en-US" dirty="0">
                <a:solidFill>
                  <a:schemeClr val="bg1"/>
                </a:solidFill>
              </a:rPr>
              <a:t>(3)</a:t>
            </a:r>
          </a:p>
        </p:txBody>
      </p:sp>
      <p:sp>
        <p:nvSpPr>
          <p:cNvPr id="4" name="TextBox 3"/>
          <p:cNvSpPr txBox="1"/>
          <p:nvPr/>
        </p:nvSpPr>
        <p:spPr>
          <a:xfrm>
            <a:off x="3000376" y="4313872"/>
            <a:ext cx="4648200" cy="1477328"/>
          </a:xfrm>
          <a:prstGeom prst="rect">
            <a:avLst/>
          </a:prstGeom>
          <a:noFill/>
        </p:spPr>
        <p:txBody>
          <a:bodyPr wrap="square" rtlCol="0">
            <a:spAutoFit/>
          </a:bodyPr>
          <a:lstStyle/>
          <a:p>
            <a:r>
              <a:rPr lang="en-US" dirty="0"/>
              <a:t>One of few anatomical structures which is composed of tissue  from each type of embryological tissue. This accounts for the somatotopic functions related to that auricular area.</a:t>
            </a:r>
          </a:p>
        </p:txBody>
      </p:sp>
    </p:spTree>
    <p:extLst>
      <p:ext uri="{BB962C8B-B14F-4D97-AF65-F5344CB8AC3E}">
        <p14:creationId xmlns:p14="http://schemas.microsoft.com/office/powerpoint/2010/main" val="1088626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Battlefield </a:t>
            </a:r>
            <a:r>
              <a:rPr lang="en-US" dirty="0" err="1"/>
              <a:t>Acupnture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1" y="1600200"/>
            <a:ext cx="2558003" cy="373380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635177"/>
            <a:ext cx="2610045" cy="3779488"/>
          </a:xfrm>
          <a:prstGeom prst="rect">
            <a:avLst/>
          </a:prstGeom>
        </p:spPr>
      </p:pic>
      <p:sp>
        <p:nvSpPr>
          <p:cNvPr id="7" name="TextBox 6"/>
          <p:cNvSpPr txBox="1"/>
          <p:nvPr/>
        </p:nvSpPr>
        <p:spPr>
          <a:xfrm>
            <a:off x="5155992" y="1600200"/>
            <a:ext cx="1371600" cy="369332"/>
          </a:xfrm>
          <a:prstGeom prst="rect">
            <a:avLst/>
          </a:prstGeom>
          <a:noFill/>
        </p:spPr>
        <p:txBody>
          <a:bodyPr wrap="square" rtlCol="0">
            <a:spAutoFit/>
          </a:bodyPr>
          <a:lstStyle/>
          <a:p>
            <a:r>
              <a:rPr lang="en-US" dirty="0"/>
              <a:t>3. Omega 2</a:t>
            </a:r>
          </a:p>
        </p:txBody>
      </p:sp>
      <p:sp>
        <p:nvSpPr>
          <p:cNvPr id="8" name="TextBox 7"/>
          <p:cNvSpPr txBox="1"/>
          <p:nvPr/>
        </p:nvSpPr>
        <p:spPr>
          <a:xfrm>
            <a:off x="5181600" y="2286000"/>
            <a:ext cx="1371600" cy="369332"/>
          </a:xfrm>
          <a:prstGeom prst="rect">
            <a:avLst/>
          </a:prstGeom>
          <a:noFill/>
        </p:spPr>
        <p:txBody>
          <a:bodyPr wrap="square" rtlCol="0">
            <a:spAutoFit/>
          </a:bodyPr>
          <a:lstStyle/>
          <a:p>
            <a:r>
              <a:rPr lang="en-US" dirty="0"/>
              <a:t>5. Shen Men</a:t>
            </a:r>
          </a:p>
        </p:txBody>
      </p:sp>
      <p:sp>
        <p:nvSpPr>
          <p:cNvPr id="9" name="TextBox 8"/>
          <p:cNvSpPr txBox="1"/>
          <p:nvPr/>
        </p:nvSpPr>
        <p:spPr>
          <a:xfrm>
            <a:off x="5105400" y="3124200"/>
            <a:ext cx="1600200" cy="369332"/>
          </a:xfrm>
          <a:prstGeom prst="rect">
            <a:avLst/>
          </a:prstGeom>
          <a:noFill/>
        </p:spPr>
        <p:txBody>
          <a:bodyPr wrap="square" rtlCol="0">
            <a:spAutoFit/>
          </a:bodyPr>
          <a:lstStyle/>
          <a:p>
            <a:r>
              <a:rPr lang="en-US" dirty="0"/>
              <a:t>4. Point Zero</a:t>
            </a:r>
          </a:p>
        </p:txBody>
      </p:sp>
      <p:sp>
        <p:nvSpPr>
          <p:cNvPr id="10" name="TextBox 9"/>
          <p:cNvSpPr txBox="1"/>
          <p:nvPr/>
        </p:nvSpPr>
        <p:spPr>
          <a:xfrm>
            <a:off x="5155992" y="3657600"/>
            <a:ext cx="1905000" cy="369332"/>
          </a:xfrm>
          <a:prstGeom prst="rect">
            <a:avLst/>
          </a:prstGeom>
          <a:noFill/>
        </p:spPr>
        <p:txBody>
          <a:bodyPr wrap="square" rtlCol="0">
            <a:spAutoFit/>
          </a:bodyPr>
          <a:lstStyle/>
          <a:p>
            <a:r>
              <a:rPr lang="en-US" dirty="0"/>
              <a:t>2. Thalamus</a:t>
            </a:r>
          </a:p>
        </p:txBody>
      </p:sp>
      <p:sp>
        <p:nvSpPr>
          <p:cNvPr id="11" name="TextBox 10"/>
          <p:cNvSpPr txBox="1"/>
          <p:nvPr/>
        </p:nvSpPr>
        <p:spPr>
          <a:xfrm>
            <a:off x="4953000" y="4953000"/>
            <a:ext cx="1981200" cy="369332"/>
          </a:xfrm>
          <a:prstGeom prst="rect">
            <a:avLst/>
          </a:prstGeom>
          <a:noFill/>
        </p:spPr>
        <p:txBody>
          <a:bodyPr wrap="square" rtlCol="0">
            <a:spAutoFit/>
          </a:bodyPr>
          <a:lstStyle/>
          <a:p>
            <a:r>
              <a:rPr lang="en-US" dirty="0"/>
              <a:t>1. Cingulate Gyrus</a:t>
            </a:r>
          </a:p>
        </p:txBody>
      </p:sp>
      <p:cxnSp>
        <p:nvCxnSpPr>
          <p:cNvPr id="17" name="Straight Arrow Connector 16"/>
          <p:cNvCxnSpPr/>
          <p:nvPr/>
        </p:nvCxnSpPr>
        <p:spPr>
          <a:xfrm flipH="1">
            <a:off x="3581400" y="1784866"/>
            <a:ext cx="1524000" cy="43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3"/>
          </p:cNvCxnSpPr>
          <p:nvPr/>
        </p:nvCxnSpPr>
        <p:spPr>
          <a:xfrm>
            <a:off x="6527592" y="1784866"/>
            <a:ext cx="1854408" cy="348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429000" y="2470666"/>
            <a:ext cx="1676400" cy="1201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3"/>
          </p:cNvCxnSpPr>
          <p:nvPr/>
        </p:nvCxnSpPr>
        <p:spPr>
          <a:xfrm>
            <a:off x="6553200" y="2470666"/>
            <a:ext cx="1828800" cy="348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1"/>
          </p:cNvCxnSpPr>
          <p:nvPr/>
        </p:nvCxnSpPr>
        <p:spPr>
          <a:xfrm flipH="1">
            <a:off x="3352800" y="3308867"/>
            <a:ext cx="1752600" cy="2160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553200" y="3308866"/>
            <a:ext cx="1905000" cy="348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99" name="Straight Arrow Connector 4098"/>
          <p:cNvCxnSpPr/>
          <p:nvPr/>
        </p:nvCxnSpPr>
        <p:spPr>
          <a:xfrm>
            <a:off x="6400800" y="3842266"/>
            <a:ext cx="175260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02" name="Straight Arrow Connector 4101"/>
          <p:cNvCxnSpPr/>
          <p:nvPr/>
        </p:nvCxnSpPr>
        <p:spPr>
          <a:xfrm flipH="1" flipV="1">
            <a:off x="2743200" y="4191000"/>
            <a:ext cx="2133600" cy="946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04" name="Straight Arrow Connector 4103"/>
          <p:cNvCxnSpPr>
            <a:stCxn id="11" idx="3"/>
          </p:cNvCxnSpPr>
          <p:nvPr/>
        </p:nvCxnSpPr>
        <p:spPr>
          <a:xfrm flipV="1">
            <a:off x="6934200" y="4267200"/>
            <a:ext cx="838200" cy="870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061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Trauma Protocol</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1" y="1752601"/>
            <a:ext cx="2532981" cy="403983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8483" y="1676400"/>
            <a:ext cx="2730706" cy="4114800"/>
          </a:xfrm>
          <a:prstGeom prst="rect">
            <a:avLst/>
          </a:prstGeom>
        </p:spPr>
      </p:pic>
      <p:sp>
        <p:nvSpPr>
          <p:cNvPr id="6" name="TextBox 5"/>
          <p:cNvSpPr txBox="1"/>
          <p:nvPr/>
        </p:nvSpPr>
        <p:spPr>
          <a:xfrm>
            <a:off x="5167859" y="2514600"/>
            <a:ext cx="1524000" cy="381000"/>
          </a:xfrm>
          <a:prstGeom prst="rect">
            <a:avLst/>
          </a:prstGeom>
          <a:noFill/>
        </p:spPr>
        <p:txBody>
          <a:bodyPr wrap="square" rtlCol="0">
            <a:spAutoFit/>
          </a:bodyPr>
          <a:lstStyle/>
          <a:p>
            <a:r>
              <a:rPr lang="en-US" dirty="0"/>
              <a:t>6. Shen Men</a:t>
            </a:r>
          </a:p>
        </p:txBody>
      </p:sp>
      <p:sp>
        <p:nvSpPr>
          <p:cNvPr id="7" name="TextBox 6"/>
          <p:cNvSpPr txBox="1"/>
          <p:nvPr/>
        </p:nvSpPr>
        <p:spPr>
          <a:xfrm>
            <a:off x="5181600" y="3276600"/>
            <a:ext cx="1447800" cy="369332"/>
          </a:xfrm>
          <a:prstGeom prst="rect">
            <a:avLst/>
          </a:prstGeom>
          <a:noFill/>
        </p:spPr>
        <p:txBody>
          <a:bodyPr wrap="square" rtlCol="0">
            <a:spAutoFit/>
          </a:bodyPr>
          <a:lstStyle/>
          <a:p>
            <a:r>
              <a:rPr lang="en-US" dirty="0"/>
              <a:t>5. Point Zero</a:t>
            </a:r>
          </a:p>
        </p:txBody>
      </p:sp>
      <p:sp>
        <p:nvSpPr>
          <p:cNvPr id="8" name="TextBox 7"/>
          <p:cNvSpPr txBox="1"/>
          <p:nvPr/>
        </p:nvSpPr>
        <p:spPr>
          <a:xfrm>
            <a:off x="5029200" y="3722132"/>
            <a:ext cx="1981200" cy="369332"/>
          </a:xfrm>
          <a:prstGeom prst="rect">
            <a:avLst/>
          </a:prstGeom>
          <a:noFill/>
        </p:spPr>
        <p:txBody>
          <a:bodyPr wrap="square" rtlCol="0">
            <a:spAutoFit/>
          </a:bodyPr>
          <a:lstStyle/>
          <a:p>
            <a:r>
              <a:rPr lang="en-US" dirty="0"/>
              <a:t>1. Hypothalamus</a:t>
            </a:r>
          </a:p>
        </p:txBody>
      </p:sp>
      <p:sp>
        <p:nvSpPr>
          <p:cNvPr id="9" name="TextBox 8"/>
          <p:cNvSpPr txBox="1"/>
          <p:nvPr/>
        </p:nvSpPr>
        <p:spPr>
          <a:xfrm>
            <a:off x="5181600" y="4223266"/>
            <a:ext cx="1828800" cy="369332"/>
          </a:xfrm>
          <a:prstGeom prst="rect">
            <a:avLst/>
          </a:prstGeom>
          <a:noFill/>
        </p:spPr>
        <p:txBody>
          <a:bodyPr wrap="square" rtlCol="0">
            <a:spAutoFit/>
          </a:bodyPr>
          <a:lstStyle/>
          <a:p>
            <a:r>
              <a:rPr lang="en-US" dirty="0"/>
              <a:t>3. Hippocampus</a:t>
            </a:r>
          </a:p>
        </p:txBody>
      </p:sp>
      <p:sp>
        <p:nvSpPr>
          <p:cNvPr id="10" name="TextBox 9"/>
          <p:cNvSpPr txBox="1"/>
          <p:nvPr/>
        </p:nvSpPr>
        <p:spPr>
          <a:xfrm>
            <a:off x="5201587" y="4836188"/>
            <a:ext cx="1447800" cy="369332"/>
          </a:xfrm>
          <a:prstGeom prst="rect">
            <a:avLst/>
          </a:prstGeom>
          <a:noFill/>
        </p:spPr>
        <p:txBody>
          <a:bodyPr wrap="square" rtlCol="0">
            <a:spAutoFit/>
          </a:bodyPr>
          <a:lstStyle/>
          <a:p>
            <a:r>
              <a:rPr lang="en-US" dirty="0"/>
              <a:t>2. Amygdala</a:t>
            </a:r>
          </a:p>
        </p:txBody>
      </p:sp>
      <p:sp>
        <p:nvSpPr>
          <p:cNvPr id="11" name="TextBox 10"/>
          <p:cNvSpPr txBox="1"/>
          <p:nvPr/>
        </p:nvSpPr>
        <p:spPr>
          <a:xfrm>
            <a:off x="5105400" y="5518666"/>
            <a:ext cx="1981200" cy="369332"/>
          </a:xfrm>
          <a:prstGeom prst="rect">
            <a:avLst/>
          </a:prstGeom>
          <a:noFill/>
        </p:spPr>
        <p:txBody>
          <a:bodyPr wrap="square" rtlCol="0">
            <a:spAutoFit/>
          </a:bodyPr>
          <a:lstStyle/>
          <a:p>
            <a:r>
              <a:rPr lang="en-US" dirty="0"/>
              <a:t>4. Master Cerebral</a:t>
            </a:r>
          </a:p>
        </p:txBody>
      </p:sp>
      <p:cxnSp>
        <p:nvCxnSpPr>
          <p:cNvPr id="13" name="Straight Arrow Connector 12"/>
          <p:cNvCxnSpPr>
            <a:stCxn id="6" idx="1"/>
          </p:cNvCxnSpPr>
          <p:nvPr/>
        </p:nvCxnSpPr>
        <p:spPr>
          <a:xfrm flipH="1">
            <a:off x="3962401" y="2705100"/>
            <a:ext cx="1205459"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477000" y="2705100"/>
            <a:ext cx="2057400" cy="95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p:cNvCxnSpPr>
          <p:nvPr/>
        </p:nvCxnSpPr>
        <p:spPr>
          <a:xfrm flipH="1">
            <a:off x="3886200" y="3461266"/>
            <a:ext cx="1295400" cy="445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477000" y="3461266"/>
            <a:ext cx="2057400" cy="4455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781800" y="3906798"/>
            <a:ext cx="2057400" cy="5011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657601" y="4407932"/>
            <a:ext cx="1510259" cy="87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781800" y="4451866"/>
            <a:ext cx="1447800" cy="1407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4267200" y="4876800"/>
            <a:ext cx="838200" cy="1440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6477000" y="4948828"/>
            <a:ext cx="2362200" cy="72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1" idx="1"/>
          </p:cNvCxnSpPr>
          <p:nvPr/>
        </p:nvCxnSpPr>
        <p:spPr>
          <a:xfrm flipH="1" flipV="1">
            <a:off x="4495800" y="5105400"/>
            <a:ext cx="609600" cy="5979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934200" y="5105400"/>
            <a:ext cx="2286000" cy="5979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711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Cupping and Gua Sha</a:t>
            </a:r>
          </a:p>
        </p:txBody>
      </p:sp>
      <p:sp>
        <p:nvSpPr>
          <p:cNvPr id="3" name="Content Placeholder 2"/>
          <p:cNvSpPr>
            <a:spLocks noGrp="1"/>
          </p:cNvSpPr>
          <p:nvPr>
            <p:ph idx="1"/>
          </p:nvPr>
        </p:nvSpPr>
        <p:spPr/>
        <p:txBody>
          <a:bodyPr/>
          <a:lstStyle/>
          <a:p>
            <a:r>
              <a:rPr lang="en-US" dirty="0"/>
              <a:t>Can be used alone or to augment acupuncture therapy</a:t>
            </a:r>
          </a:p>
          <a:p>
            <a:r>
              <a:rPr lang="en-US" dirty="0"/>
              <a:t>Stimulates blood flow </a:t>
            </a:r>
          </a:p>
          <a:p>
            <a:r>
              <a:rPr lang="en-US" dirty="0"/>
              <a:t>Alleviates tension patterns in the muscles and fascia</a:t>
            </a:r>
          </a:p>
          <a:p>
            <a:r>
              <a:rPr lang="en-US" dirty="0"/>
              <a:t>Improves circulation and relieves pain</a:t>
            </a:r>
          </a:p>
        </p:txBody>
      </p:sp>
      <p:sp>
        <p:nvSpPr>
          <p:cNvPr id="4" name="TextBox 3"/>
          <p:cNvSpPr txBox="1"/>
          <p:nvPr/>
        </p:nvSpPr>
        <p:spPr>
          <a:xfrm>
            <a:off x="9067800" y="5943600"/>
            <a:ext cx="1143000"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1983858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Cupping</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4030" y="1691218"/>
            <a:ext cx="4804064" cy="198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682" y="2189956"/>
            <a:ext cx="3013519" cy="247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287" y="3991500"/>
            <a:ext cx="5035550"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81848" y="6167433"/>
            <a:ext cx="4800600" cy="369332"/>
          </a:xfrm>
          <a:prstGeom prst="rect">
            <a:avLst/>
          </a:prstGeom>
          <a:noFill/>
        </p:spPr>
        <p:txBody>
          <a:bodyPr wrap="square" rtlCol="0">
            <a:spAutoFit/>
          </a:bodyPr>
          <a:lstStyle/>
          <a:p>
            <a:r>
              <a:rPr lang="en-US" sz="900" dirty="0">
                <a:solidFill>
                  <a:schemeClr val="bg1"/>
                </a:solidFill>
              </a:rPr>
              <a:t>Helms J. Acupuncture Energetics: A Clinical Approach for Physicians. textbook. Theme Publishers. 1995  Image used with permission from Dr. Helms</a:t>
            </a:r>
          </a:p>
        </p:txBody>
      </p:sp>
      <p:sp>
        <p:nvSpPr>
          <p:cNvPr id="4" name="TextBox 3"/>
          <p:cNvSpPr txBox="1"/>
          <p:nvPr/>
        </p:nvSpPr>
        <p:spPr>
          <a:xfrm>
            <a:off x="10484708" y="6122483"/>
            <a:ext cx="533400" cy="369332"/>
          </a:xfrm>
          <a:prstGeom prst="rect">
            <a:avLst/>
          </a:prstGeom>
          <a:noFill/>
        </p:spPr>
        <p:txBody>
          <a:bodyPr wrap="square" rtlCol="0">
            <a:spAutoFit/>
          </a:bodyPr>
          <a:lstStyle/>
          <a:p>
            <a:r>
              <a:rPr lang="en-US" dirty="0">
                <a:solidFill>
                  <a:schemeClr val="bg1"/>
                </a:solidFill>
              </a:rPr>
              <a:t>(1)</a:t>
            </a:r>
          </a:p>
        </p:txBody>
      </p:sp>
    </p:spTree>
    <p:extLst>
      <p:ext uri="{BB962C8B-B14F-4D97-AF65-F5344CB8AC3E}">
        <p14:creationId xmlns:p14="http://schemas.microsoft.com/office/powerpoint/2010/main" val="2909144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7497" y="679731"/>
            <a:ext cx="3124151" cy="3736540"/>
          </a:xfrm>
        </p:spPr>
        <p:txBody>
          <a:bodyPr vert="horz" lIns="91440" tIns="45720" rIns="91440" bIns="45720" rtlCol="0" anchor="b">
            <a:normAutofit/>
          </a:bodyPr>
          <a:lstStyle/>
          <a:p>
            <a:pPr defTabSz="914400"/>
            <a:r>
              <a:rPr lang="en-US" sz="4600" kern="1200" dirty="0">
                <a:solidFill>
                  <a:schemeClr val="tx1"/>
                </a:solidFill>
                <a:latin typeface="+mj-lt"/>
                <a:ea typeface="+mj-ea"/>
                <a:cs typeface="+mj-cs"/>
              </a:rPr>
              <a:t>Gua Sha</a:t>
            </a:r>
          </a:p>
        </p:txBody>
      </p:sp>
      <p:grpSp>
        <p:nvGrpSpPr>
          <p:cNvPr id="73" name="Group 7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74" name="Straight Connector 7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3" r="9777" b="-3"/>
          <a:stretch/>
        </p:blipFill>
        <p:spPr>
          <a:xfrm>
            <a:off x="4125081" y="972235"/>
            <a:ext cx="3383280" cy="5047735"/>
          </a:xfrm>
          <a:prstGeom prst="rect">
            <a:avLst/>
          </a:prstGeom>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95" r="20378" b="-3"/>
          <a:stretch/>
        </p:blipFill>
        <p:spPr bwMode="auto">
          <a:xfrm>
            <a:off x="7812357" y="972235"/>
            <a:ext cx="3383280" cy="50477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284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2938" y="1687513"/>
            <a:ext cx="4244975" cy="4368800"/>
          </a:xfrm>
        </p:spPr>
      </p:pic>
      <p:sp>
        <p:nvSpPr>
          <p:cNvPr id="3" name="TextBox 2">
            <a:extLst>
              <a:ext uri="{FF2B5EF4-FFF2-40B4-BE49-F238E27FC236}">
                <a16:creationId xmlns:a16="http://schemas.microsoft.com/office/drawing/2014/main" id="{07AC8396-78C1-4757-AA1D-9F18D0389C53}"/>
              </a:ext>
            </a:extLst>
          </p:cNvPr>
          <p:cNvSpPr txBox="1"/>
          <p:nvPr/>
        </p:nvSpPr>
        <p:spPr>
          <a:xfrm>
            <a:off x="642938" y="5183188"/>
            <a:ext cx="4244975" cy="873125"/>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a:solidFill>
                  <a:srgbClr val="FFFFFF"/>
                </a:solidFill>
              </a:rPr>
              <a:t>Kendra Unger MD, FAAMA</a:t>
            </a:r>
          </a:p>
        </p:txBody>
      </p:sp>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964113" y="1687513"/>
            <a:ext cx="6584950" cy="4368800"/>
          </a:xfrm>
        </p:spPr>
      </p:pic>
      <p:sp>
        <p:nvSpPr>
          <p:cNvPr id="4" name="TextBox 3">
            <a:extLst>
              <a:ext uri="{FF2B5EF4-FFF2-40B4-BE49-F238E27FC236}">
                <a16:creationId xmlns:a16="http://schemas.microsoft.com/office/drawing/2014/main" id="{14F5982D-5B43-4FD6-B5E8-CF0618FE82D2}"/>
              </a:ext>
            </a:extLst>
          </p:cNvPr>
          <p:cNvSpPr txBox="1"/>
          <p:nvPr/>
        </p:nvSpPr>
        <p:spPr>
          <a:xfrm>
            <a:off x="4964113" y="5183188"/>
            <a:ext cx="6584950" cy="873125"/>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a:solidFill>
                  <a:srgbClr val="FFFFFF"/>
                </a:solidFill>
              </a:rPr>
              <a:t>Jason Oreskovich DO, FAAMA</a:t>
            </a:r>
          </a:p>
        </p:txBody>
      </p:sp>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defTabSz="914400"/>
            <a:r>
              <a:rPr lang="en-US" sz="3200" kern="1200">
                <a:solidFill>
                  <a:schemeClr val="bg1"/>
                </a:solidFill>
                <a:latin typeface="+mj-lt"/>
                <a:ea typeface="+mj-ea"/>
                <a:cs typeface="+mj-cs"/>
              </a:rPr>
              <a:t>Acupuncture in Family Medicine</a:t>
            </a:r>
          </a:p>
        </p:txBody>
      </p:sp>
    </p:spTree>
    <p:extLst>
      <p:ext uri="{BB962C8B-B14F-4D97-AF65-F5344CB8AC3E}">
        <p14:creationId xmlns:p14="http://schemas.microsoft.com/office/powerpoint/2010/main" val="2304247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0970" y="178479"/>
            <a:ext cx="10370057" cy="1298448"/>
          </a:xfrm>
        </p:spPr>
        <p:txBody>
          <a:bodyPr anchor="b">
            <a:normAutofit/>
          </a:bodyPr>
          <a:lstStyle/>
          <a:p>
            <a:r>
              <a:rPr lang="en-US" sz="4400" dirty="0"/>
              <a:t>Trigger Point Deactivation with Dry Needling</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1" y="2599509"/>
            <a:ext cx="4530898" cy="3639450"/>
          </a:xfrm>
        </p:spPr>
        <p:txBody>
          <a:bodyPr anchor="ctr">
            <a:normAutofit/>
          </a:bodyPr>
          <a:lstStyle/>
          <a:p>
            <a:r>
              <a:rPr lang="en-US" sz="2000"/>
              <a:t>Exam is very important</a:t>
            </a:r>
          </a:p>
          <a:p>
            <a:r>
              <a:rPr lang="en-US" sz="2000"/>
              <a:t>Needle without medication or injection</a:t>
            </a:r>
          </a:p>
          <a:p>
            <a:r>
              <a:rPr lang="en-US" sz="2000"/>
              <a:t>Taught band of skeletal muscle</a:t>
            </a:r>
          </a:p>
          <a:p>
            <a:endParaRPr lang="en-US" sz="2000"/>
          </a:p>
        </p:txBody>
      </p:sp>
      <p:pic>
        <p:nvPicPr>
          <p:cNvPr id="5" name="Picture 4">
            <a:extLst>
              <a:ext uri="{FF2B5EF4-FFF2-40B4-BE49-F238E27FC236}">
                <a16:creationId xmlns:a16="http://schemas.microsoft.com/office/drawing/2014/main" id="{B654CE0A-84FB-416B-9ED9-4E240D62F18F}"/>
              </a:ext>
            </a:extLst>
          </p:cNvPr>
          <p:cNvPicPr>
            <a:picLocks noChangeAspect="1"/>
          </p:cNvPicPr>
          <p:nvPr/>
        </p:nvPicPr>
        <p:blipFill>
          <a:blip r:embed="rId2"/>
          <a:stretch>
            <a:fillRect/>
          </a:stretch>
        </p:blipFill>
        <p:spPr>
          <a:xfrm>
            <a:off x="5911532" y="2622472"/>
            <a:ext cx="5150277" cy="3437810"/>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542699" y="6378102"/>
            <a:ext cx="762000" cy="381000"/>
          </a:xfrm>
          <a:prstGeom prst="rect">
            <a:avLst/>
          </a:prstGeom>
          <a:noFill/>
        </p:spPr>
        <p:txBody>
          <a:bodyPr wrap="square" rtlCol="0">
            <a:spAutoFit/>
          </a:bodyPr>
          <a:lstStyle/>
          <a:p>
            <a:pPr>
              <a:spcAft>
                <a:spcPts val="600"/>
              </a:spcAft>
            </a:pPr>
            <a:r>
              <a:rPr lang="en-US" dirty="0"/>
              <a:t>(6)</a:t>
            </a:r>
          </a:p>
        </p:txBody>
      </p:sp>
    </p:spTree>
    <p:extLst>
      <p:ext uri="{BB962C8B-B14F-4D97-AF65-F5344CB8AC3E}">
        <p14:creationId xmlns:p14="http://schemas.microsoft.com/office/powerpoint/2010/main" val="1477830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A5A00-5B91-4B7E-ABF9-484444B154A0}"/>
              </a:ext>
            </a:extLst>
          </p:cNvPr>
          <p:cNvSpPr>
            <a:spLocks noGrp="1"/>
          </p:cNvSpPr>
          <p:nvPr>
            <p:ph type="title"/>
          </p:nvPr>
        </p:nvSpPr>
        <p:spPr>
          <a:xfrm>
            <a:off x="1470498" y="305829"/>
            <a:ext cx="10515600" cy="1325033"/>
          </a:xfrm>
        </p:spPr>
        <p:txBody>
          <a:bodyPr/>
          <a:lstStyle/>
          <a:p>
            <a:r>
              <a:rPr lang="en-US" dirty="0"/>
              <a:t>AAMA Position Statement</a:t>
            </a:r>
          </a:p>
        </p:txBody>
      </p:sp>
      <p:sp>
        <p:nvSpPr>
          <p:cNvPr id="3" name="Content Placeholder 2">
            <a:extLst>
              <a:ext uri="{FF2B5EF4-FFF2-40B4-BE49-F238E27FC236}">
                <a16:creationId xmlns:a16="http://schemas.microsoft.com/office/drawing/2014/main" id="{2458CD83-FDCA-4000-BE9E-4CE1011729DE}"/>
              </a:ext>
            </a:extLst>
          </p:cNvPr>
          <p:cNvSpPr>
            <a:spLocks noGrp="1"/>
          </p:cNvSpPr>
          <p:nvPr>
            <p:ph idx="1"/>
          </p:nvPr>
        </p:nvSpPr>
        <p:spPr/>
        <p:txBody>
          <a:bodyPr/>
          <a:lstStyle/>
          <a:p>
            <a:pPr marL="0" marR="0" indent="0">
              <a:lnSpc>
                <a:spcPct val="106000"/>
              </a:lnSpc>
              <a:spcBef>
                <a:spcPts val="0"/>
              </a:spcBef>
              <a:spcAft>
                <a:spcPts val="0"/>
              </a:spcAft>
              <a:buNone/>
            </a:pPr>
            <a:r>
              <a:rPr lang="en-U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7A8BCAD-E197-4276-809B-2532B221AB1F}"/>
              </a:ext>
            </a:extLst>
          </p:cNvPr>
          <p:cNvSpPr txBox="1"/>
          <p:nvPr/>
        </p:nvSpPr>
        <p:spPr>
          <a:xfrm>
            <a:off x="1848255" y="1668748"/>
            <a:ext cx="7500025" cy="1754326"/>
          </a:xfrm>
          <a:prstGeom prst="rect">
            <a:avLst/>
          </a:prstGeom>
          <a:noFill/>
        </p:spPr>
        <p:txBody>
          <a:bodyPr wrap="square">
            <a:spAutoFit/>
          </a:bodyPr>
          <a:lstStyle/>
          <a:p>
            <a:r>
              <a:rPr lang="en-US" dirty="0"/>
              <a:t>The American Academy of Medical Acupuncture, the premier North American organization of physician acupuncturists (MDs and DOs), is committed to safeguarding public health and safety by advocating for proper training of all persons who practice acupuncture. It is imperative that legal authorities and medical bodies maintain strict standards of education and training before any health care professional inserts a needle into a patient.</a:t>
            </a:r>
          </a:p>
        </p:txBody>
      </p:sp>
      <p:pic>
        <p:nvPicPr>
          <p:cNvPr id="6" name="Picture 5" descr="Logo, company name&#10;&#10;Description automatically generated">
            <a:extLst>
              <a:ext uri="{FF2B5EF4-FFF2-40B4-BE49-F238E27FC236}">
                <a16:creationId xmlns:a16="http://schemas.microsoft.com/office/drawing/2014/main" id="{74EBE132-A343-404A-83B1-01DAAD039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848" y="3814717"/>
            <a:ext cx="7573432" cy="1600423"/>
          </a:xfrm>
          <a:prstGeom prst="rect">
            <a:avLst/>
          </a:prstGeom>
        </p:spPr>
      </p:pic>
    </p:spTree>
    <p:extLst>
      <p:ext uri="{BB962C8B-B14F-4D97-AF65-F5344CB8AC3E}">
        <p14:creationId xmlns:p14="http://schemas.microsoft.com/office/powerpoint/2010/main" val="2792868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4549-2D42-499E-97A5-54B12582410A}"/>
              </a:ext>
            </a:extLst>
          </p:cNvPr>
          <p:cNvSpPr>
            <a:spLocks noGrp="1"/>
          </p:cNvSpPr>
          <p:nvPr>
            <p:ph type="title"/>
          </p:nvPr>
        </p:nvSpPr>
        <p:spPr/>
        <p:txBody>
          <a:bodyPr/>
          <a:lstStyle/>
          <a:p>
            <a:endParaRPr lang="en-US" dirty="0"/>
          </a:p>
        </p:txBody>
      </p:sp>
      <p:pic>
        <p:nvPicPr>
          <p:cNvPr id="21" name="Content Placeholder 20" descr="A figurine on a coffee mug&#10;&#10;Description automatically generated with low confidence">
            <a:extLst>
              <a:ext uri="{FF2B5EF4-FFF2-40B4-BE49-F238E27FC236}">
                <a16:creationId xmlns:a16="http://schemas.microsoft.com/office/drawing/2014/main" id="{8539768A-1B26-4B3C-A396-B02597A6F1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2122" y="282102"/>
            <a:ext cx="3976180" cy="5301575"/>
          </a:xfrm>
        </p:spPr>
      </p:pic>
    </p:spTree>
    <p:extLst>
      <p:ext uri="{BB962C8B-B14F-4D97-AF65-F5344CB8AC3E}">
        <p14:creationId xmlns:p14="http://schemas.microsoft.com/office/powerpoint/2010/main" val="3799826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563D7C-C288-4A5B-8D7E-334A1C0996EC}"/>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E8589511-5352-4C35-B62F-63AD260CD220}"/>
              </a:ext>
            </a:extLst>
          </p:cNvPr>
          <p:cNvSpPr>
            <a:spLocks noGrp="1"/>
          </p:cNvSpPr>
          <p:nvPr>
            <p:ph idx="1"/>
          </p:nvPr>
        </p:nvSpPr>
        <p:spPr>
          <a:xfrm>
            <a:off x="838200" y="1579549"/>
            <a:ext cx="10515600" cy="4349749"/>
          </a:xfrm>
        </p:spPr>
        <p:txBody>
          <a:bodyPr>
            <a:normAutofit fontScale="92500"/>
          </a:bodyPr>
          <a:lstStyle/>
          <a:p>
            <a:pPr marL="742950" indent="-742950">
              <a:buFont typeface="+mj-lt"/>
              <a:buAutoNum type="arabicPeriod"/>
            </a:pPr>
            <a:r>
              <a:rPr lang="en-US" sz="2600" dirty="0"/>
              <a:t>Helms J. Acupuncture Energetics: </a:t>
            </a:r>
            <a:r>
              <a:rPr lang="en-US" sz="2600" i="1" dirty="0"/>
              <a:t>A Clinical Approach for Physicians</a:t>
            </a:r>
            <a:r>
              <a:rPr lang="en-US" sz="2600" dirty="0"/>
              <a:t>. textbook. Theme Publishers. 1995.</a:t>
            </a:r>
          </a:p>
          <a:p>
            <a:pPr marL="742950" indent="-742950">
              <a:buFont typeface="+mj-lt"/>
              <a:buAutoNum type="arabicPeriod"/>
            </a:pPr>
            <a:r>
              <a:rPr lang="en-US" sz="2600" dirty="0"/>
              <a:t>McDonald J, </a:t>
            </a:r>
            <a:r>
              <a:rPr lang="en-US" sz="2600" dirty="0" err="1"/>
              <a:t>Janz</a:t>
            </a:r>
            <a:r>
              <a:rPr lang="en-US" sz="2600" dirty="0"/>
              <a:t> S. </a:t>
            </a:r>
            <a:r>
              <a:rPr lang="en-US" sz="2600" i="1" dirty="0"/>
              <a:t>The Acupuncture Evidence Project: A Comparative Literature Review</a:t>
            </a:r>
            <a:r>
              <a:rPr lang="en-US" sz="2600" dirty="0"/>
              <a:t>. Australia: Australian Acupuncture &amp; Chinese Medicine Association Limited;2016.</a:t>
            </a:r>
          </a:p>
          <a:p>
            <a:pPr marL="742950" indent="-742950">
              <a:buFont typeface="+mj-lt"/>
              <a:buAutoNum type="arabicPeriod"/>
            </a:pPr>
            <a:r>
              <a:rPr lang="en-US" sz="2600" dirty="0"/>
              <a:t>Olsen T. </a:t>
            </a:r>
            <a:r>
              <a:rPr lang="en-US" sz="2600" i="1" dirty="0"/>
              <a:t>Auriculotherapy Manual: Chinese and Western Systems of Ear Acupuncture</a:t>
            </a:r>
            <a:r>
              <a:rPr lang="en-US" sz="2600" dirty="0"/>
              <a:t>. 2</a:t>
            </a:r>
            <a:r>
              <a:rPr lang="en-US" sz="2600" baseline="30000" dirty="0"/>
              <a:t>nd</a:t>
            </a:r>
            <a:r>
              <a:rPr lang="en-US" sz="2600" dirty="0"/>
              <a:t> Edition. Los Angeles, CA: Heath Care Alternatives, INC;1996.</a:t>
            </a:r>
          </a:p>
          <a:p>
            <a:pPr marL="742950" indent="-742950">
              <a:buFont typeface="+mj-lt"/>
              <a:buAutoNum type="arabicPeriod"/>
            </a:pPr>
            <a:r>
              <a:rPr lang="en-US" sz="2600" dirty="0"/>
              <a:t>Yeo S, </a:t>
            </a:r>
            <a:r>
              <a:rPr lang="en-US" sz="2600" dirty="0" err="1"/>
              <a:t>vandenNoort</a:t>
            </a:r>
            <a:r>
              <a:rPr lang="en-US" sz="2600" dirty="0"/>
              <a:t>, Bosch, Lim. Ipsilateral Putamen and Insula Activation by both Left and Rights GB34 </a:t>
            </a:r>
            <a:r>
              <a:rPr lang="en-US" sz="2600" dirty="0" err="1"/>
              <a:t>Acupunture</a:t>
            </a:r>
            <a:r>
              <a:rPr lang="en-US" sz="2600" dirty="0"/>
              <a:t> Stimulation: An fMRI Study on healthy Participants. </a:t>
            </a:r>
            <a:r>
              <a:rPr lang="en-US" sz="2600" i="1" dirty="0"/>
              <a:t>Evidence-Based Complementary and Alternative Medicine. </a:t>
            </a:r>
            <a:r>
              <a:rPr lang="en-US" sz="2600" dirty="0"/>
              <a:t>Volume 2016, Article ID 4173185, 9 pages</a:t>
            </a:r>
          </a:p>
          <a:p>
            <a:pPr marL="742950" indent="-742950">
              <a:buFont typeface="+mj-lt"/>
              <a:buAutoNum type="arabicPeriod"/>
            </a:pPr>
            <a:endParaRPr lang="en-US" sz="2800" dirty="0"/>
          </a:p>
          <a:p>
            <a:pPr marL="742950" indent="-742950">
              <a:buFont typeface="+mj-lt"/>
              <a:buAutoNum type="arabicPeriod"/>
            </a:pPr>
            <a:endParaRPr lang="en-US" sz="3600" dirty="0"/>
          </a:p>
          <a:p>
            <a:endParaRPr lang="en-US" dirty="0"/>
          </a:p>
        </p:txBody>
      </p:sp>
    </p:spTree>
    <p:extLst>
      <p:ext uri="{BB962C8B-B14F-4D97-AF65-F5344CB8AC3E}">
        <p14:creationId xmlns:p14="http://schemas.microsoft.com/office/powerpoint/2010/main" val="186751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66952" y="1204108"/>
            <a:ext cx="2669406" cy="1781175"/>
          </a:xfrm>
        </p:spPr>
        <p:txBody>
          <a:bodyPr vert="horz" lIns="91440" tIns="45720" rIns="91440" bIns="45720" rtlCol="0" anchor="ctr">
            <a:normAutofit/>
          </a:bodyPr>
          <a:lstStyle/>
          <a:p>
            <a:pPr defTabSz="914400"/>
            <a:r>
              <a:rPr lang="en-US" sz="3200" kern="1200">
                <a:solidFill>
                  <a:srgbClr val="FFFFFF"/>
                </a:solidFill>
                <a:latin typeface="+mj-lt"/>
                <a:ea typeface="+mj-ea"/>
                <a:cs typeface="+mj-cs"/>
              </a:rPr>
              <a:t>The Acupuncture Point </a:t>
            </a:r>
          </a:p>
        </p:txBody>
      </p:sp>
      <p:sp>
        <p:nvSpPr>
          <p:cNvPr id="4" name="TextBox 3"/>
          <p:cNvSpPr txBox="1"/>
          <p:nvPr/>
        </p:nvSpPr>
        <p:spPr>
          <a:xfrm>
            <a:off x="966951" y="3355130"/>
            <a:ext cx="2669407" cy="2427333"/>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endParaRPr lang="en-US" sz="1600"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093560" y="737832"/>
            <a:ext cx="5792068" cy="48299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104606" y="6288484"/>
            <a:ext cx="838200" cy="369332"/>
          </a:xfrm>
          <a:prstGeom prst="rect">
            <a:avLst/>
          </a:prstGeom>
          <a:noFill/>
        </p:spPr>
        <p:txBody>
          <a:bodyPr wrap="square" rtlCol="0">
            <a:spAutoFit/>
          </a:bodyPr>
          <a:lstStyle/>
          <a:p>
            <a:pPr>
              <a:spcAft>
                <a:spcPts val="600"/>
              </a:spcAft>
            </a:pPr>
            <a:r>
              <a:rPr lang="en-US" dirty="0">
                <a:solidFill>
                  <a:schemeClr val="bg1"/>
                </a:solidFill>
              </a:rPr>
              <a:t>(1)</a:t>
            </a:r>
            <a:endParaRPr lang="en-US">
              <a:solidFill>
                <a:schemeClr val="bg1"/>
              </a:solidFill>
            </a:endParaRPr>
          </a:p>
        </p:txBody>
      </p:sp>
      <p:sp>
        <p:nvSpPr>
          <p:cNvPr id="10" name="TextBox 9">
            <a:extLst>
              <a:ext uri="{FF2B5EF4-FFF2-40B4-BE49-F238E27FC236}">
                <a16:creationId xmlns:a16="http://schemas.microsoft.com/office/drawing/2014/main" id="{9A8756CC-87FB-4A71-A22C-278B2D4949E5}"/>
              </a:ext>
            </a:extLst>
          </p:cNvPr>
          <p:cNvSpPr txBox="1"/>
          <p:nvPr/>
        </p:nvSpPr>
        <p:spPr>
          <a:xfrm>
            <a:off x="4059932" y="6294759"/>
            <a:ext cx="6825696" cy="415498"/>
          </a:xfrm>
          <a:prstGeom prst="rect">
            <a:avLst/>
          </a:prstGeom>
          <a:noFill/>
        </p:spPr>
        <p:txBody>
          <a:bodyPr wrap="square">
            <a:spAutoFit/>
          </a:bodyPr>
          <a:lstStyle/>
          <a:p>
            <a:r>
              <a:rPr lang="en-US" sz="1050" dirty="0">
                <a:solidFill>
                  <a:schemeClr val="bg1"/>
                </a:solidFill>
              </a:rPr>
              <a:t>Helms J. Acupuncture Energetics: A Clinical Approach for Physicians. textbook. Theme Publishers. 1995  Image used with permission from Dr. Helms</a:t>
            </a:r>
          </a:p>
        </p:txBody>
      </p:sp>
    </p:spTree>
    <p:extLst>
      <p:ext uri="{BB962C8B-B14F-4D97-AF65-F5344CB8AC3E}">
        <p14:creationId xmlns:p14="http://schemas.microsoft.com/office/powerpoint/2010/main" val="23341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51479" y="389107"/>
            <a:ext cx="5422643" cy="521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164068"/>
            <a:ext cx="10515600" cy="1325033"/>
          </a:xfrm>
        </p:spPr>
        <p:txBody>
          <a:bodyPr>
            <a:normAutofit/>
          </a:bodyPr>
          <a:lstStyle/>
          <a:p>
            <a:pPr algn="ctr"/>
            <a:endParaRPr lang="en-US" dirty="0"/>
          </a:p>
        </p:txBody>
      </p:sp>
      <p:sp>
        <p:nvSpPr>
          <p:cNvPr id="4" name="TextBox 3"/>
          <p:cNvSpPr txBox="1"/>
          <p:nvPr/>
        </p:nvSpPr>
        <p:spPr>
          <a:xfrm>
            <a:off x="3610232" y="6389475"/>
            <a:ext cx="7568514" cy="230832"/>
          </a:xfrm>
          <a:prstGeom prst="rect">
            <a:avLst/>
          </a:prstGeom>
          <a:noFill/>
        </p:spPr>
        <p:txBody>
          <a:bodyPr wrap="square" rtlCol="0">
            <a:spAutoFit/>
          </a:bodyPr>
          <a:lstStyle/>
          <a:p>
            <a:r>
              <a:rPr lang="en-US" sz="900" dirty="0">
                <a:solidFill>
                  <a:schemeClr val="bg1"/>
                </a:solidFill>
              </a:rPr>
              <a:t>Helms J. Acupuncture Energetics: A Clinical Approach for Physicians. textbook. Theme Publishers. 1995  Image used with permission from Dr. Helms</a:t>
            </a:r>
          </a:p>
        </p:txBody>
      </p:sp>
      <p:sp>
        <p:nvSpPr>
          <p:cNvPr id="3" name="TextBox 2"/>
          <p:cNvSpPr txBox="1"/>
          <p:nvPr/>
        </p:nvSpPr>
        <p:spPr>
          <a:xfrm>
            <a:off x="11353800" y="6223686"/>
            <a:ext cx="685800" cy="369332"/>
          </a:xfrm>
          <a:prstGeom prst="rect">
            <a:avLst/>
          </a:prstGeom>
          <a:noFill/>
        </p:spPr>
        <p:txBody>
          <a:bodyPr wrap="square" rtlCol="0">
            <a:spAutoFit/>
          </a:bodyPr>
          <a:lstStyle/>
          <a:p>
            <a:r>
              <a:rPr lang="en-US">
                <a:solidFill>
                  <a:schemeClr val="bg1"/>
                </a:solidFill>
              </a:rPr>
              <a:t>(1)</a:t>
            </a:r>
            <a:endParaRPr lang="en-US" dirty="0">
              <a:solidFill>
                <a:schemeClr val="bg1"/>
              </a:solidFill>
            </a:endParaRPr>
          </a:p>
        </p:txBody>
      </p:sp>
    </p:spTree>
    <p:extLst>
      <p:ext uri="{BB962C8B-B14F-4D97-AF65-F5344CB8AC3E}">
        <p14:creationId xmlns:p14="http://schemas.microsoft.com/office/powerpoint/2010/main" val="2204371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5875E-A3E7-44F6-ACFE-7B9638B85E36}"/>
              </a:ext>
            </a:extLst>
          </p:cNvPr>
          <p:cNvSpPr>
            <a:spLocks noGrp="1"/>
          </p:cNvSpPr>
          <p:nvPr>
            <p:ph type="title"/>
          </p:nvPr>
        </p:nvSpPr>
        <p:spPr/>
        <p:txBody>
          <a:bodyPr/>
          <a:lstStyle/>
          <a:p>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CD0FA2CA-2DCD-46A3-8288-6ED15BC514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362" y="902383"/>
            <a:ext cx="6147398" cy="4349750"/>
          </a:xfrm>
        </p:spPr>
      </p:pic>
      <p:sp>
        <p:nvSpPr>
          <p:cNvPr id="6" name="TextBox 5">
            <a:extLst>
              <a:ext uri="{FF2B5EF4-FFF2-40B4-BE49-F238E27FC236}">
                <a16:creationId xmlns:a16="http://schemas.microsoft.com/office/drawing/2014/main" id="{BF316E71-3BF3-4F17-8EB5-1145AC0F53D3}"/>
              </a:ext>
            </a:extLst>
          </p:cNvPr>
          <p:cNvSpPr txBox="1"/>
          <p:nvPr/>
        </p:nvSpPr>
        <p:spPr>
          <a:xfrm>
            <a:off x="10890422" y="6236043"/>
            <a:ext cx="463378" cy="369332"/>
          </a:xfrm>
          <a:prstGeom prst="rect">
            <a:avLst/>
          </a:prstGeom>
          <a:noFill/>
        </p:spPr>
        <p:txBody>
          <a:bodyPr wrap="square" rtlCol="0">
            <a:spAutoFit/>
          </a:bodyPr>
          <a:lstStyle/>
          <a:p>
            <a:r>
              <a:rPr lang="en-US" dirty="0">
                <a:solidFill>
                  <a:schemeClr val="bg1"/>
                </a:solidFill>
              </a:rPr>
              <a:t>(4)</a:t>
            </a:r>
          </a:p>
        </p:txBody>
      </p:sp>
      <p:pic>
        <p:nvPicPr>
          <p:cNvPr id="10" name="Picture 9" descr="A person wearing a garment&#10;&#10;Description automatically generated with medium confidence">
            <a:extLst>
              <a:ext uri="{FF2B5EF4-FFF2-40B4-BE49-F238E27FC236}">
                <a16:creationId xmlns:a16="http://schemas.microsoft.com/office/drawing/2014/main" id="{C24D7A96-3BB6-4293-934B-60CA046FF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8601" y="285749"/>
            <a:ext cx="3232844" cy="5307655"/>
          </a:xfrm>
          <a:prstGeom prst="rect">
            <a:avLst/>
          </a:prstGeom>
        </p:spPr>
      </p:pic>
    </p:spTree>
    <p:extLst>
      <p:ext uri="{BB962C8B-B14F-4D97-AF65-F5344CB8AC3E}">
        <p14:creationId xmlns:p14="http://schemas.microsoft.com/office/powerpoint/2010/main" val="1100303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037C-F424-468A-8861-31055370AF2A}"/>
              </a:ext>
            </a:extLst>
          </p:cNvPr>
          <p:cNvSpPr>
            <a:spLocks noGrp="1"/>
          </p:cNvSpPr>
          <p:nvPr>
            <p:ph type="title"/>
          </p:nvPr>
        </p:nvSpPr>
        <p:spPr/>
        <p:txBody>
          <a:bodyPr/>
          <a:lstStyle/>
          <a:p>
            <a:endParaRPr lang="en-US"/>
          </a:p>
        </p:txBody>
      </p:sp>
      <p:pic>
        <p:nvPicPr>
          <p:cNvPr id="9" name="Content Placeholder 8" descr="A person holding a dog&#10;&#10;Description automatically generated with medium confidence">
            <a:extLst>
              <a:ext uri="{FF2B5EF4-FFF2-40B4-BE49-F238E27FC236}">
                <a16:creationId xmlns:a16="http://schemas.microsoft.com/office/drawing/2014/main" id="{2E1EAEE4-2EE4-4B35-848D-5FF4E79A74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0916" y="446572"/>
            <a:ext cx="3284142" cy="4929296"/>
          </a:xfrm>
        </p:spPr>
      </p:pic>
    </p:spTree>
    <p:extLst>
      <p:ext uri="{BB962C8B-B14F-4D97-AF65-F5344CB8AC3E}">
        <p14:creationId xmlns:p14="http://schemas.microsoft.com/office/powerpoint/2010/main" val="3636062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768"/>
            <a:ext cx="10515600" cy="1325033"/>
          </a:xfrm>
        </p:spPr>
        <p:txBody>
          <a:bodyPr>
            <a:normAutofit/>
          </a:bodyPr>
          <a:lstStyle/>
          <a:p>
            <a:pPr algn="ctr"/>
            <a:endParaRPr lang="en-US"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00091" y="330587"/>
            <a:ext cx="3980935" cy="5312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15264" y="6248400"/>
            <a:ext cx="7140803" cy="230832"/>
          </a:xfrm>
          <a:prstGeom prst="rect">
            <a:avLst/>
          </a:prstGeom>
          <a:noFill/>
        </p:spPr>
        <p:txBody>
          <a:bodyPr wrap="square" rtlCol="0">
            <a:spAutoFit/>
          </a:bodyPr>
          <a:lstStyle/>
          <a:p>
            <a:r>
              <a:rPr lang="en-US" sz="900" dirty="0">
                <a:solidFill>
                  <a:schemeClr val="bg1"/>
                </a:solidFill>
              </a:rPr>
              <a:t>Helms J. Acupuncture Energetics: A Clinical Approach for Physicians. textbook. Theme Publishers. 1995  Image used with permission from Dr. Helms</a:t>
            </a:r>
          </a:p>
        </p:txBody>
      </p:sp>
      <p:sp>
        <p:nvSpPr>
          <p:cNvPr id="4" name="TextBox 3"/>
          <p:cNvSpPr txBox="1"/>
          <p:nvPr/>
        </p:nvSpPr>
        <p:spPr>
          <a:xfrm>
            <a:off x="11193162" y="6248400"/>
            <a:ext cx="457200" cy="369332"/>
          </a:xfrm>
          <a:prstGeom prst="rect">
            <a:avLst/>
          </a:prstGeom>
          <a:noFill/>
        </p:spPr>
        <p:txBody>
          <a:bodyPr wrap="square" rtlCol="0">
            <a:spAutoFit/>
          </a:bodyPr>
          <a:lstStyle/>
          <a:p>
            <a:r>
              <a:rPr lang="en-US" dirty="0">
                <a:solidFill>
                  <a:schemeClr val="bg1"/>
                </a:solidFill>
              </a:rPr>
              <a:t>(1)</a:t>
            </a:r>
          </a:p>
        </p:txBody>
      </p:sp>
    </p:spTree>
    <p:extLst>
      <p:ext uri="{BB962C8B-B14F-4D97-AF65-F5344CB8AC3E}">
        <p14:creationId xmlns:p14="http://schemas.microsoft.com/office/powerpoint/2010/main" val="1623840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6136" y="811791"/>
            <a:ext cx="4908853" cy="4525963"/>
          </a:xfrm>
        </p:spPr>
      </p:pic>
      <p:pic>
        <p:nvPicPr>
          <p:cNvPr id="4" name="Picture 3" descr="Diagram&#10;&#10;Description automatically generated">
            <a:extLst>
              <a:ext uri="{FF2B5EF4-FFF2-40B4-BE49-F238E27FC236}">
                <a16:creationId xmlns:a16="http://schemas.microsoft.com/office/drawing/2014/main" id="{26C4A716-BE27-432A-AFF4-F5157C041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508" y="811791"/>
            <a:ext cx="3429034" cy="4532949"/>
          </a:xfrm>
          <a:prstGeom prst="rect">
            <a:avLst/>
          </a:prstGeom>
        </p:spPr>
      </p:pic>
    </p:spTree>
    <p:extLst>
      <p:ext uri="{BB962C8B-B14F-4D97-AF65-F5344CB8AC3E}">
        <p14:creationId xmlns:p14="http://schemas.microsoft.com/office/powerpoint/2010/main" val="207644302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WVUBrand_2016 (2)</Template>
  <TotalTime>334</TotalTime>
  <Words>833</Words>
  <Application>Microsoft Office PowerPoint</Application>
  <PresentationFormat>Widescreen</PresentationFormat>
  <Paragraphs>102</Paragraphs>
  <Slides>33</Slides>
  <Notes>1</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33</vt:i4>
      </vt:variant>
    </vt:vector>
  </HeadingPairs>
  <TitlesOfParts>
    <vt:vector size="42" baseType="lpstr">
      <vt:lpstr>Arial</vt:lpstr>
      <vt:lpstr>Calibri</vt:lpstr>
      <vt:lpstr>Calibri Light</vt:lpstr>
      <vt:lpstr>Custom Design</vt:lpstr>
      <vt:lpstr>1_Custom Design</vt:lpstr>
      <vt:lpstr>5_Custom Design</vt:lpstr>
      <vt:lpstr>2_Custom Design</vt:lpstr>
      <vt:lpstr>3_Custom Design</vt:lpstr>
      <vt:lpstr>4_Custom Design</vt:lpstr>
      <vt:lpstr>Medical Acupuncture</vt:lpstr>
      <vt:lpstr>Objectives</vt:lpstr>
      <vt:lpstr>Acupuncture in Family Medicine</vt:lpstr>
      <vt:lpstr>The Acupuncture Point </vt:lpstr>
      <vt:lpstr>PowerPoint Presentation</vt:lpstr>
      <vt:lpstr>PowerPoint Presentation</vt:lpstr>
      <vt:lpstr>PowerPoint Presentation</vt:lpstr>
      <vt:lpstr>PowerPoint Presentation</vt:lpstr>
      <vt:lpstr>PowerPoint Presentation</vt:lpstr>
      <vt:lpstr>Research</vt:lpstr>
      <vt:lpstr>PowerPoint Presentation</vt:lpstr>
      <vt:lpstr>PowerPoint Presentation</vt:lpstr>
      <vt:lpstr>PowerPoint Presentation</vt:lpstr>
      <vt:lpstr>PowerPoint Presentation</vt:lpstr>
      <vt:lpstr>Types of Acupuncture</vt:lpstr>
      <vt:lpstr>Percutaneous Electrical Nerve Stimulation </vt:lpstr>
      <vt:lpstr>PowerPoint Presentation</vt:lpstr>
      <vt:lpstr>PowerPoint Presentation</vt:lpstr>
      <vt:lpstr>Scars</vt:lpstr>
      <vt:lpstr>PowerPoint Presentation</vt:lpstr>
      <vt:lpstr>French Energetics  </vt:lpstr>
      <vt:lpstr> </vt:lpstr>
      <vt:lpstr>PowerPoint Presentation</vt:lpstr>
      <vt:lpstr>Auricular Acupuncture</vt:lpstr>
      <vt:lpstr>Battlefield Acupnture</vt:lpstr>
      <vt:lpstr>Acute Trauma Protocol</vt:lpstr>
      <vt:lpstr>Cupping and Gua Sha</vt:lpstr>
      <vt:lpstr>Cupping</vt:lpstr>
      <vt:lpstr>Gua Sha</vt:lpstr>
      <vt:lpstr>Trigger Point Deactivation with Dry Needling</vt:lpstr>
      <vt:lpstr>AAMA Position Statement</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Acupuncutre</dc:title>
  <dc:creator>Unger, Kendra E.</dc:creator>
  <cp:lastModifiedBy>Tennant, Tracye</cp:lastModifiedBy>
  <cp:revision>24</cp:revision>
  <dcterms:created xsi:type="dcterms:W3CDTF">2022-04-09T00:57:02Z</dcterms:created>
  <dcterms:modified xsi:type="dcterms:W3CDTF">2022-04-15T13:07:52Z</dcterms:modified>
</cp:coreProperties>
</file>