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8"/>
  </p:notesMasterIdLst>
  <p:sldIdLst>
    <p:sldId id="256" r:id="rId2"/>
    <p:sldId id="294" r:id="rId3"/>
    <p:sldId id="259" r:id="rId4"/>
    <p:sldId id="287" r:id="rId5"/>
    <p:sldId id="276" r:id="rId6"/>
    <p:sldId id="258" r:id="rId7"/>
    <p:sldId id="260" r:id="rId8"/>
    <p:sldId id="288" r:id="rId9"/>
    <p:sldId id="289" r:id="rId10"/>
    <p:sldId id="291" r:id="rId11"/>
    <p:sldId id="292" r:id="rId12"/>
    <p:sldId id="293" r:id="rId13"/>
    <p:sldId id="277" r:id="rId14"/>
    <p:sldId id="275" r:id="rId15"/>
    <p:sldId id="262" r:id="rId16"/>
    <p:sldId id="295" r:id="rId17"/>
    <p:sldId id="261" r:id="rId18"/>
    <p:sldId id="263" r:id="rId19"/>
    <p:sldId id="278" r:id="rId20"/>
    <p:sldId id="280" r:id="rId21"/>
    <p:sldId id="285" r:id="rId22"/>
    <p:sldId id="281" r:id="rId23"/>
    <p:sldId id="282" r:id="rId24"/>
    <p:sldId id="283" r:id="rId25"/>
    <p:sldId id="284" r:id="rId26"/>
    <p:sldId id="296" r:id="rId27"/>
    <p:sldId id="279" r:id="rId28"/>
    <p:sldId id="267" r:id="rId29"/>
    <p:sldId id="268" r:id="rId30"/>
    <p:sldId id="269" r:id="rId31"/>
    <p:sldId id="270" r:id="rId32"/>
    <p:sldId id="272" r:id="rId33"/>
    <p:sldId id="273" r:id="rId34"/>
    <p:sldId id="274" r:id="rId35"/>
    <p:sldId id="290" r:id="rId36"/>
    <p:sldId id="27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6D1B1C-CF29-5B05-EA35-F9658705195F}" v="1470" dt="2022-04-14T20:11:17.861"/>
    <p1510:client id="{6045F425-AF85-4A3B-988D-A5E1F1C7124F}" v="630" dt="2022-04-13T01:28:21.237"/>
    <p1510:client id="{60A0C541-6CC7-47E3-B91B-AA928F573503}" v="286" dt="2022-04-14T16:01:20.622"/>
    <p1510:client id="{8286DD1C-33F5-ED9C-46E5-E91DC580370B}" v="920" dt="2022-04-13T11:30:14.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2" d="100"/>
          <a:sy n="72" d="100"/>
        </p:scale>
        <p:origin x="7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A7F35C-141A-48B2-A6B1-45C847F96756}" type="datetimeFigureOut">
              <a:rPr lang="en-US" smtClean="0"/>
              <a:t>4/15/2022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FEA26-3E19-45D2-BD03-FAF8316BA37C}" type="slidenum">
              <a:rPr lang="en-US" smtClean="0"/>
              <a:t>‹#›</a:t>
            </a:fld>
            <a:endParaRPr lang="en-US"/>
          </a:p>
        </p:txBody>
      </p:sp>
    </p:spTree>
    <p:extLst>
      <p:ext uri="{BB962C8B-B14F-4D97-AF65-F5344CB8AC3E}">
        <p14:creationId xmlns:p14="http://schemas.microsoft.com/office/powerpoint/2010/main" val="299506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Continual</a:t>
            </a:r>
            <a:r>
              <a:rPr lang="en-US" baseline="0" dirty="0"/>
              <a:t> exposure to such cues can alter our eating behavior in the short-term by triggering non-homeostatic eating (i.e. eating for reasons other than hunger) or encouraging restriction despite physiological hunger.  Remember occasional episodes of over- or undereating show be considered normal over time these cues may tap into our natural reward-based learning processes to cultivate habits of non-homeostatic eating.  Unsurprisingly we have discovered links between </a:t>
            </a:r>
            <a:r>
              <a:rPr lang="en-US" baseline="0" dirty="0" err="1"/>
              <a:t>maladpative</a:t>
            </a:r>
            <a:r>
              <a:rPr lang="en-US" baseline="0" dirty="0"/>
              <a:t> eating behaviors and emotional duress including depression, anxiety, and psychological stress.</a:t>
            </a:r>
            <a:endParaRPr lang="en-US" dirty="0"/>
          </a:p>
        </p:txBody>
      </p:sp>
      <p:sp>
        <p:nvSpPr>
          <p:cNvPr id="4" name="Slide Number Placeholder 3"/>
          <p:cNvSpPr>
            <a:spLocks noGrp="1"/>
          </p:cNvSpPr>
          <p:nvPr>
            <p:ph type="sldNum" sz="quarter" idx="10"/>
          </p:nvPr>
        </p:nvSpPr>
        <p:spPr/>
        <p:txBody>
          <a:bodyPr/>
          <a:lstStyle/>
          <a:p>
            <a:fld id="{DDCFEA26-3E19-45D2-BD03-FAF8316BA37C}" type="slidenum">
              <a:rPr lang="en-US" smtClean="0"/>
              <a:t>7</a:t>
            </a:fld>
            <a:endParaRPr lang="en-US"/>
          </a:p>
        </p:txBody>
      </p:sp>
    </p:spTree>
    <p:extLst>
      <p:ext uri="{BB962C8B-B14F-4D97-AF65-F5344CB8AC3E}">
        <p14:creationId xmlns:p14="http://schemas.microsoft.com/office/powerpoint/2010/main" val="3616736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Patients may say their pain is the root cause of their emotional eating and this may be true.  But just because their pain is chronic doesn’t mean their maladaptive coping habits have to also be chronic.  If a patient is depressed than it is the depression that needs treated to</a:t>
            </a:r>
            <a:r>
              <a:rPr lang="en-US" baseline="0" dirty="0"/>
              <a:t> help the emotional eating.</a:t>
            </a:r>
            <a:endParaRPr lang="en-US" dirty="0"/>
          </a:p>
          <a:p>
            <a:endParaRPr lang="en-US" dirty="0"/>
          </a:p>
        </p:txBody>
      </p:sp>
      <p:sp>
        <p:nvSpPr>
          <p:cNvPr id="4" name="Slide Number Placeholder 3"/>
          <p:cNvSpPr>
            <a:spLocks noGrp="1"/>
          </p:cNvSpPr>
          <p:nvPr>
            <p:ph type="sldNum" sz="quarter" idx="10"/>
          </p:nvPr>
        </p:nvSpPr>
        <p:spPr/>
        <p:txBody>
          <a:bodyPr/>
          <a:lstStyle/>
          <a:p>
            <a:fld id="{DDCFEA26-3E19-45D2-BD03-FAF8316BA37C}" type="slidenum">
              <a:rPr lang="en-US" smtClean="0"/>
              <a:t>29</a:t>
            </a:fld>
            <a:endParaRPr lang="en-US"/>
          </a:p>
        </p:txBody>
      </p:sp>
    </p:spTree>
    <p:extLst>
      <p:ext uri="{BB962C8B-B14F-4D97-AF65-F5344CB8AC3E}">
        <p14:creationId xmlns:p14="http://schemas.microsoft.com/office/powerpoint/2010/main" val="2766447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25E8037F-C84C-4EE1-8AD9-C7F932FF81E8}" type="datetimeFigureOut">
              <a:rPr lang="en-US" smtClean="0"/>
              <a:t>4/15/2022</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9D1C6650-714D-4F8F-B167-F67FEF082978}"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142676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E8037F-C84C-4EE1-8AD9-C7F932FF81E8}" type="datetimeFigureOut">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294791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E8037F-C84C-4EE1-8AD9-C7F932FF81E8}" type="datetimeFigureOut">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334624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E8037F-C84C-4EE1-8AD9-C7F932FF81E8}" type="datetimeFigureOut">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334247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E8037F-C84C-4EE1-8AD9-C7F932FF81E8}" type="datetimeFigureOut">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C6650-714D-4F8F-B167-F67FEF082978}"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7049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E8037F-C84C-4EE1-8AD9-C7F932FF81E8}" type="datetimeFigureOut">
              <a:rPr lang="en-US" smtClean="0"/>
              <a:t>4/15/2022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415239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E8037F-C84C-4EE1-8AD9-C7F932FF81E8}" type="datetimeFigureOut">
              <a:rPr lang="en-US" smtClean="0"/>
              <a:t>4/15/2022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130501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E8037F-C84C-4EE1-8AD9-C7F932FF81E8}" type="datetimeFigureOut">
              <a:rPr lang="en-US" smtClean="0"/>
              <a:t>4/15/2022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4303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8037F-C84C-4EE1-8AD9-C7F932FF81E8}" type="datetimeFigureOut">
              <a:rPr lang="en-US" smtClean="0"/>
              <a:t>4/15/2022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2548757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E8037F-C84C-4EE1-8AD9-C7F932FF81E8}" type="datetimeFigureOut">
              <a:rPr lang="en-US" smtClean="0"/>
              <a:t>4/15/2022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3511815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E8037F-C84C-4EE1-8AD9-C7F932FF81E8}" type="datetimeFigureOut">
              <a:rPr lang="en-US" smtClean="0"/>
              <a:t>4/15/2022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C6650-714D-4F8F-B167-F67FEF082978}" type="slidenum">
              <a:rPr lang="en-US" smtClean="0"/>
              <a:t>‹#›</a:t>
            </a:fld>
            <a:endParaRPr lang="en-US"/>
          </a:p>
        </p:txBody>
      </p:sp>
    </p:spTree>
    <p:extLst>
      <p:ext uri="{BB962C8B-B14F-4D97-AF65-F5344CB8AC3E}">
        <p14:creationId xmlns:p14="http://schemas.microsoft.com/office/powerpoint/2010/main" val="324204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25E8037F-C84C-4EE1-8AD9-C7F932FF81E8}" type="datetimeFigureOut">
              <a:rPr lang="en-US" smtClean="0"/>
              <a:t>4/15/2022</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9D1C6650-714D-4F8F-B167-F67FEF082978}" type="slidenum">
              <a:rPr lang="en-US" smtClean="0"/>
              <a:t>‹#›</a:t>
            </a:fld>
            <a:endParaRPr lang="en-US"/>
          </a:p>
        </p:txBody>
      </p:sp>
    </p:spTree>
    <p:extLst>
      <p:ext uri="{BB962C8B-B14F-4D97-AF65-F5344CB8AC3E}">
        <p14:creationId xmlns:p14="http://schemas.microsoft.com/office/powerpoint/2010/main" val="67562907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health.clevelandclinic.org/5-strategies-to-help-you-stop-emotional-eating/" TargetMode="External"/><Relationship Id="rId2" Type="http://schemas.openxmlformats.org/officeDocument/2006/relationships/hyperlink" Target="https://health.clevelandclinic.org/emotional-eat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t>Emotional Eating as a Maladaptive Coping Strategy for Pain</a:t>
            </a:r>
          </a:p>
        </p:txBody>
      </p:sp>
      <p:sp>
        <p:nvSpPr>
          <p:cNvPr id="3" name="Subtitle 2"/>
          <p:cNvSpPr>
            <a:spLocks noGrp="1"/>
          </p:cNvSpPr>
          <p:nvPr>
            <p:ph type="subTitle" idx="1"/>
          </p:nvPr>
        </p:nvSpPr>
        <p:spPr/>
        <p:txBody>
          <a:bodyPr/>
          <a:lstStyle/>
          <a:p>
            <a:endParaRPr lang="en-US" dirty="0"/>
          </a:p>
          <a:p>
            <a:r>
              <a:rPr lang="en-US" dirty="0"/>
              <a:t>Amanda Pratt RD, LD</a:t>
            </a:r>
          </a:p>
        </p:txBody>
      </p:sp>
    </p:spTree>
    <p:extLst>
      <p:ext uri="{BB962C8B-B14F-4D97-AF65-F5344CB8AC3E}">
        <p14:creationId xmlns:p14="http://schemas.microsoft.com/office/powerpoint/2010/main" val="123617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6DE21-6890-F02F-D103-A0205D1EEBE4}"/>
              </a:ext>
            </a:extLst>
          </p:cNvPr>
          <p:cNvSpPr>
            <a:spLocks noGrp="1"/>
          </p:cNvSpPr>
          <p:nvPr>
            <p:ph type="title"/>
          </p:nvPr>
        </p:nvSpPr>
        <p:spPr/>
        <p:txBody>
          <a:bodyPr>
            <a:normAutofit fontScale="90000"/>
          </a:bodyPr>
          <a:lstStyle/>
          <a:p>
            <a:r>
              <a:rPr lang="en-US" dirty="0"/>
              <a:t>'Discomfort eating': </a:t>
            </a:r>
            <a:r>
              <a:rPr lang="en-US" sz="3200" dirty="0"/>
              <a:t>An investigation into the use of food as a coping strategy for the management of chronic pain</a:t>
            </a:r>
          </a:p>
        </p:txBody>
      </p:sp>
      <p:sp>
        <p:nvSpPr>
          <p:cNvPr id="3" name="Content Placeholder 2">
            <a:extLst>
              <a:ext uri="{FF2B5EF4-FFF2-40B4-BE49-F238E27FC236}">
                <a16:creationId xmlns:a16="http://schemas.microsoft.com/office/drawing/2014/main" id="{7D79F92B-458E-81A2-4FEE-634017ACEA1B}"/>
              </a:ext>
            </a:extLst>
          </p:cNvPr>
          <p:cNvSpPr>
            <a:spLocks noGrp="1"/>
          </p:cNvSpPr>
          <p:nvPr>
            <p:ph idx="1"/>
          </p:nvPr>
        </p:nvSpPr>
        <p:spPr/>
        <p:txBody>
          <a:bodyPr vert="horz" lIns="91440" tIns="45720" rIns="91440" bIns="45720" rtlCol="0" anchor="t">
            <a:normAutofit/>
          </a:bodyPr>
          <a:lstStyle/>
          <a:p>
            <a:r>
              <a:rPr lang="en-US" dirty="0"/>
              <a:t>Animal and human studies have demonstrated that eating high-sugar nutrient-dense foods confers analgesic effects.</a:t>
            </a:r>
          </a:p>
          <a:p>
            <a:r>
              <a:rPr lang="en-US" dirty="0"/>
              <a:t>This study aimed to determine whether chronic pain intensity predicts pain-inducted comfort eating, elevated BMI and to establish whether BMI predicts chronic pain interference.</a:t>
            </a:r>
          </a:p>
          <a:p>
            <a:r>
              <a:rPr lang="en-US" dirty="0"/>
              <a:t>This study utilized a cross-sectional online survey design and a sample of 151 adults with chronic pain.</a:t>
            </a:r>
          </a:p>
          <a:p>
            <a:r>
              <a:rPr lang="en-US" dirty="0"/>
              <a:t>Over 75% of this sample group reported engaging in pain-induced comfort eating.  However, pain intensity was not a significant predictor.  </a:t>
            </a:r>
          </a:p>
          <a:p>
            <a:r>
              <a:rPr lang="en-US" dirty="0"/>
              <a:t>As assumed pain-induced comfort eating significantly predicted increased BMI and in turn BMI significantly predicted greater chronic pain interference.</a:t>
            </a:r>
          </a:p>
          <a:p>
            <a:endParaRPr lang="en-US" dirty="0"/>
          </a:p>
        </p:txBody>
      </p:sp>
    </p:spTree>
    <p:extLst>
      <p:ext uri="{BB962C8B-B14F-4D97-AF65-F5344CB8AC3E}">
        <p14:creationId xmlns:p14="http://schemas.microsoft.com/office/powerpoint/2010/main" val="2317672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81BD-46C7-A81B-B39A-1C7E8AF24279}"/>
              </a:ext>
            </a:extLst>
          </p:cNvPr>
          <p:cNvSpPr>
            <a:spLocks noGrp="1"/>
          </p:cNvSpPr>
          <p:nvPr>
            <p:ph type="title"/>
          </p:nvPr>
        </p:nvSpPr>
        <p:spPr/>
        <p:txBody>
          <a:bodyPr>
            <a:normAutofit fontScale="90000"/>
          </a:bodyPr>
          <a:lstStyle/>
          <a:p>
            <a:r>
              <a:rPr lang="en-US" dirty="0"/>
              <a:t>The More Pain I Have, the More I want to Eat": </a:t>
            </a:r>
            <a:r>
              <a:rPr lang="en-US" sz="3200" dirty="0"/>
              <a:t>Obesity in the Context of Chronic Pain</a:t>
            </a:r>
          </a:p>
        </p:txBody>
      </p:sp>
      <p:sp>
        <p:nvSpPr>
          <p:cNvPr id="3" name="Content Placeholder 2">
            <a:extLst>
              <a:ext uri="{FF2B5EF4-FFF2-40B4-BE49-F238E27FC236}">
                <a16:creationId xmlns:a16="http://schemas.microsoft.com/office/drawing/2014/main" id="{24FA97AA-A290-ABCE-812E-23019568E1D2}"/>
              </a:ext>
            </a:extLst>
          </p:cNvPr>
          <p:cNvSpPr>
            <a:spLocks noGrp="1"/>
          </p:cNvSpPr>
          <p:nvPr>
            <p:ph idx="1"/>
          </p:nvPr>
        </p:nvSpPr>
        <p:spPr/>
        <p:txBody>
          <a:bodyPr vert="horz" lIns="91440" tIns="45720" rIns="91440" bIns="45720" rtlCol="0" anchor="t">
            <a:normAutofit/>
          </a:bodyPr>
          <a:lstStyle/>
          <a:p>
            <a:r>
              <a:rPr lang="en-US" dirty="0"/>
              <a:t>A total of 30 patients were recruited from primary care clinics at a large VA hospital.</a:t>
            </a:r>
            <a:endParaRPr lang="en-US"/>
          </a:p>
          <a:p>
            <a:r>
              <a:rPr lang="en-US" dirty="0"/>
              <a:t>Eligible patients had BMI &gt;25, weekly pain at an intensity of &gt;4 for the previous 3 months, and current diagnosis of a medical complaint associated with persistent pain.</a:t>
            </a:r>
          </a:p>
          <a:p>
            <a:r>
              <a:rPr lang="en-US" dirty="0"/>
              <a:t>Several key themes emerged from focus group and individual interview discussions.  Discussions focused on:</a:t>
            </a:r>
          </a:p>
          <a:p>
            <a:pPr lvl="1"/>
            <a:r>
              <a:rPr lang="en-US" spc="10" dirty="0">
                <a:solidFill>
                  <a:srgbClr val="000000"/>
                </a:solidFill>
              </a:rPr>
              <a:t>Depression as magnifying the comorbid physical symptoms and complicating treatment for comorbid obesity and pain</a:t>
            </a:r>
            <a:endParaRPr lang="en-US" dirty="0">
              <a:solidFill>
                <a:srgbClr val="262626"/>
              </a:solidFill>
            </a:endParaRPr>
          </a:p>
          <a:p>
            <a:pPr lvl="1"/>
            <a:r>
              <a:rPr lang="en-US" spc="10" dirty="0">
                <a:solidFill>
                  <a:srgbClr val="000000"/>
                </a:solidFill>
              </a:rPr>
              <a:t>Hedonic hunger triggered by physical pain and associated with depression and shame from eating in the absence of hunger</a:t>
            </a:r>
          </a:p>
          <a:p>
            <a:pPr lvl="1"/>
            <a:r>
              <a:rPr lang="en-US" spc="10" dirty="0">
                <a:solidFill>
                  <a:srgbClr val="000000"/>
                </a:solidFill>
              </a:rPr>
              <a:t>Emotional or "binge" eating in response to pain</a:t>
            </a:r>
          </a:p>
          <a:p>
            <a:pPr lvl="1"/>
            <a:r>
              <a:rPr lang="en-US" spc="10" dirty="0">
                <a:solidFill>
                  <a:srgbClr val="000000"/>
                </a:solidFill>
              </a:rPr>
              <a:t>Altered dietary choices in response to pain</a:t>
            </a:r>
          </a:p>
          <a:p>
            <a:pPr lvl="1"/>
            <a:r>
              <a:rPr lang="en-US" spc="10" dirty="0">
                <a:solidFill>
                  <a:srgbClr val="000000"/>
                </a:solidFill>
              </a:rPr>
              <a:t>Low self-efficacy for physical activity due to pain</a:t>
            </a:r>
          </a:p>
        </p:txBody>
      </p:sp>
    </p:spTree>
    <p:extLst>
      <p:ext uri="{BB962C8B-B14F-4D97-AF65-F5344CB8AC3E}">
        <p14:creationId xmlns:p14="http://schemas.microsoft.com/office/powerpoint/2010/main" val="806524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5D220-416D-CC18-20E5-0C677064D019}"/>
              </a:ext>
            </a:extLst>
          </p:cNvPr>
          <p:cNvSpPr>
            <a:spLocks noGrp="1"/>
          </p:cNvSpPr>
          <p:nvPr>
            <p:ph type="title"/>
          </p:nvPr>
        </p:nvSpPr>
        <p:spPr/>
        <p:txBody>
          <a:bodyPr>
            <a:normAutofit fontScale="90000"/>
          </a:bodyPr>
          <a:lstStyle/>
          <a:p>
            <a:r>
              <a:rPr lang="en-US" dirty="0">
                <a:ea typeface="+mj-lt"/>
                <a:cs typeface="+mj-lt"/>
              </a:rPr>
              <a:t>Eating the Pain Away: </a:t>
            </a:r>
            <a:r>
              <a:rPr lang="en-US" sz="3200" dirty="0">
                <a:ea typeface="+mj-lt"/>
                <a:cs typeface="+mj-lt"/>
              </a:rPr>
              <a:t>The use of food as a coping mechanism in older adults experiencing chronic pain</a:t>
            </a:r>
            <a:endParaRPr lang="en-US" sz="3200" dirty="0"/>
          </a:p>
        </p:txBody>
      </p:sp>
      <p:sp>
        <p:nvSpPr>
          <p:cNvPr id="3" name="Content Placeholder 2">
            <a:extLst>
              <a:ext uri="{FF2B5EF4-FFF2-40B4-BE49-F238E27FC236}">
                <a16:creationId xmlns:a16="http://schemas.microsoft.com/office/drawing/2014/main" id="{0A4F210C-F0AE-9739-D4FE-AE3299934B15}"/>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This study examined whether older adults experiencing chronic pain report higher instances of emotional eating in comparison to a population of older adults not experiencing chronic pain. </a:t>
            </a:r>
          </a:p>
          <a:p>
            <a:r>
              <a:rPr lang="en-US" dirty="0">
                <a:ea typeface="+mn-lt"/>
                <a:cs typeface="+mn-lt"/>
              </a:rPr>
              <a:t>Data stemmed from the Midlife in the United States study was analyzed to investigate whether individuals used food as a coping mechanism for chronic pain symptoms. </a:t>
            </a:r>
          </a:p>
          <a:p>
            <a:r>
              <a:rPr lang="en-US" dirty="0">
                <a:ea typeface="+mn-lt"/>
                <a:cs typeface="+mn-lt"/>
              </a:rPr>
              <a:t> Results of the Independent Samples T-Test indicated that participants were found to be engaging in emotional eating when experiencing chronic pain symptoms, as hypothesized. Participants in the has chronic pain condition reported relying on food as a coping mechanism more (M= 3.66, SD= 1.87) than participants in the does not have chronic pain condition (M= 3.42, SD= 1.71); t(1370)= 2.71, p= .007, d= 0.13. </a:t>
            </a:r>
          </a:p>
          <a:p>
            <a:r>
              <a:rPr lang="en-US" dirty="0">
                <a:ea typeface="+mn-lt"/>
                <a:cs typeface="+mn-lt"/>
              </a:rPr>
              <a:t>Results suggest that older adults experiencing chronic pain report utilizing food as a coping mechanism more than older adults that do not experience chronic pain.  Investigating alternative coping mechanisms for chronic pain would be beneficial to diminish the harmful health effects of emotional eating.</a:t>
            </a:r>
            <a:endParaRPr lang="en-US" dirty="0"/>
          </a:p>
        </p:txBody>
      </p:sp>
    </p:spTree>
    <p:extLst>
      <p:ext uri="{BB962C8B-B14F-4D97-AF65-F5344CB8AC3E}">
        <p14:creationId xmlns:p14="http://schemas.microsoft.com/office/powerpoint/2010/main" val="1528550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Reward-Related Eating</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Behaviors learned via positive and negative reinforcement are reinforced by their consequences (rewards).  </a:t>
            </a:r>
          </a:p>
          <a:p>
            <a:r>
              <a:rPr lang="en-US" dirty="0"/>
              <a:t>Once our brains grasp the connection between a behavior and a reward we create a powerful emotional memory the increases the probability of performing reward-yielding behavior in the future.</a:t>
            </a:r>
          </a:p>
          <a:p>
            <a:r>
              <a:rPr lang="en-US" dirty="0"/>
              <a:t>Put simply, if we eat a highly palatable food, we feel good, and lay down a memory that helps us remember under what circumstance we ate it, where we obtained it, what we liked about it, and so on. This memory reminds us to perform the same behavior the next time we are in a similar situation (positive reinforcement). </a:t>
            </a:r>
          </a:p>
          <a:p>
            <a:r>
              <a:rPr lang="en-US" dirty="0"/>
              <a:t>Likewise, if we eat something that serves to reduce our sadness or anxiety, we may lay down a memory to eat certain foods to reduce particular affective states (negative reinforcement).</a:t>
            </a:r>
          </a:p>
        </p:txBody>
      </p:sp>
    </p:spTree>
    <p:extLst>
      <p:ext uri="{BB962C8B-B14F-4D97-AF65-F5344CB8AC3E}">
        <p14:creationId xmlns:p14="http://schemas.microsoft.com/office/powerpoint/2010/main" val="3621073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habit loop. </a:t>
            </a:r>
            <a:r>
              <a:rPr lang="en-US" sz="2700" dirty="0"/>
              <a:t>Development of habitual reward-based eating via positive and negative reinforcement.</a:t>
            </a:r>
          </a:p>
        </p:txBody>
      </p:sp>
      <p:pic>
        <p:nvPicPr>
          <p:cNvPr id="1026" name="Picture 2" descr="https://attachments.office.net/owa/amanda.pratt%40wvumedicine.org/service.svc/s/GetAttachmentThumbnail?id=AAMkAGM3MTgxMTRmLWVhYTAtNDI5Yi04YzA3LTE3Y2Q5ZTM1Y2I3ZABGAAAAAADIcDIdSZx2TZ37BGn6uYZSBwAEpwK6Lm%2FyQqlM74XbNSWQAAAANMVWAADYmgUI4KzPR58UD7lQlbtoAAExK1MdAAABEgAQADA%2B3zf6KbBOsLdZ3%2Bsg%2B%2FI%3D&amp;thumbnailType=2&amp;token=eyJhbGciOiJSUzI1NiIsImtpZCI6IkZBRDY1NDI2MkM2QUYyOTYxQUExRThDQUI3OEZGMUIyNzBFNzA3RTkiLCJ0eXAiOiJKV1QiLCJ4NXQiOiItdFpVSml4cThwWWFvZWpLdDRfeHNuRG5CLWsifQ.eyJvcmlnaW4iOiJodHRwczovL291dGxvb2sub2ZmaWNlLmNvbSIsInVjIjoiNTgzZGMxNmY3Y2MwNDc4OGExZjcxZTY3NzdjN2I0MjYiLCJzaWduaW5fc3RhdGUiOiJbXCJpbmtub3dubnR3a1wiXSIsInZlciI6IkV4Y2hhbmdlLkNhbGxiYWNrLlYxIiwiYXBwY3R4c2VuZGVyIjoiT3dhRG93bmxvYWRAYTJkMWY5NWYtODUxMC00NDI0LThhZTEtNWM1OTZiZGJkNTc4IiwiaXNzcmluZyI6IlNJUCIsImFwcGN0eCI6IntcIm1zZXhjaHByb3RcIjpcIm93YVwiLFwicHVpZFwiOlwiMTE1MzgzNjI5NjcxMDAyNTg3MlwiLFwic2NvcGVcIjpcIk93YURvd25sb2FkXCIsXCJvaWRcIjpcIjdlMDI4NmE4LWM3MWQtNDUxZS1iZWRjLTE2NWZiNmQ4NDgxZFwiLFwicHJpbWFyeXNpZFwiOlwiUy0xLTUtMjEtMzg5NTc0NTUyMC01NzgxOTg1MDctMzUxMzE3Njg1MC0xMjQ0MzEzOFwifSIsIm5iZiI6MTY0OTY4MzQ2OSwiZXhwIjoxNjQ5Njg0MDY5LCJpc3MiOiIwMDAwMDAwMi0wMDAwLTBmZjEtY2UwMC0wMDAwMDAwMDAwMDBAYTJkMWY5NWYtODUxMC00NDI0LThhZTEtNWM1OTZiZGJkNTc4IiwiYXVkIjoiMDAwMDAwMDItMDAwMC0wZmYxLWNlMDAtMDAwMDAwMDAwMDAwL2F0dGFjaG1lbnRzLm9mZmljZS5uZXRAYTJkMWY5NWYtODUxMC00NDI0LThhZTEtNWM1OTZiZGJkNTc4IiwiaGFwcCI6Im93YSJ9.YiHWp8wD4IPtRLTMQ-4krCS3euPVplxGsM5N1bcITW97GzWFincTTgPWTYKeNiXO6N7uELso95chs0uU82zRvP99MF_JqEbAUVtbgQtmdvJwuRENd7VbLQPaYyhAg1Ho_ZkG6EMtPnZ86M9weKjhgvpun54xTBeyqaP1eS-F1bpaLs5H4j-WR8ByVxGr7F3JWa45mvwpt6mFQ3X-olooob1pVVcuoEhrmghGUHTuL2a6SE1p9Epsl1wQOw_mMrop7_J8nk_K_SByL0hmzEHWRiMjoUXdsYayhU_GXOzMcK8NuNO4doonBADRxvjzcwK9MSrGUEPn-KM5GKj0tvkOaw&amp;X-OWA-CANARY=40EAC4f07EePzhJqOLuPP1Dhmp2-G9oYk4Ry3G8KayVZq9uCU5rz4zJ7lrbqnEdRSyGcbwKGL-o.&amp;owa=outlook.office.com&amp;scriptVer=20220401003.04&amp;animation=true"/>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2954321" y="1828800"/>
            <a:ext cx="521020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882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emotional eating</a:t>
            </a:r>
          </a:p>
        </p:txBody>
      </p:sp>
      <p:sp>
        <p:nvSpPr>
          <p:cNvPr id="3" name="Content Placeholder 2"/>
          <p:cNvSpPr>
            <a:spLocks noGrp="1"/>
          </p:cNvSpPr>
          <p:nvPr>
            <p:ph idx="1"/>
          </p:nvPr>
        </p:nvSpPr>
        <p:spPr/>
        <p:txBody>
          <a:bodyPr>
            <a:normAutofit lnSpcReduction="10000"/>
          </a:bodyPr>
          <a:lstStyle/>
          <a:p>
            <a:pPr marL="0" indent="0">
              <a:buNone/>
            </a:pPr>
            <a:r>
              <a:rPr lang="en-US" b="1" dirty="0"/>
              <a:t>Diet choice</a:t>
            </a:r>
          </a:p>
          <a:p>
            <a:r>
              <a:rPr lang="en-US" dirty="0"/>
              <a:t>There is evidence to suggest that repeatedly consuming highly processed foods (e.g., processed foods high in combinations of sugar and fat, salt and fat, or all three) can alter the brain’s reward circuitry. Such foods stimulates dopamine release along the same associative learning pathway as substances of abuse, and in some studies, this release surpasses that associated with cocaine use.  </a:t>
            </a:r>
          </a:p>
          <a:p>
            <a:r>
              <a:rPr lang="en-US" dirty="0"/>
              <a:t>Although the concept of “food addiction” remains controversial, sugar and refined-carbohydrate consumption may lead to similar neuroadaptations as drugs of abuse, including craving and withdrawal.</a:t>
            </a:r>
          </a:p>
          <a:p>
            <a:r>
              <a:rPr lang="en-US" dirty="0"/>
              <a:t>Repeatedly overconsuming sugar-laden food can condition individuals to expect pleasurable responses not only upon consuming a highly palatable food, but also when observing stimuli that one associates with the food (e.g., seeing a picture of ice cream).  Such stimuli can activate learned associations that trigger non-homeostatic eating.</a:t>
            </a:r>
            <a:endParaRPr lang="en-US" b="1" dirty="0"/>
          </a:p>
        </p:txBody>
      </p:sp>
    </p:spTree>
    <p:extLst>
      <p:ext uri="{BB962C8B-B14F-4D97-AF65-F5344CB8AC3E}">
        <p14:creationId xmlns:p14="http://schemas.microsoft.com/office/powerpoint/2010/main" val="2217449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EDE4-0A85-0C12-3C98-80CE555F378A}"/>
              </a:ext>
            </a:extLst>
          </p:cNvPr>
          <p:cNvSpPr>
            <a:spLocks noGrp="1"/>
          </p:cNvSpPr>
          <p:nvPr>
            <p:ph type="title"/>
          </p:nvPr>
        </p:nvSpPr>
        <p:spPr/>
        <p:txBody>
          <a:bodyPr/>
          <a:lstStyle/>
          <a:p>
            <a:r>
              <a:rPr lang="en-US" dirty="0"/>
              <a:t>Causes of emotional eating</a:t>
            </a:r>
          </a:p>
        </p:txBody>
      </p:sp>
      <p:sp>
        <p:nvSpPr>
          <p:cNvPr id="3" name="Content Placeholder 2">
            <a:extLst>
              <a:ext uri="{FF2B5EF4-FFF2-40B4-BE49-F238E27FC236}">
                <a16:creationId xmlns:a16="http://schemas.microsoft.com/office/drawing/2014/main" id="{6B00FA1C-6529-C87B-A4A6-423C06E02A81}"/>
              </a:ext>
            </a:extLst>
          </p:cNvPr>
          <p:cNvSpPr>
            <a:spLocks noGrp="1"/>
          </p:cNvSpPr>
          <p:nvPr>
            <p:ph idx="1"/>
          </p:nvPr>
        </p:nvSpPr>
        <p:spPr/>
        <p:txBody>
          <a:bodyPr vert="horz" lIns="91440" tIns="45720" rIns="91440" bIns="45720" rtlCol="0" anchor="t">
            <a:normAutofit/>
          </a:bodyPr>
          <a:lstStyle/>
          <a:p>
            <a:r>
              <a:rPr lang="en-US" dirty="0"/>
              <a:t>Food enjoyment</a:t>
            </a:r>
          </a:p>
          <a:p>
            <a:pPr lvl="1"/>
            <a:r>
              <a:rPr lang="en-US" spc="10" dirty="0">
                <a:solidFill>
                  <a:srgbClr val="000000"/>
                </a:solidFill>
              </a:rPr>
              <a:t>Pain has been shown to enhance the enjoyment of sweet foods.  </a:t>
            </a:r>
          </a:p>
          <a:p>
            <a:pPr lvl="1"/>
            <a:r>
              <a:rPr lang="en-US" spc="10" dirty="0">
                <a:solidFill>
                  <a:srgbClr val="000000"/>
                </a:solidFill>
              </a:rPr>
              <a:t>After undergoing cold-pressor test healthy volunteers reported greater pleasure from eating chocolate.  </a:t>
            </a:r>
          </a:p>
          <a:p>
            <a:pPr lvl="1"/>
            <a:r>
              <a:rPr lang="en-US" spc="10" dirty="0">
                <a:solidFill>
                  <a:srgbClr val="000000"/>
                </a:solidFill>
              </a:rPr>
              <a:t>This increased food enjoyment after pain </a:t>
            </a:r>
            <a:r>
              <a:rPr lang="en-US" spc="10" dirty="0" err="1">
                <a:solidFill>
                  <a:srgbClr val="000000"/>
                </a:solidFill>
              </a:rPr>
              <a:t>offets</a:t>
            </a:r>
            <a:r>
              <a:rPr lang="en-US" spc="10" dirty="0">
                <a:solidFill>
                  <a:srgbClr val="000000"/>
                </a:solidFill>
              </a:rPr>
              <a:t> maybe related to a feeling of relief and unlikely to occur in patients who suffer from persistent pain.</a:t>
            </a:r>
          </a:p>
          <a:p>
            <a:pPr lvl="1"/>
            <a:r>
              <a:rPr lang="en-US" spc="10" dirty="0">
                <a:solidFill>
                  <a:srgbClr val="000000"/>
                </a:solidFill>
              </a:rPr>
              <a:t>Eating and drinking is not associated with pleasure but also the feeling of relief.</a:t>
            </a:r>
          </a:p>
          <a:p>
            <a:pPr lvl="1"/>
            <a:endParaRPr lang="en-US" spc="10" dirty="0">
              <a:solidFill>
                <a:srgbClr val="000000"/>
              </a:solidFill>
            </a:endParaRPr>
          </a:p>
        </p:txBody>
      </p:sp>
    </p:spTree>
    <p:extLst>
      <p:ext uri="{BB962C8B-B14F-4D97-AF65-F5344CB8AC3E}">
        <p14:creationId xmlns:p14="http://schemas.microsoft.com/office/powerpoint/2010/main" val="2779488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emotional eating</a:t>
            </a:r>
          </a:p>
        </p:txBody>
      </p:sp>
      <p:sp>
        <p:nvSpPr>
          <p:cNvPr id="3" name="Content Placeholder 2"/>
          <p:cNvSpPr>
            <a:spLocks noGrp="1"/>
          </p:cNvSpPr>
          <p:nvPr>
            <p:ph idx="1"/>
          </p:nvPr>
        </p:nvSpPr>
        <p:spPr/>
        <p:txBody>
          <a:bodyPr>
            <a:normAutofit/>
          </a:bodyPr>
          <a:lstStyle/>
          <a:p>
            <a:pPr marL="0" indent="0">
              <a:buNone/>
            </a:pPr>
            <a:r>
              <a:rPr lang="en-US" b="1" dirty="0"/>
              <a:t>Inability to distinguish between physical and emotional hunger</a:t>
            </a:r>
          </a:p>
          <a:p>
            <a:pPr marL="0" indent="0">
              <a:buNone/>
            </a:pPr>
            <a:r>
              <a:rPr lang="en-US" dirty="0"/>
              <a:t>These positively and negatively reinforced learning pathways provide a useful explanatory model for why, how, and when people set up habits based on the rewarding experiences of eating and/or restricting, rather than true physical hunger.  </a:t>
            </a:r>
          </a:p>
          <a:p>
            <a:pPr marL="0" indent="0">
              <a:buNone/>
            </a:pPr>
            <a:r>
              <a:rPr lang="en-US" dirty="0"/>
              <a:t>The more we engage in these habit loops by experiencing stress (trigger), eating palatable foods or restricting our eating (behavior), and receiving temporary relief (feeling better, being distracted from negative affect, moving toward a goal, avoiding feelings of guilt for having broken one’s dieting “rules” etc.), the further obscured our ability to recognize the difference between homeostatic and non-homeostatic hunger becomes.</a:t>
            </a:r>
            <a:endParaRPr lang="en-US" b="1" dirty="0"/>
          </a:p>
        </p:txBody>
      </p:sp>
    </p:spTree>
    <p:extLst>
      <p:ext uri="{BB962C8B-B14F-4D97-AF65-F5344CB8AC3E}">
        <p14:creationId xmlns:p14="http://schemas.microsoft.com/office/powerpoint/2010/main" val="3228491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emotional eating</a:t>
            </a:r>
          </a:p>
        </p:txBody>
      </p:sp>
      <p:sp>
        <p:nvSpPr>
          <p:cNvPr id="3" name="Content Placeholder 2"/>
          <p:cNvSpPr>
            <a:spLocks noGrp="1"/>
          </p:cNvSpPr>
          <p:nvPr>
            <p:ph idx="1"/>
          </p:nvPr>
        </p:nvSpPr>
        <p:spPr/>
        <p:txBody>
          <a:bodyPr vert="horz" lIns="91440" tIns="45720" rIns="91440" bIns="45720" rtlCol="0" anchor="t">
            <a:normAutofit/>
          </a:bodyPr>
          <a:lstStyle/>
          <a:p>
            <a:r>
              <a:rPr lang="en-US" b="1" dirty="0"/>
              <a:t>Psychological meaning given to pain</a:t>
            </a:r>
          </a:p>
          <a:p>
            <a:pPr lvl="1"/>
            <a:r>
              <a:rPr lang="en-US" spc="10" dirty="0">
                <a:solidFill>
                  <a:srgbClr val="000000"/>
                </a:solidFill>
              </a:rPr>
              <a:t>The experience of pain and suffering is closely tied to justice.  </a:t>
            </a:r>
          </a:p>
          <a:p>
            <a:pPr lvl="1"/>
            <a:r>
              <a:rPr lang="en-US" spc="10" dirty="0">
                <a:solidFill>
                  <a:srgbClr val="000000"/>
                </a:solidFill>
              </a:rPr>
              <a:t>Perceived injustice (i.e. Why should I suffer more than others?) is associated with problematic pain outcomes, such as prolonged disability and mental illness.</a:t>
            </a:r>
          </a:p>
          <a:p>
            <a:pPr lvl="1"/>
            <a:r>
              <a:rPr lang="en-US" spc="10" dirty="0">
                <a:solidFill>
                  <a:srgbClr val="000000"/>
                </a:solidFill>
              </a:rPr>
              <a:t>In experimental studies, pain perceived as being unfair significantly increased how many chocolates participants chose to eat.</a:t>
            </a:r>
          </a:p>
          <a:p>
            <a:pPr lvl="1"/>
            <a:r>
              <a:rPr lang="en-US" spc="10" dirty="0">
                <a:solidFill>
                  <a:srgbClr val="000000"/>
                </a:solidFill>
              </a:rPr>
              <a:t>In contrast, pain that seemed to be justified did not affect indulgence levels.  </a:t>
            </a:r>
          </a:p>
          <a:p>
            <a:pPr lvl="1"/>
            <a:r>
              <a:rPr lang="en-US" spc="10" dirty="0">
                <a:solidFill>
                  <a:srgbClr val="000000"/>
                </a:solidFill>
              </a:rPr>
              <a:t>Some have argued that unfair pain can induce feelings of entitlement and thereby increase indulgence in "guilty pleasures."  It can be described as a feeling of "deserving" more hyper-</a:t>
            </a:r>
            <a:r>
              <a:rPr lang="en-US" spc="10" dirty="0" err="1">
                <a:solidFill>
                  <a:srgbClr val="000000"/>
                </a:solidFill>
              </a:rPr>
              <a:t>satieting</a:t>
            </a:r>
            <a:r>
              <a:rPr lang="en-US" spc="10" dirty="0">
                <a:solidFill>
                  <a:srgbClr val="000000"/>
                </a:solidFill>
              </a:rPr>
              <a:t> food because I am in pain.</a:t>
            </a:r>
          </a:p>
          <a:p>
            <a:pPr lvl="1"/>
            <a:r>
              <a:rPr lang="en-US" spc="10" dirty="0">
                <a:solidFill>
                  <a:srgbClr val="000000"/>
                </a:solidFill>
              </a:rPr>
              <a:t>These patients may be responding to signals that are not directly related to hunger but instead to reestablishing a sense of psychological equilibrium and personal justice.</a:t>
            </a:r>
          </a:p>
          <a:p>
            <a:pPr lvl="1"/>
            <a:endParaRPr lang="en-US" spc="10" dirty="0">
              <a:solidFill>
                <a:srgbClr val="000000"/>
              </a:solidFill>
            </a:endParaRPr>
          </a:p>
        </p:txBody>
      </p:sp>
    </p:spTree>
    <p:extLst>
      <p:ext uri="{BB962C8B-B14F-4D97-AF65-F5344CB8AC3E}">
        <p14:creationId xmlns:p14="http://schemas.microsoft.com/office/powerpoint/2010/main" val="683775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emotional eating</a:t>
            </a:r>
          </a:p>
        </p:txBody>
      </p:sp>
      <p:sp>
        <p:nvSpPr>
          <p:cNvPr id="3" name="Content Placeholder 2"/>
          <p:cNvSpPr>
            <a:spLocks noGrp="1"/>
          </p:cNvSpPr>
          <p:nvPr>
            <p:ph idx="1"/>
          </p:nvPr>
        </p:nvSpPr>
        <p:spPr/>
        <p:txBody>
          <a:bodyPr vert="horz" lIns="91440" tIns="45720" rIns="91440" bIns="45720" rtlCol="0" anchor="t">
            <a:normAutofit lnSpcReduction="10000"/>
          </a:bodyPr>
          <a:lstStyle/>
          <a:p>
            <a:pPr marL="0" indent="0">
              <a:buNone/>
            </a:pPr>
            <a:r>
              <a:rPr lang="en-US" dirty="0"/>
              <a:t>Cravings</a:t>
            </a:r>
          </a:p>
          <a:p>
            <a:r>
              <a:rPr lang="en-US" dirty="0"/>
              <a:t>Craving is a central downstream component linking both positive and negative emotions to eating. Food cravings are most commonly defined as</a:t>
            </a:r>
            <a:r>
              <a:rPr lang="en-US" u="sng" dirty="0"/>
              <a:t> intense desires or longings to eat a specific food.</a:t>
            </a:r>
          </a:p>
          <a:p>
            <a:r>
              <a:rPr lang="en-US" dirty="0"/>
              <a:t>Food cravings fit into a food reward framework as a psychological state of </a:t>
            </a:r>
            <a:r>
              <a:rPr lang="en-US" i="1" dirty="0"/>
              <a:t>wanting</a:t>
            </a:r>
            <a:r>
              <a:rPr lang="en-US" dirty="0"/>
              <a:t> which is distinct from liking, or the pleasure one derives from eating a particular food.  Psychological (rather than physical) deprivation is the more likely primary driver of food cravings.</a:t>
            </a:r>
          </a:p>
          <a:p>
            <a:r>
              <a:rPr lang="en-US" dirty="0"/>
              <a:t>Theoretical frameworks posit that cues to eat, be they cognitive, emotional, or physiological, can trigger seemingly spontaneous thoughts of images. These thoughts or images then motivate further movement toward the desired food.</a:t>
            </a:r>
          </a:p>
          <a:p>
            <a:r>
              <a:rPr lang="en-US" dirty="0"/>
              <a:t>Studies show that food cravings predict non-homeostatic eating and binge-eating, and are associated with weight-preoccupation.</a:t>
            </a:r>
          </a:p>
        </p:txBody>
      </p:sp>
    </p:spTree>
    <p:extLst>
      <p:ext uri="{BB962C8B-B14F-4D97-AF65-F5344CB8AC3E}">
        <p14:creationId xmlns:p14="http://schemas.microsoft.com/office/powerpoint/2010/main" val="3985464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37E91-7EE9-979D-6DD0-8EFE36B4F351}"/>
              </a:ext>
            </a:extLst>
          </p:cNvPr>
          <p:cNvSpPr>
            <a:spLocks noGrp="1"/>
          </p:cNvSpPr>
          <p:nvPr>
            <p:ph type="title"/>
          </p:nvPr>
        </p:nvSpPr>
        <p:spPr/>
        <p:txBody>
          <a:bodyPr/>
          <a:lstStyle/>
          <a:p>
            <a:r>
              <a:rPr lang="en-US" dirty="0"/>
              <a:t>Disclosure</a:t>
            </a:r>
          </a:p>
        </p:txBody>
      </p:sp>
      <p:sp>
        <p:nvSpPr>
          <p:cNvPr id="3" name="Content Placeholder 2">
            <a:extLst>
              <a:ext uri="{FF2B5EF4-FFF2-40B4-BE49-F238E27FC236}">
                <a16:creationId xmlns:a16="http://schemas.microsoft.com/office/drawing/2014/main" id="{88C6E3FE-4439-1028-894C-A439161168B7}"/>
              </a:ext>
            </a:extLst>
          </p:cNvPr>
          <p:cNvSpPr>
            <a:spLocks noGrp="1"/>
          </p:cNvSpPr>
          <p:nvPr>
            <p:ph idx="1"/>
          </p:nvPr>
        </p:nvSpPr>
        <p:spPr/>
        <p:txBody>
          <a:bodyPr vert="horz" lIns="91440" tIns="45720" rIns="91440" bIns="45720" rtlCol="0" anchor="t">
            <a:normAutofit/>
          </a:bodyPr>
          <a:lstStyle/>
          <a:p>
            <a:pPr marL="0" indent="0" algn="just">
              <a:buNone/>
            </a:pPr>
            <a:endParaRPr lang="en-US" dirty="0">
              <a:ea typeface="+mn-lt"/>
              <a:cs typeface="+mn-lt"/>
            </a:endParaRPr>
          </a:p>
          <a:p>
            <a:pPr marL="0" indent="0" algn="just">
              <a:buNone/>
            </a:pPr>
            <a:r>
              <a:rPr lang="en-US" dirty="0">
                <a:ea typeface="+mn-lt"/>
                <a:cs typeface="+mn-lt"/>
              </a:rPr>
              <a:t>I have NO financial disclosure or conflicts of interest with the presented material in this presentation.</a:t>
            </a:r>
            <a:endParaRPr lang="en-US"/>
          </a:p>
          <a:p>
            <a:endParaRPr lang="en-US"/>
          </a:p>
          <a:p>
            <a:endParaRPr lang="en-US"/>
          </a:p>
          <a:p>
            <a:endParaRPr lang="en-US" dirty="0"/>
          </a:p>
        </p:txBody>
      </p:sp>
    </p:spTree>
    <p:extLst>
      <p:ext uri="{BB962C8B-B14F-4D97-AF65-F5344CB8AC3E}">
        <p14:creationId xmlns:p14="http://schemas.microsoft.com/office/powerpoint/2010/main" val="4030644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treatment</a:t>
            </a:r>
          </a:p>
        </p:txBody>
      </p:sp>
      <p:sp>
        <p:nvSpPr>
          <p:cNvPr id="4" name="Text Placeholder 3"/>
          <p:cNvSpPr>
            <a:spLocks noGrp="1"/>
          </p:cNvSpPr>
          <p:nvPr>
            <p:ph type="body" idx="1"/>
          </p:nvPr>
        </p:nvSpPr>
        <p:spPr/>
        <p:txBody>
          <a:bodyPr/>
          <a:lstStyle/>
          <a:p>
            <a:r>
              <a:rPr lang="en-US" dirty="0"/>
              <a:t>Willpower based dieting</a:t>
            </a:r>
          </a:p>
        </p:txBody>
      </p:sp>
    </p:spTree>
    <p:extLst>
      <p:ext uri="{BB962C8B-B14F-4D97-AF65-F5344CB8AC3E}">
        <p14:creationId xmlns:p14="http://schemas.microsoft.com/office/powerpoint/2010/main" val="3909805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Willpower based dieting</a:t>
            </a:r>
          </a:p>
        </p:txBody>
      </p:sp>
      <p:sp>
        <p:nvSpPr>
          <p:cNvPr id="5" name="Content Placeholder 4"/>
          <p:cNvSpPr>
            <a:spLocks noGrp="1"/>
          </p:cNvSpPr>
          <p:nvPr>
            <p:ph idx="1"/>
          </p:nvPr>
        </p:nvSpPr>
        <p:spPr/>
        <p:txBody>
          <a:bodyPr/>
          <a:lstStyle/>
          <a:p>
            <a:r>
              <a:rPr lang="en-US" dirty="0"/>
              <a:t>The standard clinic approach to weight-loss is dietary restriction.  </a:t>
            </a:r>
          </a:p>
          <a:p>
            <a:r>
              <a:rPr lang="en-US" dirty="0"/>
              <a:t>However, data has repeatedly demonstrated that traditional diet programs yield variable short-term results and minimal differences in the long-term.</a:t>
            </a:r>
          </a:p>
          <a:p>
            <a:endParaRPr lang="en-US" dirty="0"/>
          </a:p>
        </p:txBody>
      </p:sp>
    </p:spTree>
    <p:extLst>
      <p:ext uri="{BB962C8B-B14F-4D97-AF65-F5344CB8AC3E}">
        <p14:creationId xmlns:p14="http://schemas.microsoft.com/office/powerpoint/2010/main" val="584993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Proposed new treatment method</a:t>
            </a:r>
          </a:p>
        </p:txBody>
      </p:sp>
      <p:sp>
        <p:nvSpPr>
          <p:cNvPr id="5" name="Text Placeholder 4"/>
          <p:cNvSpPr>
            <a:spLocks noGrp="1"/>
          </p:cNvSpPr>
          <p:nvPr>
            <p:ph type="body" idx="1"/>
          </p:nvPr>
        </p:nvSpPr>
        <p:spPr/>
        <p:txBody>
          <a:bodyPr/>
          <a:lstStyle/>
          <a:p>
            <a:r>
              <a:rPr lang="en-US" dirty="0"/>
              <a:t>Mindfulness</a:t>
            </a:r>
          </a:p>
        </p:txBody>
      </p:sp>
    </p:spTree>
    <p:extLst>
      <p:ext uri="{BB962C8B-B14F-4D97-AF65-F5344CB8AC3E}">
        <p14:creationId xmlns:p14="http://schemas.microsoft.com/office/powerpoint/2010/main" val="2325933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Step 1: Awareness</a:t>
            </a:r>
            <a:r>
              <a:rPr lang="en-US" sz="3600" b="1" dirty="0"/>
              <a:t> – </a:t>
            </a:r>
            <a:r>
              <a:rPr lang="en-US" sz="3200" b="1" dirty="0"/>
              <a:t>We Cannot Change What We Cannot See</a:t>
            </a:r>
          </a:p>
        </p:txBody>
      </p:sp>
      <p:sp>
        <p:nvSpPr>
          <p:cNvPr id="5" name="Content Placeholder 4"/>
          <p:cNvSpPr>
            <a:spLocks noGrp="1"/>
          </p:cNvSpPr>
          <p:nvPr>
            <p:ph idx="1"/>
          </p:nvPr>
        </p:nvSpPr>
        <p:spPr/>
        <p:txBody>
          <a:bodyPr/>
          <a:lstStyle/>
          <a:p>
            <a:r>
              <a:rPr lang="en-US" dirty="0"/>
              <a:t>First they must become aware of habitual eating behaviors and their triggers.</a:t>
            </a:r>
          </a:p>
          <a:p>
            <a:r>
              <a:rPr lang="en-US" dirty="0"/>
              <a:t>Because reward-related eating can become ingrained early in life, many individuals report that they do not notice that they are out of touch with their hunger and satiety signals.</a:t>
            </a:r>
          </a:p>
          <a:p>
            <a:r>
              <a:rPr lang="en-US" dirty="0"/>
              <a:t>Therefore awareness often helps people eat then they are physiologically hungry and not reinforce reward-related eating.</a:t>
            </a:r>
          </a:p>
        </p:txBody>
      </p:sp>
    </p:spTree>
    <p:extLst>
      <p:ext uri="{BB962C8B-B14F-4D97-AF65-F5344CB8AC3E}">
        <p14:creationId xmlns:p14="http://schemas.microsoft.com/office/powerpoint/2010/main" val="1088601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Step 2: Evaluating Outcomes</a:t>
            </a:r>
            <a:r>
              <a:rPr lang="en-US" sz="3600" b="1" dirty="0"/>
              <a:t> – Clearly Seeing the True ‘Rewards’ of Our Habits</a:t>
            </a:r>
            <a:endParaRPr lang="en-US" b="1" dirty="0"/>
          </a:p>
        </p:txBody>
      </p:sp>
      <p:sp>
        <p:nvSpPr>
          <p:cNvPr id="3" name="Content Placeholder 2"/>
          <p:cNvSpPr>
            <a:spLocks noGrp="1"/>
          </p:cNvSpPr>
          <p:nvPr>
            <p:ph idx="1"/>
          </p:nvPr>
        </p:nvSpPr>
        <p:spPr/>
        <p:txBody>
          <a:bodyPr vert="horz" lIns="91440" tIns="45720" rIns="91440" bIns="45720" rtlCol="0" anchor="t">
            <a:normAutofit/>
          </a:bodyPr>
          <a:lstStyle/>
          <a:p>
            <a:r>
              <a:rPr lang="en-US" dirty="0"/>
              <a:t>Second there must be a clear recognition of the actual results (rewards) that one is receiving from the behavior.</a:t>
            </a:r>
          </a:p>
          <a:p>
            <a:r>
              <a:rPr lang="en-US" dirty="0"/>
              <a:t>Specifically these are the direct physical sensations and emotional effects of eating beyond satiety or when triggered in the absence of hunger.</a:t>
            </a:r>
          </a:p>
          <a:p>
            <a:r>
              <a:rPr lang="en-US" dirty="0">
                <a:ea typeface="+mn-lt"/>
                <a:cs typeface="+mn-lt"/>
              </a:rPr>
              <a:t>Create an accurate assessment of </a:t>
            </a:r>
            <a:r>
              <a:rPr lang="en-US" i="1" dirty="0">
                <a:ea typeface="+mn-lt"/>
                <a:cs typeface="+mn-lt"/>
              </a:rPr>
              <a:t>everything</a:t>
            </a:r>
            <a:r>
              <a:rPr lang="en-US" dirty="0">
                <a:ea typeface="+mn-lt"/>
                <a:cs typeface="+mn-lt"/>
              </a:rPr>
              <a:t> that results from an episode of reward-related eating, rather than selectively paying attention to only certain aspects of the experience.</a:t>
            </a:r>
          </a:p>
          <a:p>
            <a:r>
              <a:rPr lang="en-US" dirty="0">
                <a:ea typeface="+mn-lt"/>
                <a:cs typeface="+mn-lt"/>
              </a:rPr>
              <a:t>Non-judgmental awareness of the entire experience provides an opportunity to “add up” all of the elements resulting in a more accurate calculation of the sum total of the reward. </a:t>
            </a:r>
          </a:p>
          <a:p>
            <a:r>
              <a:rPr lang="en-US" dirty="0">
                <a:ea typeface="+mn-lt"/>
                <a:cs typeface="+mn-lt"/>
              </a:rPr>
              <a:t>Outcome evaluation begins a process of disenchantment with habitual behaviors, as a thorough assessment of the rewards reveals that they are not as rewarding as once perceived</a:t>
            </a:r>
          </a:p>
        </p:txBody>
      </p:sp>
    </p:spTree>
    <p:extLst>
      <p:ext uri="{BB962C8B-B14F-4D97-AF65-F5344CB8AC3E}">
        <p14:creationId xmlns:p14="http://schemas.microsoft.com/office/powerpoint/2010/main" val="3420150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Step 3: Unforced Freedom of Choice</a:t>
            </a:r>
            <a:r>
              <a:rPr lang="en-US" sz="3600" b="1" dirty="0"/>
              <a:t> –</a:t>
            </a:r>
            <a:r>
              <a:rPr lang="en-US" sz="3200" b="1" dirty="0"/>
              <a:t> Supporting Intuitive Self-care</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Third developing the ability to make unforced, embodied choices about food.</a:t>
            </a:r>
          </a:p>
          <a:p>
            <a:r>
              <a:rPr lang="en-US" dirty="0"/>
              <a:t>An awareness of the links between behavior and outcome cultivates a heightened ability to "intuitive" choices that supports self-care.</a:t>
            </a:r>
          </a:p>
          <a:p>
            <a:r>
              <a:rPr lang="en-US" dirty="0"/>
              <a:t>One should be able to consciously or unconsciously compare the relative rewards from these previous actions to guide current behavior.</a:t>
            </a:r>
          </a:p>
          <a:p>
            <a:r>
              <a:rPr lang="en-US" dirty="0"/>
              <a:t>The goal is for patients to move away from "shame and blame" thinking that comes with cognitively based dieting and into more self-compassionate ways of being.</a:t>
            </a:r>
          </a:p>
          <a:p>
            <a:r>
              <a:rPr lang="en-US" dirty="0"/>
              <a:t>This is critical as many individuals spin out into cycles of shame and blame when check their weight which ironically often triggers "eating to cope" habit loops.  </a:t>
            </a:r>
          </a:p>
        </p:txBody>
      </p:sp>
    </p:spTree>
    <p:extLst>
      <p:ext uri="{BB962C8B-B14F-4D97-AF65-F5344CB8AC3E}">
        <p14:creationId xmlns:p14="http://schemas.microsoft.com/office/powerpoint/2010/main" val="3823874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B2294-47AA-6DFC-FDE6-86403261005F}"/>
              </a:ext>
            </a:extLst>
          </p:cNvPr>
          <p:cNvSpPr>
            <a:spLocks noGrp="1"/>
          </p:cNvSpPr>
          <p:nvPr>
            <p:ph type="title"/>
          </p:nvPr>
        </p:nvSpPr>
        <p:spPr/>
        <p:txBody>
          <a:bodyPr/>
          <a:lstStyle/>
          <a:p>
            <a:r>
              <a:rPr lang="en-US" dirty="0"/>
              <a:t>Summing up Mindfulness</a:t>
            </a:r>
          </a:p>
        </p:txBody>
      </p:sp>
      <p:sp>
        <p:nvSpPr>
          <p:cNvPr id="3" name="Content Placeholder 2">
            <a:extLst>
              <a:ext uri="{FF2B5EF4-FFF2-40B4-BE49-F238E27FC236}">
                <a16:creationId xmlns:a16="http://schemas.microsoft.com/office/drawing/2014/main" id="{602DDF89-A77E-BB18-3551-D902ECF8A337}"/>
              </a:ext>
            </a:extLst>
          </p:cNvPr>
          <p:cNvSpPr>
            <a:spLocks noGrp="1"/>
          </p:cNvSpPr>
          <p:nvPr>
            <p:ph idx="1"/>
          </p:nvPr>
        </p:nvSpPr>
        <p:spPr/>
        <p:txBody>
          <a:bodyPr vert="horz" lIns="91440" tIns="45720" rIns="91440" bIns="45720" rtlCol="0" anchor="t">
            <a:normAutofit/>
          </a:bodyPr>
          <a:lstStyle/>
          <a:p>
            <a:r>
              <a:rPr lang="en-US" dirty="0">
                <a:ea typeface="+mn-lt"/>
                <a:cs typeface="+mn-lt"/>
              </a:rPr>
              <a:t>Mindfulness may constitute a different form of self-regulation than the self-control that comes with cognitive or deliberate effort – one that is fostered by an “effortless awareness”   </a:t>
            </a:r>
          </a:p>
          <a:p>
            <a:r>
              <a:rPr lang="en-US" dirty="0">
                <a:ea typeface="+mn-lt"/>
                <a:cs typeface="+mn-lt"/>
              </a:rPr>
              <a:t>While attempting to use cognitive control to resist, fight, or distract oneself from the experience of craving precludes changing a problematic habit loop, an unforced, curiosity-based observation of its elements and their time-course may decrease the likelihood of falling back on previously learned behaviors (including self-judgment). </a:t>
            </a:r>
          </a:p>
          <a:p>
            <a:r>
              <a:rPr lang="en-US" dirty="0">
                <a:ea typeface="+mn-lt"/>
                <a:cs typeface="+mn-lt"/>
              </a:rPr>
              <a:t>Smoking Cessation tactics like</a:t>
            </a:r>
            <a:r>
              <a:rPr lang="en-US" b="1" dirty="0">
                <a:ea typeface="+mn-lt"/>
                <a:cs typeface="+mn-lt"/>
              </a:rPr>
              <a:t> RAIN</a:t>
            </a:r>
            <a:r>
              <a:rPr lang="en-US" dirty="0">
                <a:ea typeface="+mn-lt"/>
                <a:cs typeface="+mn-lt"/>
              </a:rPr>
              <a:t> (</a:t>
            </a:r>
            <a:r>
              <a:rPr lang="en-US" b="1" dirty="0">
                <a:ea typeface="+mn-lt"/>
                <a:cs typeface="+mn-lt"/>
              </a:rPr>
              <a:t>R</a:t>
            </a:r>
            <a:r>
              <a:rPr lang="en-US" dirty="0">
                <a:ea typeface="+mn-lt"/>
                <a:cs typeface="+mn-lt"/>
              </a:rPr>
              <a:t>ecognize the craving, </a:t>
            </a:r>
            <a:r>
              <a:rPr lang="en-US" b="1" dirty="0">
                <a:ea typeface="+mn-lt"/>
                <a:cs typeface="+mn-lt"/>
              </a:rPr>
              <a:t>A</a:t>
            </a:r>
            <a:r>
              <a:rPr lang="en-US" dirty="0">
                <a:ea typeface="+mn-lt"/>
                <a:cs typeface="+mn-lt"/>
              </a:rPr>
              <a:t>llow it to exist, </a:t>
            </a:r>
            <a:r>
              <a:rPr lang="en-US" b="1" dirty="0">
                <a:ea typeface="+mn-lt"/>
                <a:cs typeface="+mn-lt"/>
              </a:rPr>
              <a:t>I</a:t>
            </a:r>
            <a:r>
              <a:rPr lang="en-US" dirty="0">
                <a:ea typeface="+mn-lt"/>
                <a:cs typeface="+mn-lt"/>
              </a:rPr>
              <a:t>nvestigate what it feels like in the body, </a:t>
            </a:r>
            <a:r>
              <a:rPr lang="en-US" b="1" dirty="0">
                <a:ea typeface="+mn-lt"/>
                <a:cs typeface="+mn-lt"/>
              </a:rPr>
              <a:t>N</a:t>
            </a:r>
            <a:r>
              <a:rPr lang="en-US" dirty="0">
                <a:ea typeface="+mn-lt"/>
                <a:cs typeface="+mn-lt"/>
              </a:rPr>
              <a:t>ote the associated physical sensations from moment-to-moment) gives pragmatic tools for observing and even co-existing with cravings rather than using cognitively based suppression or avoidance techniques.</a:t>
            </a:r>
            <a:endParaRPr lang="en-US" dirty="0"/>
          </a:p>
        </p:txBody>
      </p:sp>
    </p:spTree>
    <p:extLst>
      <p:ext uri="{BB962C8B-B14F-4D97-AF65-F5344CB8AC3E}">
        <p14:creationId xmlns:p14="http://schemas.microsoft.com/office/powerpoint/2010/main" val="4254652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Practical advice for patients</a:t>
            </a:r>
          </a:p>
        </p:txBody>
      </p:sp>
      <p:sp>
        <p:nvSpPr>
          <p:cNvPr id="7" name="Text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3221705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recognize emotional eating</a:t>
            </a:r>
          </a:p>
        </p:txBody>
      </p:sp>
      <p:sp>
        <p:nvSpPr>
          <p:cNvPr id="3" name="Content Placeholder 2"/>
          <p:cNvSpPr>
            <a:spLocks noGrp="1"/>
          </p:cNvSpPr>
          <p:nvPr>
            <p:ph idx="1"/>
          </p:nvPr>
        </p:nvSpPr>
        <p:spPr/>
        <p:txBody>
          <a:bodyPr/>
          <a:lstStyle/>
          <a:p>
            <a:r>
              <a:rPr lang="en-US" dirty="0"/>
              <a:t>Sudden, urgent cravings</a:t>
            </a:r>
          </a:p>
          <a:p>
            <a:endParaRPr lang="en-US" dirty="0"/>
          </a:p>
          <a:p>
            <a:r>
              <a:rPr lang="en-US" dirty="0"/>
              <a:t>Craving only certain foods</a:t>
            </a:r>
          </a:p>
          <a:p>
            <a:endParaRPr lang="en-US" dirty="0"/>
          </a:p>
          <a:p>
            <a:r>
              <a:rPr lang="en-US" dirty="0"/>
              <a:t>Overeating</a:t>
            </a:r>
          </a:p>
          <a:p>
            <a:endParaRPr lang="en-US" dirty="0"/>
          </a:p>
          <a:p>
            <a:r>
              <a:rPr lang="en-US" dirty="0"/>
              <a:t>Shame or guilt</a:t>
            </a:r>
          </a:p>
        </p:txBody>
      </p:sp>
    </p:spTree>
    <p:extLst>
      <p:ext uri="{BB962C8B-B14F-4D97-AF65-F5344CB8AC3E}">
        <p14:creationId xmlns:p14="http://schemas.microsoft.com/office/powerpoint/2010/main" val="1187100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stop emotional eating</a:t>
            </a:r>
          </a:p>
        </p:txBody>
      </p:sp>
      <p:sp>
        <p:nvSpPr>
          <p:cNvPr id="3" name="Content Placeholder 2"/>
          <p:cNvSpPr>
            <a:spLocks noGrp="1"/>
          </p:cNvSpPr>
          <p:nvPr>
            <p:ph idx="1"/>
          </p:nvPr>
        </p:nvSpPr>
        <p:spPr/>
        <p:txBody>
          <a:bodyPr/>
          <a:lstStyle/>
          <a:p>
            <a:pPr marL="514350" indent="-514350">
              <a:buAutoNum type="arabicPeriod"/>
            </a:pPr>
            <a:r>
              <a:rPr lang="en-US" dirty="0"/>
              <a:t>Get down to the root cause</a:t>
            </a:r>
          </a:p>
          <a:p>
            <a:pPr lvl="1"/>
            <a:r>
              <a:rPr lang="en-US" dirty="0"/>
              <a:t>Short-term issues</a:t>
            </a:r>
          </a:p>
          <a:p>
            <a:pPr lvl="2"/>
            <a:r>
              <a:rPr lang="en-US" dirty="0"/>
              <a:t>Bad day at work</a:t>
            </a:r>
          </a:p>
          <a:p>
            <a:pPr lvl="2"/>
            <a:r>
              <a:rPr lang="en-US" dirty="0"/>
              <a:t>Fight with a family member</a:t>
            </a:r>
          </a:p>
          <a:p>
            <a:pPr lvl="1"/>
            <a:r>
              <a:rPr lang="en-US" dirty="0"/>
              <a:t>Long-term issues</a:t>
            </a:r>
          </a:p>
          <a:p>
            <a:pPr lvl="2"/>
            <a:r>
              <a:rPr lang="en-US" dirty="0"/>
              <a:t>Chronic stress like caring for a sick loved one</a:t>
            </a:r>
          </a:p>
          <a:p>
            <a:pPr lvl="2"/>
            <a:r>
              <a:rPr lang="en-US" dirty="0"/>
              <a:t>Long term anger stemming from past trauma</a:t>
            </a:r>
          </a:p>
          <a:p>
            <a:pPr lvl="2"/>
            <a:r>
              <a:rPr lang="en-US" dirty="0"/>
              <a:t>Depression</a:t>
            </a:r>
          </a:p>
          <a:p>
            <a:pPr lvl="2"/>
            <a:r>
              <a:rPr lang="en-US" dirty="0"/>
              <a:t>Chronic pain</a:t>
            </a:r>
          </a:p>
          <a:p>
            <a:pPr marL="514350" indent="-514350">
              <a:buAutoNum type="arabicPeriod"/>
            </a:pPr>
            <a:endParaRPr lang="en-US" dirty="0"/>
          </a:p>
          <a:p>
            <a:pPr marL="0" indent="0">
              <a:buNone/>
            </a:pPr>
            <a:endParaRPr lang="en-US" dirty="0"/>
          </a:p>
        </p:txBody>
      </p:sp>
    </p:spTree>
    <p:extLst>
      <p:ext uri="{BB962C8B-B14F-4D97-AF65-F5344CB8AC3E}">
        <p14:creationId xmlns:p14="http://schemas.microsoft.com/office/powerpoint/2010/main" val="240057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Identify emotional eating</a:t>
            </a:r>
          </a:p>
          <a:p>
            <a:r>
              <a:rPr lang="en-US" dirty="0"/>
              <a:t>Investigate cause of emotional eating</a:t>
            </a:r>
          </a:p>
          <a:p>
            <a:r>
              <a:rPr lang="en-US" dirty="0"/>
              <a:t>Understand relationship between chronic pain and emotional eating</a:t>
            </a:r>
          </a:p>
          <a:p>
            <a:r>
              <a:rPr lang="en-US" dirty="0"/>
              <a:t>Learn new treatment methods using focused on mindfulness</a:t>
            </a:r>
          </a:p>
          <a:p>
            <a:r>
              <a:rPr lang="en-US" dirty="0"/>
              <a:t>Suggest tips for dealing with emotional eating to patients</a:t>
            </a:r>
          </a:p>
        </p:txBody>
      </p:sp>
    </p:spTree>
    <p:extLst>
      <p:ext uri="{BB962C8B-B14F-4D97-AF65-F5344CB8AC3E}">
        <p14:creationId xmlns:p14="http://schemas.microsoft.com/office/powerpoint/2010/main" val="15076443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stop emotional eating</a:t>
            </a:r>
          </a:p>
        </p:txBody>
      </p:sp>
      <p:sp>
        <p:nvSpPr>
          <p:cNvPr id="3" name="Content Placeholder 2"/>
          <p:cNvSpPr>
            <a:spLocks noGrp="1"/>
          </p:cNvSpPr>
          <p:nvPr>
            <p:ph idx="1"/>
          </p:nvPr>
        </p:nvSpPr>
        <p:spPr/>
        <p:txBody>
          <a:bodyPr/>
          <a:lstStyle/>
          <a:p>
            <a:pPr marL="0" indent="0">
              <a:buNone/>
            </a:pPr>
            <a:r>
              <a:rPr lang="en-US" dirty="0"/>
              <a:t>2.  Ask why you’re eating</a:t>
            </a:r>
          </a:p>
          <a:p>
            <a:pPr lvl="1"/>
            <a:r>
              <a:rPr lang="en-US" dirty="0"/>
              <a:t>Pause and ask yourself “Am I really hungry?”</a:t>
            </a:r>
          </a:p>
          <a:p>
            <a:pPr lvl="2"/>
            <a:r>
              <a:rPr lang="en-US" dirty="0"/>
              <a:t>Consider your hunger on a scale of 1 to 5, with 1 being not hungry at all and 5 being you are so hungry you would eat the food you hate most in the world.</a:t>
            </a:r>
          </a:p>
          <a:p>
            <a:pPr lvl="2"/>
            <a:r>
              <a:rPr lang="en-US" dirty="0"/>
              <a:t>If your hunger ranks as a 3-4 grab a healthy balanced snack within 15 minutes or balanced meal within 30 minutes if it is close to a meal time.</a:t>
            </a:r>
          </a:p>
          <a:p>
            <a:pPr lvl="2"/>
            <a:r>
              <a:rPr lang="en-US" dirty="0"/>
              <a:t>If your hunger is a 1-2 try an alternative activity that soothes you like going for a walk or listening to music.</a:t>
            </a:r>
          </a:p>
        </p:txBody>
      </p:sp>
    </p:spTree>
    <p:extLst>
      <p:ext uri="{BB962C8B-B14F-4D97-AF65-F5344CB8AC3E}">
        <p14:creationId xmlns:p14="http://schemas.microsoft.com/office/powerpoint/2010/main" val="1607646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stop emotional eating</a:t>
            </a:r>
          </a:p>
        </p:txBody>
      </p:sp>
      <p:sp>
        <p:nvSpPr>
          <p:cNvPr id="3" name="Content Placeholder 2"/>
          <p:cNvSpPr>
            <a:spLocks noGrp="1"/>
          </p:cNvSpPr>
          <p:nvPr>
            <p:ph idx="1"/>
          </p:nvPr>
        </p:nvSpPr>
        <p:spPr/>
        <p:txBody>
          <a:bodyPr/>
          <a:lstStyle/>
          <a:p>
            <a:pPr marL="514350" indent="-514350">
              <a:buAutoNum type="arabicPeriod" startAt="3"/>
            </a:pPr>
            <a:r>
              <a:rPr lang="en-US" dirty="0"/>
              <a:t>Swap out your worst snacks</a:t>
            </a:r>
          </a:p>
          <a:p>
            <a:pPr lvl="1"/>
            <a:r>
              <a:rPr lang="en-US" dirty="0"/>
              <a:t>Be mindful of what you’re eating.  Certain foods are more likely to trigger emotional eating.</a:t>
            </a:r>
          </a:p>
        </p:txBody>
      </p:sp>
    </p:spTree>
    <p:extLst>
      <p:ext uri="{BB962C8B-B14F-4D97-AF65-F5344CB8AC3E}">
        <p14:creationId xmlns:p14="http://schemas.microsoft.com/office/powerpoint/2010/main" val="257344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stop emotional eating</a:t>
            </a:r>
          </a:p>
        </p:txBody>
      </p:sp>
      <p:sp>
        <p:nvSpPr>
          <p:cNvPr id="3" name="Content Placeholder 2"/>
          <p:cNvSpPr>
            <a:spLocks noGrp="1"/>
          </p:cNvSpPr>
          <p:nvPr>
            <p:ph idx="1"/>
          </p:nvPr>
        </p:nvSpPr>
        <p:spPr/>
        <p:txBody>
          <a:bodyPr/>
          <a:lstStyle/>
          <a:p>
            <a:pPr marL="514350" indent="-514350">
              <a:buAutoNum type="arabicPeriod" startAt="4"/>
            </a:pPr>
            <a:r>
              <a:rPr lang="en-US" dirty="0"/>
              <a:t>Choose foods that fight stress</a:t>
            </a:r>
          </a:p>
          <a:p>
            <a:pPr lvl="1"/>
            <a:r>
              <a:rPr lang="en-US" dirty="0"/>
              <a:t>Foods high in vitamin D like fortified milk, eggs, mushrooms and salmon can improve mood.</a:t>
            </a:r>
          </a:p>
          <a:p>
            <a:pPr lvl="1"/>
            <a:r>
              <a:rPr lang="en-US" dirty="0"/>
              <a:t>Foods high in vitamin C like oranges can boost immunity.  Plus the smell of citrus is a stress reliever.</a:t>
            </a:r>
          </a:p>
        </p:txBody>
      </p:sp>
    </p:spTree>
    <p:extLst>
      <p:ext uri="{BB962C8B-B14F-4D97-AF65-F5344CB8AC3E}">
        <p14:creationId xmlns:p14="http://schemas.microsoft.com/office/powerpoint/2010/main" val="3912204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stop emotional eating</a:t>
            </a:r>
          </a:p>
        </p:txBody>
      </p:sp>
      <p:sp>
        <p:nvSpPr>
          <p:cNvPr id="3" name="Content Placeholder 2"/>
          <p:cNvSpPr>
            <a:spLocks noGrp="1"/>
          </p:cNvSpPr>
          <p:nvPr>
            <p:ph idx="1"/>
          </p:nvPr>
        </p:nvSpPr>
        <p:spPr/>
        <p:txBody>
          <a:bodyPr/>
          <a:lstStyle/>
          <a:p>
            <a:pPr marL="514350" indent="-514350">
              <a:buAutoNum type="arabicPeriod" startAt="5"/>
            </a:pPr>
            <a:r>
              <a:rPr lang="en-US" dirty="0"/>
              <a:t>Make emergency packages</a:t>
            </a:r>
          </a:p>
          <a:p>
            <a:pPr lvl="1"/>
            <a:r>
              <a:rPr lang="en-US" dirty="0"/>
              <a:t>If you are prone to stress-related snacking, prepare for it.</a:t>
            </a:r>
          </a:p>
          <a:p>
            <a:pPr lvl="1"/>
            <a:r>
              <a:rPr lang="en-US" dirty="0"/>
              <a:t>Pre-portion your snacks and set yourself up for success.</a:t>
            </a:r>
          </a:p>
          <a:p>
            <a:pPr lvl="2"/>
            <a:r>
              <a:rPr lang="en-US" dirty="0"/>
              <a:t>Grabbing snacks directly from the package is a recipe for binge eating and overindulgence.</a:t>
            </a:r>
          </a:p>
          <a:p>
            <a:pPr lvl="1"/>
            <a:r>
              <a:rPr lang="en-US" dirty="0"/>
              <a:t>Take healthy snacks with you on the go so you are not at the mercy of a gas station or convenience store.  </a:t>
            </a:r>
          </a:p>
          <a:p>
            <a:pPr lvl="2"/>
            <a:r>
              <a:rPr lang="en-US" dirty="0"/>
              <a:t>There are healthy options available in these places but you will have to choose them over the more plentiful and appealing unhealthy snacks.</a:t>
            </a:r>
          </a:p>
        </p:txBody>
      </p:sp>
    </p:spTree>
    <p:extLst>
      <p:ext uri="{BB962C8B-B14F-4D97-AF65-F5344CB8AC3E}">
        <p14:creationId xmlns:p14="http://schemas.microsoft.com/office/powerpoint/2010/main" val="412300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stop emotional eating</a:t>
            </a:r>
          </a:p>
        </p:txBody>
      </p:sp>
      <p:sp>
        <p:nvSpPr>
          <p:cNvPr id="3" name="Content Placeholder 2"/>
          <p:cNvSpPr>
            <a:spLocks noGrp="1"/>
          </p:cNvSpPr>
          <p:nvPr>
            <p:ph idx="1"/>
          </p:nvPr>
        </p:nvSpPr>
        <p:spPr/>
        <p:txBody>
          <a:bodyPr/>
          <a:lstStyle/>
          <a:p>
            <a:r>
              <a:rPr lang="en-US" dirty="0"/>
              <a:t>Don’t let yourself get too hungry</a:t>
            </a:r>
          </a:p>
          <a:p>
            <a:pPr lvl="1"/>
            <a:r>
              <a:rPr lang="en-US" dirty="0"/>
              <a:t>Avoid skipping meals</a:t>
            </a:r>
          </a:p>
          <a:p>
            <a:pPr lvl="1"/>
            <a:r>
              <a:rPr lang="en-US" dirty="0"/>
              <a:t>Eat protein rich foods which will help you stay full for longer</a:t>
            </a:r>
          </a:p>
        </p:txBody>
      </p:sp>
    </p:spTree>
    <p:extLst>
      <p:ext uri="{BB962C8B-B14F-4D97-AF65-F5344CB8AC3E}">
        <p14:creationId xmlns:p14="http://schemas.microsoft.com/office/powerpoint/2010/main" val="1248621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CBE01-D544-514F-F45C-3EBF29275026}"/>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E7CA934D-1F9D-5E71-58EE-D3EE9F08261D}"/>
              </a:ext>
            </a:extLst>
          </p:cNvPr>
          <p:cNvSpPr>
            <a:spLocks noGrp="1"/>
          </p:cNvSpPr>
          <p:nvPr>
            <p:ph idx="1"/>
          </p:nvPr>
        </p:nvSpPr>
        <p:spPr/>
        <p:txBody>
          <a:bodyPr vert="horz" lIns="91440" tIns="45720" rIns="91440" bIns="45720" rtlCol="0" anchor="t">
            <a:normAutofit/>
          </a:bodyPr>
          <a:lstStyle/>
          <a:p>
            <a:r>
              <a:rPr lang="en-US" spc="10" dirty="0">
                <a:solidFill>
                  <a:srgbClr val="000000"/>
                </a:solidFill>
              </a:rPr>
              <a:t>If we understand that pain overeating exists and </a:t>
            </a:r>
            <a:r>
              <a:rPr lang="en-US" dirty="0">
                <a:solidFill>
                  <a:srgbClr val="000000"/>
                </a:solidFill>
              </a:rPr>
              <a:t>learn how</a:t>
            </a:r>
            <a:r>
              <a:rPr lang="en-US" spc="10" dirty="0">
                <a:solidFill>
                  <a:srgbClr val="000000"/>
                </a:solidFill>
              </a:rPr>
              <a:t> to</a:t>
            </a:r>
            <a:r>
              <a:rPr lang="en-US" dirty="0">
                <a:solidFill>
                  <a:srgbClr val="000000"/>
                </a:solidFill>
              </a:rPr>
              <a:t> best </a:t>
            </a:r>
            <a:r>
              <a:rPr lang="en-US" spc="10" dirty="0">
                <a:solidFill>
                  <a:srgbClr val="000000"/>
                </a:solidFill>
              </a:rPr>
              <a:t>address it specifically and not just the scale number we can adapt our interventions for weight loss and weight management.</a:t>
            </a:r>
            <a:endParaRPr lang="en-US" spc="0"/>
          </a:p>
        </p:txBody>
      </p:sp>
    </p:spTree>
    <p:extLst>
      <p:ext uri="{BB962C8B-B14F-4D97-AF65-F5344CB8AC3E}">
        <p14:creationId xmlns:p14="http://schemas.microsoft.com/office/powerpoint/2010/main" val="1874695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vert="horz" lIns="91440" tIns="45720" rIns="91440" bIns="45720" rtlCol="0" anchor="t">
            <a:normAutofit fontScale="85000" lnSpcReduction="10000"/>
          </a:bodyPr>
          <a:lstStyle/>
          <a:p>
            <a:r>
              <a:rPr lang="en-US" dirty="0">
                <a:hlinkClick r:id="rId2"/>
              </a:rPr>
              <a:t>Emotional Eating: What It Is and Tips to Manage It – Cleveland Clinic</a:t>
            </a:r>
            <a:r>
              <a:rPr lang="en-US" dirty="0"/>
              <a:t> </a:t>
            </a:r>
          </a:p>
          <a:p>
            <a:r>
              <a:rPr lang="en-US" dirty="0" err="1">
                <a:ea typeface="+mn-lt"/>
                <a:cs typeface="+mn-lt"/>
              </a:rPr>
              <a:t>Masheb</a:t>
            </a:r>
            <a:r>
              <a:rPr lang="en-US" dirty="0">
                <a:ea typeface="+mn-lt"/>
                <a:cs typeface="+mn-lt"/>
              </a:rPr>
              <a:t> RM, Douglas ME, Kutz AM, Marsh AG, Driscoll M. Pain and emotional eating: further investigation of the Yale Emotional Overeating Questionnaire in weight loss seeking patients. </a:t>
            </a:r>
            <a:r>
              <a:rPr lang="en-US" i="1" dirty="0">
                <a:ea typeface="+mn-lt"/>
                <a:cs typeface="+mn-lt"/>
              </a:rPr>
              <a:t>J </a:t>
            </a:r>
            <a:r>
              <a:rPr lang="en-US" i="1" dirty="0" err="1">
                <a:ea typeface="+mn-lt"/>
                <a:cs typeface="+mn-lt"/>
              </a:rPr>
              <a:t>Behav</a:t>
            </a:r>
            <a:r>
              <a:rPr lang="en-US" i="1" dirty="0">
                <a:ea typeface="+mn-lt"/>
                <a:cs typeface="+mn-lt"/>
              </a:rPr>
              <a:t> Med</a:t>
            </a:r>
            <a:r>
              <a:rPr lang="en-US" dirty="0">
                <a:ea typeface="+mn-lt"/>
                <a:cs typeface="+mn-lt"/>
              </a:rPr>
              <a:t>. 2020;43(3):479-486. doi:10.1007/s10865-020-00143-4</a:t>
            </a:r>
            <a:endParaRPr lang="en-US" dirty="0"/>
          </a:p>
          <a:p>
            <a:r>
              <a:rPr lang="en-US" dirty="0">
                <a:ea typeface="+mn-lt"/>
                <a:cs typeface="+mn-lt"/>
              </a:rPr>
              <a:t>O'Loughlin I, Newton-John TRO. 'Dis-comfort eating': An investigation into the use of food as a coping strategy for the management of chronic pain. </a:t>
            </a:r>
            <a:r>
              <a:rPr lang="en-US" i="1" dirty="0">
                <a:ea typeface="+mn-lt"/>
                <a:cs typeface="+mn-lt"/>
              </a:rPr>
              <a:t>Appetite</a:t>
            </a:r>
            <a:r>
              <a:rPr lang="en-US" dirty="0">
                <a:ea typeface="+mn-lt"/>
                <a:cs typeface="+mn-lt"/>
              </a:rPr>
              <a:t>. 2019;140:288-297. doi:10.1016/j.appet.2019.05.027</a:t>
            </a:r>
            <a:endParaRPr lang="en-US" dirty="0"/>
          </a:p>
          <a:p>
            <a:r>
              <a:rPr lang="en-US" dirty="0"/>
              <a:t>Brewer JA, Ruf A, Beccia AL, et al. Can Mindfulness Address Maladaptive Eating Behaviors? Why Traditional Diet Plans Fail and How New Mechanistic Insights May Lead to Novel Interventions. </a:t>
            </a:r>
            <a:r>
              <a:rPr lang="en-US" i="1" dirty="0"/>
              <a:t>Front Psychol</a:t>
            </a:r>
            <a:r>
              <a:rPr lang="en-US" dirty="0"/>
              <a:t>. 2018;9:1418. Published 2018 Sep 10. doi:10.3389/fpsyg.2018.01418</a:t>
            </a:r>
          </a:p>
          <a:p>
            <a:r>
              <a:rPr lang="en-US" dirty="0">
                <a:ea typeface="+mn-lt"/>
                <a:cs typeface="+mn-lt"/>
              </a:rPr>
              <a:t>Leknes, </a:t>
            </a:r>
            <a:r>
              <a:rPr lang="en-US" err="1">
                <a:ea typeface="+mn-lt"/>
                <a:cs typeface="+mn-lt"/>
              </a:rPr>
              <a:t>S.a</a:t>
            </a:r>
            <a:r>
              <a:rPr lang="en-US" dirty="0">
                <a:ea typeface="+mn-lt"/>
                <a:cs typeface="+mn-lt"/>
              </a:rPr>
              <a:t>; Bastian, </a:t>
            </a:r>
            <a:r>
              <a:rPr lang="en-US" err="1">
                <a:ea typeface="+mn-lt"/>
                <a:cs typeface="+mn-lt"/>
              </a:rPr>
              <a:t>B.b</a:t>
            </a:r>
            <a:r>
              <a:rPr lang="en-US" dirty="0">
                <a:ea typeface="+mn-lt"/>
                <a:cs typeface="+mn-lt"/>
              </a:rPr>
              <a:t> How does pain affect eating and food pleasure?, Pain: April 2014 - </a:t>
            </a:r>
            <a:r>
              <a:rPr lang="en-US">
                <a:ea typeface="+mn-lt"/>
                <a:cs typeface="+mn-lt"/>
              </a:rPr>
              <a:t>Volume 155 - Issue 4 - p 652-653.  doi: 10.1016/j.pain.2014.01.001 </a:t>
            </a:r>
            <a:endParaRPr lang="en-US"/>
          </a:p>
          <a:p>
            <a:endParaRPr lang="en-US" dirty="0">
              <a:ea typeface="+mn-lt"/>
              <a:cs typeface="+mn-lt"/>
            </a:endParaRPr>
          </a:p>
          <a:p>
            <a:r>
              <a:rPr lang="en-US" dirty="0">
                <a:ea typeface="+mn-lt"/>
                <a:cs typeface="+mn-lt"/>
                <a:hlinkClick r:id="rId3"/>
              </a:rPr>
              <a:t>5 Strategies to Help You Stop Emotional Eating – Cleveland Clinic</a:t>
            </a:r>
            <a:endParaRPr lang="en-US"/>
          </a:p>
        </p:txBody>
      </p:sp>
    </p:spTree>
    <p:extLst>
      <p:ext uri="{BB962C8B-B14F-4D97-AF65-F5344CB8AC3E}">
        <p14:creationId xmlns:p14="http://schemas.microsoft.com/office/powerpoint/2010/main" val="1092402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0DB99-FF77-B98C-F290-433906F4D413}"/>
              </a:ext>
            </a:extLst>
          </p:cNvPr>
          <p:cNvSpPr>
            <a:spLocks noGrp="1"/>
          </p:cNvSpPr>
          <p:nvPr>
            <p:ph type="title"/>
          </p:nvPr>
        </p:nvSpPr>
        <p:spPr/>
        <p:txBody>
          <a:bodyPr/>
          <a:lstStyle/>
          <a:p>
            <a:r>
              <a:rPr lang="en-US" dirty="0"/>
              <a:t>Defining Emotional Eating</a:t>
            </a:r>
          </a:p>
        </p:txBody>
      </p:sp>
      <p:sp>
        <p:nvSpPr>
          <p:cNvPr id="3" name="Text Placeholder 2">
            <a:extLst>
              <a:ext uri="{FF2B5EF4-FFF2-40B4-BE49-F238E27FC236}">
                <a16:creationId xmlns:a16="http://schemas.microsoft.com/office/drawing/2014/main" id="{85EB6FB5-0ABF-D149-90AC-96FA0FC5004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55423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Considering obesity and eating disorders as a spectrum</a:t>
            </a:r>
          </a:p>
        </p:txBody>
      </p:sp>
      <p:sp>
        <p:nvSpPr>
          <p:cNvPr id="3" name="Content Placeholder 2"/>
          <p:cNvSpPr>
            <a:spLocks noGrp="1"/>
          </p:cNvSpPr>
          <p:nvPr>
            <p:ph idx="1"/>
          </p:nvPr>
        </p:nvSpPr>
        <p:spPr/>
        <p:txBody>
          <a:bodyPr>
            <a:normAutofit/>
          </a:bodyPr>
          <a:lstStyle/>
          <a:p>
            <a:r>
              <a:rPr lang="en-US" dirty="0"/>
              <a:t>Two major maladaptive eating styles have been delineated:</a:t>
            </a:r>
          </a:p>
          <a:p>
            <a:pPr lvl="1"/>
            <a:r>
              <a:rPr lang="en-US" b="1" u="sng" dirty="0"/>
              <a:t>Restrained eating </a:t>
            </a:r>
            <a:r>
              <a:rPr lang="en-US" dirty="0"/>
              <a:t>– deliberate and persistent food restriction</a:t>
            </a:r>
          </a:p>
          <a:p>
            <a:pPr lvl="1"/>
            <a:r>
              <a:rPr lang="en-US" b="1" u="sng" dirty="0"/>
              <a:t>Disinhibited eating </a:t>
            </a:r>
            <a:r>
              <a:rPr lang="en-US" dirty="0"/>
              <a:t>which is further divided into: </a:t>
            </a:r>
          </a:p>
          <a:p>
            <a:pPr lvl="2"/>
            <a:r>
              <a:rPr lang="en-US" dirty="0"/>
              <a:t>Emotional eating – overeating in response to internal cues (i.e. emotions)</a:t>
            </a:r>
          </a:p>
          <a:p>
            <a:pPr lvl="2"/>
            <a:r>
              <a:rPr lang="en-US" dirty="0"/>
              <a:t>External eating – overeating in response to external cues (i.e. seeing food that looks delicious</a:t>
            </a:r>
          </a:p>
          <a:p>
            <a:pPr lvl="2"/>
            <a:r>
              <a:rPr lang="en-US" dirty="0"/>
              <a:t>A growing body of evidence suggests that the distinctions between emotional and external eating are not as clear as previously assumed.  In fact they may represent a general concept of concerned and/or uncontrolled eating, characterized by low perceived self-control and high motivation to eat.</a:t>
            </a:r>
          </a:p>
          <a:p>
            <a:r>
              <a:rPr lang="en-US" dirty="0"/>
              <a:t>Today we will focus on disinhibited eating or emotional eating as general concept when used as a maladaptive coping strategy for chronic pain. </a:t>
            </a:r>
          </a:p>
        </p:txBody>
      </p:sp>
    </p:spTree>
    <p:extLst>
      <p:ext uri="{BB962C8B-B14F-4D97-AF65-F5344CB8AC3E}">
        <p14:creationId xmlns:p14="http://schemas.microsoft.com/office/powerpoint/2010/main" val="218089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emotional eating?</a:t>
            </a:r>
          </a:p>
        </p:txBody>
      </p:sp>
      <p:sp>
        <p:nvSpPr>
          <p:cNvPr id="3" name="Content Placeholder 2"/>
          <p:cNvSpPr>
            <a:spLocks noGrp="1"/>
          </p:cNvSpPr>
          <p:nvPr>
            <p:ph idx="1"/>
          </p:nvPr>
        </p:nvSpPr>
        <p:spPr/>
        <p:txBody>
          <a:bodyPr/>
          <a:lstStyle/>
          <a:p>
            <a:r>
              <a:rPr lang="en-US" dirty="0"/>
              <a:t>Psychologist Susan Albers defines emotional eating as “eating to escape, numb, change, or amplify our feelings.”</a:t>
            </a:r>
          </a:p>
          <a:p>
            <a:r>
              <a:rPr lang="en-US" dirty="0"/>
              <a:t>First, be aware that occasional emotional eating is a perfectly normal response to strong feelings.</a:t>
            </a:r>
          </a:p>
          <a:p>
            <a:r>
              <a:rPr lang="en-US" dirty="0"/>
              <a:t>Second, emotional eating is very common.  </a:t>
            </a:r>
          </a:p>
          <a:p>
            <a:pPr lvl="1"/>
            <a:r>
              <a:rPr lang="en-US" dirty="0"/>
              <a:t>“Research shows that about 75% of all of our eating is emotionally driven,” Dr. Albers notes. “We eat not because we’re hungry, but because we’re bored, stressed or anxious.”</a:t>
            </a:r>
          </a:p>
        </p:txBody>
      </p:sp>
    </p:spTree>
    <p:extLst>
      <p:ext uri="{BB962C8B-B14F-4D97-AF65-F5344CB8AC3E}">
        <p14:creationId xmlns:p14="http://schemas.microsoft.com/office/powerpoint/2010/main" val="129062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we emotionally eat?</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During periods of stress our body starts producing a hormone called cortisol when you start feeling alarmed or upset.  “Cortisol makes us crave sugary, fatty or salty foods,” says Dr. Albers.  Increased calorie consumption can be viewed as a rational response to pain.  These calories used to be necessary to fuel our fight or flight response. </a:t>
            </a:r>
          </a:p>
          <a:p>
            <a:r>
              <a:rPr lang="en-US" dirty="0"/>
              <a:t>However, </a:t>
            </a:r>
            <a:r>
              <a:rPr lang="en-US" dirty="0">
                <a:ea typeface="+mn-lt"/>
                <a:cs typeface="+mn-lt"/>
              </a:rPr>
              <a:t>food is now available 24/7 in large parts of the world.  So when we’re feeling stressed, it is very easy to reach for food to combat those feelings.</a:t>
            </a:r>
            <a:endParaRPr lang="en-US" dirty="0"/>
          </a:p>
          <a:p>
            <a:r>
              <a:rPr lang="en-US" dirty="0"/>
              <a:t>Society and culture also portrays food as something ideal if you need a mood boost or pick-me-up. </a:t>
            </a:r>
          </a:p>
          <a:p>
            <a:r>
              <a:rPr lang="en-US" dirty="0"/>
              <a:t>Reinforcement or associative learning (i.e. operant conditioning) which includes both positive reinforcement (receipt of a reward) and negative reinforcement (removal of a noxious stimulus).</a:t>
            </a:r>
          </a:p>
        </p:txBody>
      </p:sp>
    </p:spTree>
    <p:extLst>
      <p:ext uri="{BB962C8B-B14F-4D97-AF65-F5344CB8AC3E}">
        <p14:creationId xmlns:p14="http://schemas.microsoft.com/office/powerpoint/2010/main" val="1717276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53146-F19C-C7FA-4F85-BD7BAE75C254}"/>
              </a:ext>
            </a:extLst>
          </p:cNvPr>
          <p:cNvSpPr>
            <a:spLocks noGrp="1"/>
          </p:cNvSpPr>
          <p:nvPr>
            <p:ph type="title"/>
          </p:nvPr>
        </p:nvSpPr>
        <p:spPr/>
        <p:txBody>
          <a:bodyPr/>
          <a:lstStyle/>
          <a:p>
            <a:r>
              <a:rPr lang="en-US" dirty="0"/>
              <a:t>Relationship between emotional eating and chronic pain</a:t>
            </a:r>
          </a:p>
        </p:txBody>
      </p:sp>
      <p:sp>
        <p:nvSpPr>
          <p:cNvPr id="3" name="Content Placeholder 2">
            <a:extLst>
              <a:ext uri="{FF2B5EF4-FFF2-40B4-BE49-F238E27FC236}">
                <a16:creationId xmlns:a16="http://schemas.microsoft.com/office/drawing/2014/main" id="{51AC21CE-3E3A-C50B-7B03-504108881C9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63469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CBC7D-FE46-6BF4-0ADC-5F6B3491D61E}"/>
              </a:ext>
            </a:extLst>
          </p:cNvPr>
          <p:cNvSpPr>
            <a:spLocks noGrp="1"/>
          </p:cNvSpPr>
          <p:nvPr>
            <p:ph type="title"/>
          </p:nvPr>
        </p:nvSpPr>
        <p:spPr/>
        <p:txBody>
          <a:bodyPr/>
          <a:lstStyle/>
          <a:p>
            <a:r>
              <a:rPr lang="en-US" dirty="0"/>
              <a:t>Veterans Initiative for Eating and Weight</a:t>
            </a:r>
          </a:p>
        </p:txBody>
      </p:sp>
      <p:sp>
        <p:nvSpPr>
          <p:cNvPr id="3" name="Text Placeholder 2">
            <a:extLst>
              <a:ext uri="{FF2B5EF4-FFF2-40B4-BE49-F238E27FC236}">
                <a16:creationId xmlns:a16="http://schemas.microsoft.com/office/drawing/2014/main" id="{0E2CF401-403C-A8C7-1284-A4E3BAECD9AB}"/>
              </a:ext>
            </a:extLst>
          </p:cNvPr>
          <p:cNvSpPr>
            <a:spLocks noGrp="1"/>
          </p:cNvSpPr>
          <p:nvPr>
            <p:ph idx="1"/>
          </p:nvPr>
        </p:nvSpPr>
        <p:spPr/>
        <p:txBody>
          <a:bodyPr vert="horz" lIns="91440" tIns="45720" rIns="91440" bIns="45720" rtlCol="0" anchor="t">
            <a:normAutofit lnSpcReduction="10000"/>
          </a:bodyPr>
          <a:lstStyle/>
          <a:p>
            <a:r>
              <a:rPr lang="en-US" dirty="0"/>
              <a:t>Studies show that rates of chronic pain and excess weight are higher among veterans who report suffering from conditions like low back pain and osteoarthritis.</a:t>
            </a:r>
          </a:p>
          <a:p>
            <a:r>
              <a:rPr lang="en-US" dirty="0"/>
              <a:t>In a new study, Dr. Robin </a:t>
            </a:r>
            <a:r>
              <a:rPr lang="en-US" dirty="0" err="1"/>
              <a:t>Masheb</a:t>
            </a:r>
            <a:r>
              <a:rPr lang="en-US" dirty="0"/>
              <a:t> and her team of researchers in Psychiatry at Yale School of Medicine surveyed 126 veterans who were referred to an orientation session for MOVE, 16-week weight management program offered at the VA.</a:t>
            </a:r>
          </a:p>
          <a:p>
            <a:r>
              <a:rPr lang="en-US" dirty="0"/>
              <a:t>Results showed that 42.5% of veterans screened overate in response to physical pain at least once in the 30 days prior to being surveyed.</a:t>
            </a:r>
          </a:p>
          <a:p>
            <a:r>
              <a:rPr lang="en-US" dirty="0"/>
              <a:t>While 14.2% of veterans reported eating in response to physical pain at least once a day.</a:t>
            </a:r>
          </a:p>
          <a:p>
            <a:r>
              <a:rPr lang="en-US" dirty="0"/>
              <a:t>Researchers theorized that overeating in response to pain may be a specific type of "mal-adaptive pain-related coping that increases risk for obesity and developing eating disorders.</a:t>
            </a:r>
          </a:p>
        </p:txBody>
      </p:sp>
    </p:spTree>
    <p:extLst>
      <p:ext uri="{BB962C8B-B14F-4D97-AF65-F5344CB8AC3E}">
        <p14:creationId xmlns:p14="http://schemas.microsoft.com/office/powerpoint/2010/main" val="80691620"/>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2144</TotalTime>
  <Words>3185</Words>
  <Application>Microsoft Office PowerPoint</Application>
  <PresentationFormat>Widescreen</PresentationFormat>
  <Paragraphs>178</Paragraphs>
  <Slides>36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Century Schoolbook</vt:lpstr>
      <vt:lpstr>Wingdings 2</vt:lpstr>
      <vt:lpstr>View</vt:lpstr>
      <vt:lpstr>Emotional Eating as a Maladaptive Coping Strategy for Pain</vt:lpstr>
      <vt:lpstr>Disclosure</vt:lpstr>
      <vt:lpstr>Objectives:</vt:lpstr>
      <vt:lpstr>Defining Emotional Eating</vt:lpstr>
      <vt:lpstr>Considering obesity and eating disorders as a spectrum</vt:lpstr>
      <vt:lpstr>What is emotional eating?</vt:lpstr>
      <vt:lpstr>Why do we emotionally eat?</vt:lpstr>
      <vt:lpstr>Relationship between emotional eating and chronic pain</vt:lpstr>
      <vt:lpstr>Veterans Initiative for Eating and Weight</vt:lpstr>
      <vt:lpstr>'Discomfort eating': An investigation into the use of food as a coping strategy for the management of chronic pain</vt:lpstr>
      <vt:lpstr>The More Pain I Have, the More I want to Eat": Obesity in the Context of Chronic Pain</vt:lpstr>
      <vt:lpstr>Eating the Pain Away: The use of food as a coping mechanism in older adults experiencing chronic pain</vt:lpstr>
      <vt:lpstr>Mechanism of Reward-Related Eating</vt:lpstr>
      <vt:lpstr>The habit loop. Development of habitual reward-based eating via positive and negative reinforcement.</vt:lpstr>
      <vt:lpstr>Causes of emotional eating</vt:lpstr>
      <vt:lpstr>Causes of emotional eating</vt:lpstr>
      <vt:lpstr>Causes of emotional eating</vt:lpstr>
      <vt:lpstr>Causes of emotional eating</vt:lpstr>
      <vt:lpstr>Causes of emotional eating</vt:lpstr>
      <vt:lpstr>Current treatment</vt:lpstr>
      <vt:lpstr>Willpower based dieting</vt:lpstr>
      <vt:lpstr>Proposed new treatment method</vt:lpstr>
      <vt:lpstr>Step 1: Awareness – We Cannot Change What We Cannot See</vt:lpstr>
      <vt:lpstr>Step 2: Evaluating Outcomes – Clearly Seeing the True ‘Rewards’ of Our Habits</vt:lpstr>
      <vt:lpstr>Step 3: Unforced Freedom of Choice – Supporting Intuitive Self-care</vt:lpstr>
      <vt:lpstr>Summing up Mindfulness</vt:lpstr>
      <vt:lpstr>Practical advice for patients</vt:lpstr>
      <vt:lpstr>How to recognize emotional eating</vt:lpstr>
      <vt:lpstr>How to stop emotional eating</vt:lpstr>
      <vt:lpstr>How to stop emotional eating</vt:lpstr>
      <vt:lpstr>How to stop emotional eating</vt:lpstr>
      <vt:lpstr>How to stop emotional eating</vt:lpstr>
      <vt:lpstr>How to stop emotional eating</vt:lpstr>
      <vt:lpstr>How to stop emotional eating</vt:lpstr>
      <vt:lpstr>Final thoughts</vt:lpstr>
      <vt:lpstr>Resources</vt:lpstr>
    </vt:vector>
  </TitlesOfParts>
  <Company>WVU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Eating as a Strategy to Cope with Chronic Pain</dc:title>
  <dc:creator>Pratt, Amanda</dc:creator>
  <cp:lastModifiedBy>Tennant, Tracye</cp:lastModifiedBy>
  <cp:revision>605</cp:revision>
  <dcterms:created xsi:type="dcterms:W3CDTF">2022-03-25T18:40:57Z</dcterms:created>
  <dcterms:modified xsi:type="dcterms:W3CDTF">2022-04-15T12:15:58Z</dcterms:modified>
</cp:coreProperties>
</file>