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3" r:id="rId5"/>
    <p:sldId id="261" r:id="rId6"/>
    <p:sldId id="258" r:id="rId7"/>
    <p:sldId id="257" r:id="rId8"/>
    <p:sldId id="259" r:id="rId9"/>
    <p:sldId id="260" r:id="rId10"/>
    <p:sldId id="262" r:id="rId11"/>
    <p:sldId id="278" r:id="rId12"/>
    <p:sldId id="283" r:id="rId13"/>
    <p:sldId id="284" r:id="rId14"/>
    <p:sldId id="267" r:id="rId15"/>
    <p:sldId id="268" r:id="rId16"/>
    <p:sldId id="295" r:id="rId17"/>
    <p:sldId id="270" r:id="rId18"/>
    <p:sldId id="269" r:id="rId19"/>
    <p:sldId id="279" r:id="rId20"/>
    <p:sldId id="271" r:id="rId21"/>
    <p:sldId id="272" r:id="rId22"/>
    <p:sldId id="273" r:id="rId23"/>
    <p:sldId id="274" r:id="rId24"/>
    <p:sldId id="275" r:id="rId25"/>
    <p:sldId id="276" r:id="rId26"/>
    <p:sldId id="277" r:id="rId27"/>
    <p:sldId id="280" r:id="rId28"/>
    <p:sldId id="281" r:id="rId29"/>
    <p:sldId id="282" r:id="rId30"/>
    <p:sldId id="285" r:id="rId31"/>
    <p:sldId id="286" r:id="rId32"/>
    <p:sldId id="288" r:id="rId33"/>
    <p:sldId id="287" r:id="rId34"/>
    <p:sldId id="290" r:id="rId35"/>
    <p:sldId id="289"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114" d="100"/>
          <a:sy n="114" d="100"/>
        </p:scale>
        <p:origin x="1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4FB9EA-34CE-43FE-BDFF-F5697DC4505D}"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409745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FB9EA-34CE-43FE-BDFF-F5697DC4505D}"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27906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FB9EA-34CE-43FE-BDFF-F5697DC4505D}"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70667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FB9EA-34CE-43FE-BDFF-F5697DC4505D}"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46554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4FB9EA-34CE-43FE-BDFF-F5697DC4505D}"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60207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4FB9EA-34CE-43FE-BDFF-F5697DC4505D}"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36529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4FB9EA-34CE-43FE-BDFF-F5697DC4505D}"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56497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4FB9EA-34CE-43FE-BDFF-F5697DC4505D}"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92859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FB9EA-34CE-43FE-BDFF-F5697DC4505D}"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287266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FB9EA-34CE-43FE-BDFF-F5697DC4505D}"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75150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4FB9EA-34CE-43FE-BDFF-F5697DC4505D}"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0D8D-4AA0-4067-8BBC-F66DFEBAB1C3}" type="slidenum">
              <a:rPr lang="en-US" smtClean="0"/>
              <a:t>‹#›</a:t>
            </a:fld>
            <a:endParaRPr lang="en-US"/>
          </a:p>
        </p:txBody>
      </p:sp>
    </p:spTree>
    <p:extLst>
      <p:ext uri="{BB962C8B-B14F-4D97-AF65-F5344CB8AC3E}">
        <p14:creationId xmlns:p14="http://schemas.microsoft.com/office/powerpoint/2010/main" val="36600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FB9EA-34CE-43FE-BDFF-F5697DC4505D}" type="datetimeFigureOut">
              <a:rPr lang="en-US" smtClean="0"/>
              <a:t>5/19/2022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0D8D-4AA0-4067-8BBC-F66DFEBAB1C3}" type="slidenum">
              <a:rPr lang="en-US" smtClean="0"/>
              <a:t>‹#›</a:t>
            </a:fld>
            <a:endParaRPr lang="en-US"/>
          </a:p>
        </p:txBody>
      </p:sp>
    </p:spTree>
    <p:extLst>
      <p:ext uri="{BB962C8B-B14F-4D97-AF65-F5344CB8AC3E}">
        <p14:creationId xmlns:p14="http://schemas.microsoft.com/office/powerpoint/2010/main" val="232486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Watch: Saenchai head kick knockout at Thai Fight Bangkok - FIGHT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4829"/>
            <a:ext cx="7007225" cy="68612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7174" y="-766829"/>
            <a:ext cx="9144000" cy="2387600"/>
          </a:xfrm>
        </p:spPr>
        <p:txBody>
          <a:bodyPr/>
          <a:lstStyle/>
          <a:p>
            <a:r>
              <a:rPr lang="en-US" dirty="0">
                <a:solidFill>
                  <a:srgbClr val="FF0000"/>
                </a:solidFill>
              </a:rPr>
              <a:t>Knock out the Nerves,</a:t>
            </a:r>
            <a:br>
              <a:rPr lang="en-US" dirty="0">
                <a:solidFill>
                  <a:srgbClr val="FF0000"/>
                </a:solidFill>
              </a:rPr>
            </a:br>
            <a:r>
              <a:rPr lang="en-US" dirty="0">
                <a:solidFill>
                  <a:srgbClr val="FF0000"/>
                </a:solidFill>
              </a:rPr>
              <a:t>Knock out the Pain:</a:t>
            </a:r>
          </a:p>
        </p:txBody>
      </p:sp>
      <p:sp>
        <p:nvSpPr>
          <p:cNvPr id="3" name="Subtitle 2"/>
          <p:cNvSpPr>
            <a:spLocks noGrp="1"/>
          </p:cNvSpPr>
          <p:nvPr>
            <p:ph type="subTitle" idx="1"/>
          </p:nvPr>
        </p:nvSpPr>
        <p:spPr>
          <a:xfrm>
            <a:off x="1527174" y="1554890"/>
            <a:ext cx="9144000" cy="1655762"/>
          </a:xfrm>
        </p:spPr>
        <p:txBody>
          <a:bodyPr>
            <a:noAutofit/>
          </a:bodyPr>
          <a:lstStyle/>
          <a:p>
            <a:r>
              <a:rPr lang="en-US" sz="4000" dirty="0">
                <a:solidFill>
                  <a:srgbClr val="FF0000"/>
                </a:solidFill>
              </a:rPr>
              <a:t>Nerve Ablations in Chronic Pain</a:t>
            </a:r>
          </a:p>
        </p:txBody>
      </p:sp>
    </p:spTree>
    <p:extLst>
      <p:ext uri="{BB962C8B-B14F-4D97-AF65-F5344CB8AC3E}">
        <p14:creationId xmlns:p14="http://schemas.microsoft.com/office/powerpoint/2010/main" val="230918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Fluoroscopy/Technique</a:t>
            </a:r>
          </a:p>
        </p:txBody>
      </p:sp>
      <p:sp>
        <p:nvSpPr>
          <p:cNvPr id="4" name="Content Placeholder 3"/>
          <p:cNvSpPr>
            <a:spLocks noGrp="1"/>
          </p:cNvSpPr>
          <p:nvPr>
            <p:ph idx="1"/>
          </p:nvPr>
        </p:nvSpPr>
        <p:spPr>
          <a:xfrm>
            <a:off x="838200" y="1825625"/>
            <a:ext cx="6019800" cy="4351338"/>
          </a:xfrm>
        </p:spPr>
        <p:txBody>
          <a:bodyPr/>
          <a:lstStyle/>
          <a:p>
            <a:r>
              <a:rPr lang="en-US" dirty="0"/>
              <a:t>Lumbar medial branch block</a:t>
            </a:r>
          </a:p>
          <a:p>
            <a:pPr lvl="1"/>
            <a:r>
              <a:rPr lang="en-US" dirty="0"/>
              <a:t>turn off feeling to the facet joint briefly and see how they feel</a:t>
            </a:r>
          </a:p>
          <a:p>
            <a:pPr lvl="1"/>
            <a:r>
              <a:rPr lang="en-US" dirty="0"/>
              <a:t>2 blocks to qualify</a:t>
            </a:r>
          </a:p>
          <a:p>
            <a:r>
              <a:rPr lang="en-US" dirty="0"/>
              <a:t>Lumbar medial branch ablation</a:t>
            </a:r>
          </a:p>
          <a:p>
            <a:pPr lvl="1"/>
            <a:r>
              <a:rPr lang="en-US" dirty="0"/>
              <a:t>Test to confirm needle position</a:t>
            </a:r>
          </a:p>
          <a:p>
            <a:pPr lvl="1"/>
            <a:r>
              <a:rPr lang="en-US" dirty="0"/>
              <a:t>Anesthetize the area</a:t>
            </a:r>
          </a:p>
          <a:p>
            <a:pPr lvl="1"/>
            <a:r>
              <a:rPr lang="en-US" dirty="0"/>
              <a:t>Heat up the needle tip to kill the nerve</a:t>
            </a:r>
          </a:p>
        </p:txBody>
      </p:sp>
      <p:pic>
        <p:nvPicPr>
          <p:cNvPr id="1026" name="Picture 2" descr="http://carolinasportsandspine.com/wp-content/uploads/2016/11/medial-branch-blocks-carolina-sports-and-sp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87" y="1027906"/>
            <a:ext cx="4213225" cy="563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1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spectramedical.com/wp-content/uploads/2020/06/rfa-need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3490" t="45452" r="12317" b="45244"/>
          <a:stretch/>
        </p:blipFill>
        <p:spPr bwMode="auto">
          <a:xfrm>
            <a:off x="1276350" y="5748338"/>
            <a:ext cx="9639300" cy="857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Fluoroscopy/Technique</a:t>
            </a:r>
          </a:p>
        </p:txBody>
      </p:sp>
      <p:sp>
        <p:nvSpPr>
          <p:cNvPr id="4" name="Content Placeholder 3"/>
          <p:cNvSpPr>
            <a:spLocks noGrp="1"/>
          </p:cNvSpPr>
          <p:nvPr>
            <p:ph idx="1"/>
          </p:nvPr>
        </p:nvSpPr>
        <p:spPr>
          <a:xfrm>
            <a:off x="838200" y="1825625"/>
            <a:ext cx="6019800" cy="4351338"/>
          </a:xfrm>
        </p:spPr>
        <p:txBody>
          <a:bodyPr/>
          <a:lstStyle/>
          <a:p>
            <a:r>
              <a:rPr lang="en-US" dirty="0"/>
              <a:t>Lumbar medial branch block</a:t>
            </a:r>
          </a:p>
          <a:p>
            <a:pPr lvl="1"/>
            <a:r>
              <a:rPr lang="en-US" dirty="0"/>
              <a:t>turn off feeling to the facet joint briefly and see how they feel</a:t>
            </a:r>
          </a:p>
          <a:p>
            <a:pPr lvl="1"/>
            <a:r>
              <a:rPr lang="en-US" dirty="0"/>
              <a:t>2 blocks to qualify</a:t>
            </a:r>
          </a:p>
          <a:p>
            <a:r>
              <a:rPr lang="en-US" dirty="0"/>
              <a:t>Lumbar medial branch ablation</a:t>
            </a:r>
          </a:p>
          <a:p>
            <a:pPr lvl="1"/>
            <a:r>
              <a:rPr lang="en-US" dirty="0"/>
              <a:t>Test to confirm needle position</a:t>
            </a:r>
          </a:p>
          <a:p>
            <a:pPr lvl="1"/>
            <a:r>
              <a:rPr lang="en-US" dirty="0"/>
              <a:t>Anesthetize the area</a:t>
            </a:r>
          </a:p>
          <a:p>
            <a:pPr lvl="1"/>
            <a:r>
              <a:rPr lang="en-US" dirty="0"/>
              <a:t>Heat up the needle tip to kill the nerve</a:t>
            </a:r>
          </a:p>
        </p:txBody>
      </p:sp>
      <p:pic>
        <p:nvPicPr>
          <p:cNvPr id="5" name="Picture 2" descr="Radiofrequency Ablation (RFA)"/>
          <p:cNvPicPr>
            <a:picLocks noChangeAspect="1" noChangeArrowheads="1"/>
          </p:cNvPicPr>
          <p:nvPr/>
        </p:nvPicPr>
        <p:blipFill rotWithShape="1">
          <a:blip r:embed="rId3">
            <a:extLst>
              <a:ext uri="{28A0092B-C50C-407E-A947-70E740481C1C}">
                <a14:useLocalDpi xmlns:a14="http://schemas.microsoft.com/office/drawing/2010/main" val="0"/>
              </a:ext>
            </a:extLst>
          </a:blip>
          <a:srcRect l="47695"/>
          <a:stretch/>
        </p:blipFill>
        <p:spPr bwMode="auto">
          <a:xfrm>
            <a:off x="7043138" y="1825625"/>
            <a:ext cx="4310662" cy="365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4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efficacy of conventional RFA denervation in patients with chronic low back pain originating from the facet joints:  a meta-analysis of RCTs</a:t>
            </a:r>
          </a:p>
        </p:txBody>
      </p:sp>
      <p:sp>
        <p:nvSpPr>
          <p:cNvPr id="3" name="Content Placeholder 2"/>
          <p:cNvSpPr>
            <a:spLocks noGrp="1"/>
          </p:cNvSpPr>
          <p:nvPr>
            <p:ph idx="1"/>
          </p:nvPr>
        </p:nvSpPr>
        <p:spPr>
          <a:xfrm>
            <a:off x="838200" y="1825625"/>
            <a:ext cx="5223933" cy="4351338"/>
          </a:xfrm>
        </p:spPr>
        <p:txBody>
          <a:bodyPr/>
          <a:lstStyle/>
          <a:p>
            <a:r>
              <a:rPr lang="en-US" dirty="0"/>
              <a:t>Lee, Chung, Kim</a:t>
            </a:r>
          </a:p>
          <a:p>
            <a:r>
              <a:rPr lang="en-US" dirty="0"/>
              <a:t>Meta-analysis of RCTs comparing epidurals or sham injections to RFA in facet pain</a:t>
            </a:r>
          </a:p>
          <a:p>
            <a:r>
              <a:rPr lang="en-US" dirty="0"/>
              <a:t>Seven trials with 454 patients</a:t>
            </a:r>
          </a:p>
          <a:p>
            <a:r>
              <a:rPr lang="en-US" dirty="0"/>
              <a:t>Statistically significant improvement in pain scores even out to a year</a:t>
            </a:r>
          </a:p>
        </p:txBody>
      </p:sp>
      <p:pic>
        <p:nvPicPr>
          <p:cNvPr id="4" name="Picture 2" descr="West Virginia Coal Miner 1930s Photograph by Mountain Dr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1825625"/>
            <a:ext cx="5330825" cy="461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2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r>
              <a:rPr lang="en-US" dirty="0"/>
              <a:t>We generally see 6+ months of pain relief and functional improvement</a:t>
            </a:r>
          </a:p>
          <a:p>
            <a:r>
              <a:rPr lang="en-US" dirty="0"/>
              <a:t>Occasional bruising, and rare neuritis</a:t>
            </a:r>
          </a:p>
          <a:p>
            <a:r>
              <a:rPr lang="en-US" dirty="0"/>
              <a:t>Can repeat the RFA at 6 months without repeating the diagnostic blocks</a:t>
            </a:r>
          </a:p>
        </p:txBody>
      </p:sp>
    </p:spTree>
    <p:extLst>
      <p:ext uri="{BB962C8B-B14F-4D97-AF65-F5344CB8AC3E}">
        <p14:creationId xmlns:p14="http://schemas.microsoft.com/office/powerpoint/2010/main" val="183240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Torque Wrench Tommy</a:t>
            </a:r>
          </a:p>
        </p:txBody>
      </p:sp>
      <p:sp>
        <p:nvSpPr>
          <p:cNvPr id="3" name="Content Placeholder 2"/>
          <p:cNvSpPr>
            <a:spLocks noGrp="1"/>
          </p:cNvSpPr>
          <p:nvPr>
            <p:ph idx="1"/>
          </p:nvPr>
        </p:nvSpPr>
        <p:spPr>
          <a:xfrm>
            <a:off x="838200" y="1825625"/>
            <a:ext cx="5165785" cy="4351338"/>
          </a:xfrm>
        </p:spPr>
        <p:txBody>
          <a:bodyPr/>
          <a:lstStyle/>
          <a:p>
            <a:r>
              <a:rPr lang="en-US" dirty="0"/>
              <a:t>65yo auto mechanic with non-radiating neck pain</a:t>
            </a:r>
          </a:p>
          <a:p>
            <a:r>
              <a:rPr lang="en-US" dirty="0"/>
              <a:t>15 years of slowly worsening neck pain</a:t>
            </a:r>
          </a:p>
          <a:p>
            <a:r>
              <a:rPr lang="en-US" dirty="0"/>
              <a:t>“Cracks and pops”</a:t>
            </a:r>
          </a:p>
          <a:p>
            <a:r>
              <a:rPr lang="en-US" dirty="0"/>
              <a:t>No arm/hand symptoms</a:t>
            </a:r>
          </a:p>
        </p:txBody>
      </p:sp>
      <p:pic>
        <p:nvPicPr>
          <p:cNvPr id="10242" name="Picture 2" descr="What do I do if I run into an issue while using au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03582"/>
            <a:ext cx="5693134" cy="379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Treatment</a:t>
            </a:r>
          </a:p>
        </p:txBody>
      </p:sp>
      <p:sp>
        <p:nvSpPr>
          <p:cNvPr id="3" name="Content Placeholder 2"/>
          <p:cNvSpPr>
            <a:spLocks noGrp="1"/>
          </p:cNvSpPr>
          <p:nvPr>
            <p:ph idx="1"/>
          </p:nvPr>
        </p:nvSpPr>
        <p:spPr>
          <a:xfrm>
            <a:off x="838200" y="1825625"/>
            <a:ext cx="5855898" cy="4351338"/>
          </a:xfrm>
        </p:spPr>
        <p:txBody>
          <a:bodyPr/>
          <a:lstStyle/>
          <a:p>
            <a:r>
              <a:rPr lang="en-US" dirty="0"/>
              <a:t>4 weeks of PT provided 10-20% improvement</a:t>
            </a:r>
          </a:p>
          <a:p>
            <a:r>
              <a:rPr lang="en-US" dirty="0"/>
              <a:t>Fish oil “helping a little”</a:t>
            </a:r>
          </a:p>
          <a:p>
            <a:r>
              <a:rPr lang="en-US" dirty="0"/>
              <a:t>NSAIDs</a:t>
            </a:r>
          </a:p>
          <a:p>
            <a:pPr marL="457200" lvl="1" indent="0">
              <a:buNone/>
            </a:pPr>
            <a:r>
              <a:rPr lang="en-US" dirty="0"/>
              <a:t>“Those things tear my guts up.”</a:t>
            </a:r>
          </a:p>
          <a:p>
            <a:r>
              <a:rPr lang="en-US" dirty="0"/>
              <a:t>Opioids</a:t>
            </a:r>
          </a:p>
          <a:p>
            <a:pPr marL="457200" lvl="1" indent="0">
              <a:buNone/>
            </a:pPr>
            <a:r>
              <a:rPr lang="en-US" dirty="0"/>
              <a:t>“I got a little crazy on the pills a few years back.”</a:t>
            </a:r>
          </a:p>
        </p:txBody>
      </p:sp>
      <p:pic>
        <p:nvPicPr>
          <p:cNvPr id="11266" name="Picture 2" descr="Cervical spine x-ray showed moderate disc space narrow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892" y="1459184"/>
            <a:ext cx="4312908" cy="508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4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Spondylosis</a:t>
            </a:r>
          </a:p>
        </p:txBody>
      </p:sp>
      <p:sp>
        <p:nvSpPr>
          <p:cNvPr id="3" name="Content Placeholder 2"/>
          <p:cNvSpPr>
            <a:spLocks noGrp="1"/>
          </p:cNvSpPr>
          <p:nvPr>
            <p:ph idx="1"/>
          </p:nvPr>
        </p:nvSpPr>
        <p:spPr/>
        <p:txBody>
          <a:bodyPr/>
          <a:lstStyle/>
          <a:p>
            <a:r>
              <a:rPr lang="en-US" dirty="0"/>
              <a:t>Old man neck arthritis</a:t>
            </a:r>
          </a:p>
          <a:p>
            <a:r>
              <a:rPr lang="en-US" dirty="0"/>
              <a:t>Stiff and sore</a:t>
            </a:r>
          </a:p>
          <a:p>
            <a:r>
              <a:rPr lang="en-US" dirty="0"/>
              <a:t>Clicking, popping, grinding</a:t>
            </a:r>
          </a:p>
          <a:p>
            <a:r>
              <a:rPr lang="en-US" dirty="0"/>
              <a:t>Worsens with activity (ask about checking blind spot)</a:t>
            </a:r>
          </a:p>
          <a:p>
            <a:r>
              <a:rPr lang="en-US" dirty="0"/>
              <a:t>Hand/arm symptoms suggest this isn’t the only problem</a:t>
            </a:r>
          </a:p>
        </p:txBody>
      </p:sp>
    </p:spTree>
    <p:extLst>
      <p:ext uri="{BB962C8B-B14F-4D97-AF65-F5344CB8AC3E}">
        <p14:creationId xmlns:p14="http://schemas.microsoft.com/office/powerpoint/2010/main" val="161038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a:t>
            </a:r>
          </a:p>
        </p:txBody>
      </p:sp>
      <p:pic>
        <p:nvPicPr>
          <p:cNvPr id="13314" name="Picture 2" descr="Cervical Medial Branch Blocks | Anesthetic Injections ..."/>
          <p:cNvPicPr>
            <a:picLocks noChangeAspect="1" noChangeArrowheads="1"/>
          </p:cNvPicPr>
          <p:nvPr/>
        </p:nvPicPr>
        <p:blipFill rotWithShape="1">
          <a:blip r:embed="rId2">
            <a:extLst>
              <a:ext uri="{28A0092B-C50C-407E-A947-70E740481C1C}">
                <a14:useLocalDpi xmlns:a14="http://schemas.microsoft.com/office/drawing/2010/main" val="0"/>
              </a:ext>
            </a:extLst>
          </a:blip>
          <a:srcRect l="30533"/>
          <a:stretch/>
        </p:blipFill>
        <p:spPr bwMode="auto">
          <a:xfrm>
            <a:off x="3329794" y="-310088"/>
            <a:ext cx="6349044" cy="748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Fluoroscopy/Technique</a:t>
            </a:r>
          </a:p>
        </p:txBody>
      </p:sp>
      <p:sp>
        <p:nvSpPr>
          <p:cNvPr id="3" name="Content Placeholder 2"/>
          <p:cNvSpPr>
            <a:spLocks noGrp="1"/>
          </p:cNvSpPr>
          <p:nvPr>
            <p:ph idx="1"/>
          </p:nvPr>
        </p:nvSpPr>
        <p:spPr>
          <a:xfrm>
            <a:off x="838200" y="1825625"/>
            <a:ext cx="2922917" cy="4351338"/>
          </a:xfrm>
        </p:spPr>
        <p:txBody>
          <a:bodyPr/>
          <a:lstStyle/>
          <a:p>
            <a:r>
              <a:rPr lang="en-US" dirty="0"/>
              <a:t>2 blocks to assess efficacy</a:t>
            </a:r>
          </a:p>
          <a:p>
            <a:r>
              <a:rPr lang="en-US" dirty="0"/>
              <a:t>Ablate if the blocks are briefly effective</a:t>
            </a:r>
          </a:p>
        </p:txBody>
      </p:sp>
      <p:pic>
        <p:nvPicPr>
          <p:cNvPr id="12290" name="Picture 2" descr="Radiograph of cervical spine anteroposterior (A) and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150" y="2188867"/>
            <a:ext cx="7637552" cy="362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7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Fluoroscopy/Technique</a:t>
            </a:r>
          </a:p>
        </p:txBody>
      </p:sp>
      <p:sp>
        <p:nvSpPr>
          <p:cNvPr id="3" name="Content Placeholder 2"/>
          <p:cNvSpPr>
            <a:spLocks noGrp="1"/>
          </p:cNvSpPr>
          <p:nvPr>
            <p:ph idx="1"/>
          </p:nvPr>
        </p:nvSpPr>
        <p:spPr>
          <a:xfrm>
            <a:off x="838200" y="1825625"/>
            <a:ext cx="2922917" cy="4351338"/>
          </a:xfrm>
        </p:spPr>
        <p:txBody>
          <a:bodyPr/>
          <a:lstStyle/>
          <a:p>
            <a:r>
              <a:rPr lang="en-US" dirty="0"/>
              <a:t>2 blocks to assess efficacy</a:t>
            </a:r>
          </a:p>
          <a:p>
            <a:r>
              <a:rPr lang="en-US" dirty="0"/>
              <a:t>Ablate if the blocks are briefly effective</a:t>
            </a:r>
          </a:p>
          <a:p>
            <a:pPr lvl="1"/>
            <a:r>
              <a:rPr lang="en-US" dirty="0"/>
              <a:t>Test sensory</a:t>
            </a:r>
          </a:p>
          <a:p>
            <a:pPr lvl="1"/>
            <a:r>
              <a:rPr lang="en-US" dirty="0"/>
              <a:t>Test motor</a:t>
            </a:r>
          </a:p>
          <a:p>
            <a:pPr lvl="1"/>
            <a:r>
              <a:rPr lang="en-US" dirty="0"/>
              <a:t>Anesthetize</a:t>
            </a:r>
          </a:p>
          <a:p>
            <a:pPr lvl="1"/>
            <a:r>
              <a:rPr lang="en-US" dirty="0"/>
              <a:t>Lesion </a:t>
            </a:r>
          </a:p>
          <a:p>
            <a:pPr lvl="1"/>
            <a:endParaRPr lang="en-US" dirty="0"/>
          </a:p>
        </p:txBody>
      </p:sp>
      <p:pic>
        <p:nvPicPr>
          <p:cNvPr id="20482" name="Picture 2" descr="Cervical 3rd occipital nerve and medial bran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4" y="1690688"/>
            <a:ext cx="7228636" cy="4066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spectramedical.com/wp-content/uploads/2020/06/rfa-need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3490" t="45452" r="12317" b="45244"/>
          <a:stretch/>
        </p:blipFill>
        <p:spPr bwMode="auto">
          <a:xfrm>
            <a:off x="1276350" y="5748338"/>
            <a:ext cx="96393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32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Captain West Virginia</a:t>
            </a:r>
          </a:p>
        </p:txBody>
      </p:sp>
      <p:sp>
        <p:nvSpPr>
          <p:cNvPr id="3" name="Content Placeholder 2"/>
          <p:cNvSpPr>
            <a:spLocks noGrp="1"/>
          </p:cNvSpPr>
          <p:nvPr>
            <p:ph idx="1"/>
          </p:nvPr>
        </p:nvSpPr>
        <p:spPr>
          <a:xfrm>
            <a:off x="838200" y="1825625"/>
            <a:ext cx="4936067" cy="4351338"/>
          </a:xfrm>
        </p:spPr>
        <p:txBody>
          <a:bodyPr>
            <a:normAutofit/>
          </a:bodyPr>
          <a:lstStyle/>
          <a:p>
            <a:r>
              <a:rPr lang="en-US" dirty="0"/>
              <a:t>60yo coal miner with axial back pain</a:t>
            </a:r>
          </a:p>
          <a:p>
            <a:r>
              <a:rPr lang="en-US" dirty="0"/>
              <a:t>Localizes to just above the belt line</a:t>
            </a:r>
          </a:p>
          <a:p>
            <a:r>
              <a:rPr lang="en-US" dirty="0"/>
              <a:t>Slowly worsening over the last 20 years</a:t>
            </a:r>
          </a:p>
          <a:p>
            <a:r>
              <a:rPr lang="en-US" dirty="0"/>
              <a:t>Worse after a long day in the mines</a:t>
            </a:r>
          </a:p>
        </p:txBody>
      </p:sp>
      <p:pic>
        <p:nvPicPr>
          <p:cNvPr id="6148" name="Picture 4" descr="Kansas Coal Miner Featured On New USPS Stamp | KM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503" y="1690688"/>
            <a:ext cx="5158297" cy="414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2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Percutaneous radiofrequency </a:t>
            </a:r>
            <a:r>
              <a:rPr lang="en-US" dirty="0" err="1"/>
              <a:t>neurotomy</a:t>
            </a:r>
            <a:r>
              <a:rPr lang="en-US" dirty="0"/>
              <a:t> for chronic cervical zygapophyseal-joint pain</a:t>
            </a:r>
          </a:p>
        </p:txBody>
      </p:sp>
      <p:sp>
        <p:nvSpPr>
          <p:cNvPr id="3" name="Content Placeholder 2"/>
          <p:cNvSpPr>
            <a:spLocks noGrp="1"/>
          </p:cNvSpPr>
          <p:nvPr>
            <p:ph idx="1"/>
          </p:nvPr>
        </p:nvSpPr>
        <p:spPr>
          <a:xfrm>
            <a:off x="838200" y="1825625"/>
            <a:ext cx="4751717" cy="4351338"/>
          </a:xfrm>
        </p:spPr>
        <p:txBody>
          <a:bodyPr>
            <a:normAutofit fontScale="85000" lnSpcReduction="10000"/>
          </a:bodyPr>
          <a:lstStyle/>
          <a:p>
            <a:r>
              <a:rPr lang="en-US" dirty="0"/>
              <a:t>Lord, </a:t>
            </a:r>
            <a:r>
              <a:rPr lang="en-US" dirty="0" err="1"/>
              <a:t>Barnsley</a:t>
            </a:r>
            <a:r>
              <a:rPr lang="en-US" dirty="0"/>
              <a:t>, Wallis, McDonald, </a:t>
            </a:r>
            <a:r>
              <a:rPr lang="en-US" dirty="0" err="1"/>
              <a:t>Bogduk</a:t>
            </a:r>
            <a:endParaRPr lang="en-US" dirty="0"/>
          </a:p>
          <a:p>
            <a:r>
              <a:rPr lang="en-US" dirty="0"/>
              <a:t>24 patients with facet pain after whiplash injury</a:t>
            </a:r>
          </a:p>
          <a:p>
            <a:r>
              <a:rPr lang="en-US" dirty="0"/>
              <a:t>All had successful diagnostic blocks</a:t>
            </a:r>
          </a:p>
          <a:p>
            <a:r>
              <a:rPr lang="en-US" dirty="0"/>
              <a:t>Half treated with RFA at 80C and half with just needles and meds</a:t>
            </a:r>
          </a:p>
          <a:p>
            <a:r>
              <a:rPr lang="en-US" dirty="0"/>
              <a:t>7 in the control group and one in the placebo group pain free at 27 weeks</a:t>
            </a:r>
          </a:p>
          <a:p>
            <a:r>
              <a:rPr lang="en-US" dirty="0"/>
              <a:t>2 in the treatment group got relief after additional levels </a:t>
            </a:r>
            <a:r>
              <a:rPr lang="en-US" dirty="0" err="1"/>
              <a:t>lesioned</a:t>
            </a:r>
            <a:endParaRPr lang="en-US" dirty="0"/>
          </a:p>
          <a:p>
            <a:endParaRPr lang="en-US" dirty="0"/>
          </a:p>
        </p:txBody>
      </p:sp>
      <p:pic>
        <p:nvPicPr>
          <p:cNvPr id="14338" name="Picture 2" descr="Portrait of a smiling mechanic holding a wrench in h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503" y="2010569"/>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3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Cervical and Lumbar Facet Joint Denervation Summary</a:t>
            </a:r>
          </a:p>
        </p:txBody>
      </p:sp>
      <p:sp>
        <p:nvSpPr>
          <p:cNvPr id="3" name="Content Placeholder 2"/>
          <p:cNvSpPr>
            <a:spLocks noGrp="1"/>
          </p:cNvSpPr>
          <p:nvPr>
            <p:ph idx="1"/>
          </p:nvPr>
        </p:nvSpPr>
        <p:spPr/>
        <p:txBody>
          <a:bodyPr/>
          <a:lstStyle/>
          <a:p>
            <a:r>
              <a:rPr lang="en-US" dirty="0"/>
              <a:t>Start with conservative measures</a:t>
            </a:r>
          </a:p>
          <a:p>
            <a:r>
              <a:rPr lang="en-US" dirty="0"/>
              <a:t>Ablate if 2 diagnostic blocks are effective</a:t>
            </a:r>
          </a:p>
          <a:p>
            <a:r>
              <a:rPr lang="en-US" dirty="0"/>
              <a:t>Ablation procedure takes 20 minutes per side with a 15 minute recovery</a:t>
            </a:r>
          </a:p>
          <a:p>
            <a:r>
              <a:rPr lang="en-US" dirty="0"/>
              <a:t>Relief lasts about 6 months and can be repeated as needed</a:t>
            </a:r>
          </a:p>
        </p:txBody>
      </p:sp>
    </p:spTree>
    <p:extLst>
      <p:ext uri="{BB962C8B-B14F-4D97-AF65-F5344CB8AC3E}">
        <p14:creationId xmlns:p14="http://schemas.microsoft.com/office/powerpoint/2010/main" val="247148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Peripheral Joints?</a:t>
            </a:r>
          </a:p>
        </p:txBody>
      </p:sp>
      <p:sp>
        <p:nvSpPr>
          <p:cNvPr id="3" name="Content Placeholder 2"/>
          <p:cNvSpPr>
            <a:spLocks noGrp="1"/>
          </p:cNvSpPr>
          <p:nvPr>
            <p:ph idx="1"/>
          </p:nvPr>
        </p:nvSpPr>
        <p:spPr/>
        <p:txBody>
          <a:bodyPr/>
          <a:lstStyle/>
          <a:p>
            <a:pPr marL="0" indent="0">
              <a:buNone/>
            </a:pPr>
            <a:r>
              <a:rPr lang="en-US" dirty="0"/>
              <a:t>Which nerves can be knocked out without compromising function?</a:t>
            </a:r>
          </a:p>
        </p:txBody>
      </p:sp>
    </p:spTree>
    <p:extLst>
      <p:ext uri="{BB962C8B-B14F-4D97-AF65-F5344CB8AC3E}">
        <p14:creationId xmlns:p14="http://schemas.microsoft.com/office/powerpoint/2010/main" val="262843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Donna from the Diner</a:t>
            </a:r>
          </a:p>
        </p:txBody>
      </p:sp>
      <p:sp>
        <p:nvSpPr>
          <p:cNvPr id="3" name="Content Placeholder 2"/>
          <p:cNvSpPr>
            <a:spLocks noGrp="1"/>
          </p:cNvSpPr>
          <p:nvPr>
            <p:ph idx="1"/>
          </p:nvPr>
        </p:nvSpPr>
        <p:spPr>
          <a:xfrm>
            <a:off x="838199" y="1825625"/>
            <a:ext cx="6459747" cy="4351338"/>
          </a:xfrm>
        </p:spPr>
        <p:txBody>
          <a:bodyPr/>
          <a:lstStyle/>
          <a:p>
            <a:r>
              <a:rPr lang="en-US" dirty="0"/>
              <a:t>55yo waitress with knee pain</a:t>
            </a:r>
          </a:p>
          <a:p>
            <a:r>
              <a:rPr lang="en-US" dirty="0"/>
              <a:t>Worsens with activity</a:t>
            </a:r>
          </a:p>
          <a:p>
            <a:r>
              <a:rPr lang="en-US" dirty="0"/>
              <a:t>“cracking and popping”</a:t>
            </a:r>
          </a:p>
          <a:p>
            <a:r>
              <a:rPr lang="en-US" dirty="0"/>
              <a:t>“I can barely get through a shift.”</a:t>
            </a:r>
          </a:p>
        </p:txBody>
      </p:sp>
      <p:pic>
        <p:nvPicPr>
          <p:cNvPr id="15362" name="Picture 2" descr="World's Best Fat Waiter Stock Pictures, Photos, and Images ..."/>
          <p:cNvPicPr>
            <a:picLocks noChangeAspect="1" noChangeArrowheads="1"/>
          </p:cNvPicPr>
          <p:nvPr/>
        </p:nvPicPr>
        <p:blipFill rotWithShape="1">
          <a:blip r:embed="rId2">
            <a:extLst>
              <a:ext uri="{28A0092B-C50C-407E-A947-70E740481C1C}">
                <a14:useLocalDpi xmlns:a14="http://schemas.microsoft.com/office/drawing/2010/main" val="0"/>
              </a:ext>
            </a:extLst>
          </a:blip>
          <a:srcRect r="39092"/>
          <a:stretch/>
        </p:blipFill>
        <p:spPr bwMode="auto">
          <a:xfrm>
            <a:off x="7803311" y="2058193"/>
            <a:ext cx="3550489"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9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Treatment</a:t>
            </a:r>
          </a:p>
        </p:txBody>
      </p:sp>
      <p:sp>
        <p:nvSpPr>
          <p:cNvPr id="3" name="Content Placeholder 2"/>
          <p:cNvSpPr>
            <a:spLocks noGrp="1"/>
          </p:cNvSpPr>
          <p:nvPr>
            <p:ph idx="1"/>
          </p:nvPr>
        </p:nvSpPr>
        <p:spPr>
          <a:xfrm>
            <a:off x="838200" y="1825625"/>
            <a:ext cx="5631611" cy="4351338"/>
          </a:xfrm>
        </p:spPr>
        <p:txBody>
          <a:bodyPr/>
          <a:lstStyle/>
          <a:p>
            <a:r>
              <a:rPr lang="en-US" dirty="0"/>
              <a:t>PT</a:t>
            </a:r>
          </a:p>
          <a:p>
            <a:pPr marL="457200" lvl="1" indent="0">
              <a:buNone/>
            </a:pPr>
            <a:r>
              <a:rPr lang="en-US" dirty="0"/>
              <a:t>“I’m stronger, but it still hurts.”</a:t>
            </a:r>
          </a:p>
          <a:p>
            <a:r>
              <a:rPr lang="en-US" dirty="0"/>
              <a:t>Bracing</a:t>
            </a:r>
          </a:p>
          <a:p>
            <a:pPr marL="457200" lvl="1" indent="0">
              <a:buNone/>
            </a:pPr>
            <a:r>
              <a:rPr lang="en-US" dirty="0"/>
              <a:t>“I’m just not shaped right for those things.”</a:t>
            </a:r>
          </a:p>
          <a:p>
            <a:r>
              <a:rPr lang="en-US" dirty="0"/>
              <a:t>Weight Loss</a:t>
            </a:r>
          </a:p>
          <a:p>
            <a:pPr marL="457200" lvl="1" indent="0">
              <a:buNone/>
            </a:pPr>
            <a:r>
              <a:rPr lang="en-US" dirty="0"/>
              <a:t>“I’m trying.  I’d be more active if my knees didn’t hurt so bad.”</a:t>
            </a:r>
          </a:p>
          <a:p>
            <a:r>
              <a:rPr lang="en-US" dirty="0"/>
              <a:t>NSAIDs</a:t>
            </a:r>
          </a:p>
          <a:p>
            <a:pPr marL="457200" lvl="1" indent="0">
              <a:buNone/>
            </a:pPr>
            <a:r>
              <a:rPr lang="en-US" dirty="0"/>
              <a:t>Precluded by diabetic nephropathy</a:t>
            </a:r>
          </a:p>
        </p:txBody>
      </p:sp>
      <p:pic>
        <p:nvPicPr>
          <p:cNvPr id="16386" name="Picture 2" descr="https://external-content.duckduckgo.com/iu/?u=https%3A%2F%2Ftse1.mm.bing.net%2Fth%3Fid%3DOIP.GOpbjloe_jkMSZBiuOveYAHaGL%26pid%3DApi&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2120106"/>
            <a:ext cx="45148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4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Treatment</a:t>
            </a:r>
          </a:p>
        </p:txBody>
      </p:sp>
      <p:sp>
        <p:nvSpPr>
          <p:cNvPr id="3" name="Content Placeholder 2"/>
          <p:cNvSpPr>
            <a:spLocks noGrp="1"/>
          </p:cNvSpPr>
          <p:nvPr>
            <p:ph idx="1"/>
          </p:nvPr>
        </p:nvSpPr>
        <p:spPr>
          <a:xfrm>
            <a:off x="838200" y="1825625"/>
            <a:ext cx="5631611" cy="4351338"/>
          </a:xfrm>
        </p:spPr>
        <p:txBody>
          <a:bodyPr>
            <a:normAutofit/>
          </a:bodyPr>
          <a:lstStyle/>
          <a:p>
            <a:r>
              <a:rPr lang="en-US" dirty="0"/>
              <a:t>Opioids</a:t>
            </a:r>
          </a:p>
          <a:p>
            <a:pPr marL="457200" lvl="1" indent="0">
              <a:buNone/>
            </a:pPr>
            <a:r>
              <a:rPr lang="en-US" dirty="0"/>
              <a:t>“Those things make me feel goofy.”</a:t>
            </a:r>
          </a:p>
          <a:p>
            <a:r>
              <a:rPr lang="en-US" dirty="0"/>
              <a:t>Lidoderm patches</a:t>
            </a:r>
          </a:p>
          <a:p>
            <a:pPr marL="457200" lvl="1" indent="0">
              <a:buNone/>
            </a:pPr>
            <a:r>
              <a:rPr lang="en-US" dirty="0"/>
              <a:t>“Helps a little”</a:t>
            </a:r>
          </a:p>
          <a:p>
            <a:r>
              <a:rPr lang="en-US" dirty="0"/>
              <a:t>Steroid Injection</a:t>
            </a:r>
          </a:p>
          <a:p>
            <a:pPr marL="457200" lvl="1" indent="0">
              <a:buNone/>
            </a:pPr>
            <a:r>
              <a:rPr lang="en-US" dirty="0"/>
              <a:t>“Worked great for 3 weeks”</a:t>
            </a:r>
          </a:p>
          <a:p>
            <a:r>
              <a:rPr lang="en-US" dirty="0"/>
              <a:t>Ortho</a:t>
            </a:r>
          </a:p>
          <a:p>
            <a:pPr marL="457200" lvl="1" indent="0">
              <a:buNone/>
            </a:pPr>
            <a:r>
              <a:rPr lang="en-US" dirty="0"/>
              <a:t>Ms. Donna is not a good surgical candidate 2/2 obesity, diabetes, CAD…  “Bone Doctor No Fix.  Big Sad.”</a:t>
            </a:r>
          </a:p>
        </p:txBody>
      </p:sp>
      <p:pic>
        <p:nvPicPr>
          <p:cNvPr id="16386" name="Picture 2" descr="https://external-content.duckduckgo.com/iu/?u=https%3A%2F%2Ftse1.mm.bing.net%2Fth%3Fid%3DOIP.GOpbjloe_jkMSZBiuOveYAHaGL%26pid%3DApi&amp;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365125"/>
            <a:ext cx="4514850" cy="376237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his Scrubs Character Had The Worst Stor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148" y="4353733"/>
            <a:ext cx="4459652" cy="2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1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researchgate.net/publication/326558803/figure/fig1/AS:962689442512897@1606534457695/a-Anterior-posterior-AP-anatomical-illustration-of-the-nerve-supply-to-the-knee-b.png"/>
          <p:cNvPicPr>
            <a:picLocks noChangeAspect="1" noChangeArrowheads="1"/>
          </p:cNvPicPr>
          <p:nvPr/>
        </p:nvPicPr>
        <p:blipFill rotWithShape="1">
          <a:blip r:embed="rId2">
            <a:extLst>
              <a:ext uri="{28A0092B-C50C-407E-A947-70E740481C1C}">
                <a14:useLocalDpi xmlns:a14="http://schemas.microsoft.com/office/drawing/2010/main" val="0"/>
              </a:ext>
            </a:extLst>
          </a:blip>
          <a:srcRect r="31744"/>
          <a:stretch/>
        </p:blipFill>
        <p:spPr bwMode="auto">
          <a:xfrm>
            <a:off x="1547992" y="1354954"/>
            <a:ext cx="9096015" cy="5503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Anatomy</a:t>
            </a:r>
          </a:p>
        </p:txBody>
      </p:sp>
    </p:spTree>
    <p:extLst>
      <p:ext uri="{BB962C8B-B14F-4D97-AF65-F5344CB8AC3E}">
        <p14:creationId xmlns:p14="http://schemas.microsoft.com/office/powerpoint/2010/main" val="34671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Fluoroscopy/Technique</a:t>
            </a:r>
          </a:p>
        </p:txBody>
      </p:sp>
      <p:sp>
        <p:nvSpPr>
          <p:cNvPr id="3" name="Content Placeholder 2"/>
          <p:cNvSpPr>
            <a:spLocks noGrp="1"/>
          </p:cNvSpPr>
          <p:nvPr>
            <p:ph idx="1"/>
          </p:nvPr>
        </p:nvSpPr>
        <p:spPr>
          <a:xfrm>
            <a:off x="838200" y="1825625"/>
            <a:ext cx="4285891" cy="4351338"/>
          </a:xfrm>
        </p:spPr>
        <p:txBody>
          <a:bodyPr/>
          <a:lstStyle/>
          <a:p>
            <a:pPr marL="0" indent="0">
              <a:buNone/>
            </a:pPr>
            <a:r>
              <a:rPr lang="en-US" dirty="0"/>
              <a:t>Diagnostic block x2</a:t>
            </a:r>
          </a:p>
          <a:p>
            <a:pPr lvl="1"/>
            <a:r>
              <a:rPr lang="en-US" dirty="0"/>
              <a:t>Superior lateral</a:t>
            </a:r>
          </a:p>
          <a:p>
            <a:pPr lvl="1"/>
            <a:r>
              <a:rPr lang="en-US" dirty="0"/>
              <a:t>Superior medial</a:t>
            </a:r>
          </a:p>
          <a:p>
            <a:pPr lvl="1"/>
            <a:r>
              <a:rPr lang="en-US"/>
              <a:t>Inferior </a:t>
            </a:r>
            <a:r>
              <a:rPr lang="en-US" dirty="0"/>
              <a:t>medial</a:t>
            </a:r>
          </a:p>
        </p:txBody>
      </p:sp>
      <p:pic>
        <p:nvPicPr>
          <p:cNvPr id="22530" name="Picture 2" descr="Anterior/posterior (A) and lateral (B) fluoroscopic imag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171" y="2146495"/>
            <a:ext cx="6243878" cy="37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Fluoroscopy/Technique</a:t>
            </a:r>
          </a:p>
        </p:txBody>
      </p:sp>
      <p:sp>
        <p:nvSpPr>
          <p:cNvPr id="3" name="Content Placeholder 2"/>
          <p:cNvSpPr>
            <a:spLocks noGrp="1"/>
          </p:cNvSpPr>
          <p:nvPr>
            <p:ph idx="1"/>
          </p:nvPr>
        </p:nvSpPr>
        <p:spPr>
          <a:xfrm>
            <a:off x="838200" y="1825625"/>
            <a:ext cx="5045015" cy="4351338"/>
          </a:xfrm>
        </p:spPr>
        <p:txBody>
          <a:bodyPr/>
          <a:lstStyle/>
          <a:p>
            <a:r>
              <a:rPr lang="en-US" dirty="0"/>
              <a:t>Ablate if the patient receives substantial short lived relief with the diagnostic block</a:t>
            </a:r>
          </a:p>
          <a:p>
            <a:r>
              <a:rPr lang="en-US" dirty="0"/>
              <a:t>Ablation typically provides about 6 months of relief</a:t>
            </a:r>
          </a:p>
        </p:txBody>
      </p:sp>
      <p:pic>
        <p:nvPicPr>
          <p:cNvPr id="23554" name="Picture 2" descr="https://bizimages.withfloats.com/actual/5c40180bd151be0001d084cb.jpg"/>
          <p:cNvPicPr>
            <a:picLocks noChangeAspect="1" noChangeArrowheads="1"/>
          </p:cNvPicPr>
          <p:nvPr/>
        </p:nvPicPr>
        <p:blipFill rotWithShape="1">
          <a:blip r:embed="rId2">
            <a:extLst>
              <a:ext uri="{28A0092B-C50C-407E-A947-70E740481C1C}">
                <a14:useLocalDpi xmlns:a14="http://schemas.microsoft.com/office/drawing/2010/main" val="0"/>
              </a:ext>
            </a:extLst>
          </a:blip>
          <a:srcRect r="35139" b="50419"/>
          <a:stretch/>
        </p:blipFill>
        <p:spPr bwMode="auto">
          <a:xfrm>
            <a:off x="5883215" y="1587171"/>
            <a:ext cx="6003685" cy="458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79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Efficacy and safety of RFA for treatment of knee osteoarthritis:  a meta-analysis of RCTs</a:t>
            </a:r>
          </a:p>
        </p:txBody>
      </p:sp>
      <p:sp>
        <p:nvSpPr>
          <p:cNvPr id="3" name="Content Placeholder 2"/>
          <p:cNvSpPr>
            <a:spLocks noGrp="1"/>
          </p:cNvSpPr>
          <p:nvPr>
            <p:ph idx="1"/>
          </p:nvPr>
        </p:nvSpPr>
        <p:spPr>
          <a:xfrm>
            <a:off x="838200" y="1825625"/>
            <a:ext cx="6062932" cy="4351338"/>
          </a:xfrm>
        </p:spPr>
        <p:txBody>
          <a:bodyPr>
            <a:normAutofit fontScale="92500" lnSpcReduction="20000"/>
          </a:bodyPr>
          <a:lstStyle/>
          <a:p>
            <a:r>
              <a:rPr lang="en-US" dirty="0"/>
              <a:t>Zhang, Wang, He, Du</a:t>
            </a:r>
          </a:p>
          <a:p>
            <a:r>
              <a:rPr lang="en-US" dirty="0"/>
              <a:t>Nine studies between 2010 and 2020 included</a:t>
            </a:r>
          </a:p>
          <a:p>
            <a:r>
              <a:rPr lang="en-US" dirty="0"/>
              <a:t>802 patients with 404 receiving the intervention</a:t>
            </a:r>
          </a:p>
          <a:p>
            <a:r>
              <a:rPr lang="en-US" dirty="0"/>
              <a:t>Pain scores improved at 4, 12, and 24 weeks</a:t>
            </a:r>
          </a:p>
          <a:p>
            <a:r>
              <a:rPr lang="en-US" dirty="0"/>
              <a:t>WOMAC scores improved at 4, 12, and 24 weeks (5 pain items, 2 stiffness items, and 17 physical function items)</a:t>
            </a:r>
          </a:p>
          <a:p>
            <a:r>
              <a:rPr lang="en-US" dirty="0"/>
              <a:t>Authors conclude moderate quality of evidence</a:t>
            </a:r>
          </a:p>
        </p:txBody>
      </p:sp>
      <p:pic>
        <p:nvPicPr>
          <p:cNvPr id="1026" name="Picture 2" descr="https://i.imgur.com/Ob3d9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1825625"/>
            <a:ext cx="3781425" cy="47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4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Treatment</a:t>
            </a:r>
          </a:p>
        </p:txBody>
      </p:sp>
      <p:sp>
        <p:nvSpPr>
          <p:cNvPr id="3" name="Content Placeholder 2"/>
          <p:cNvSpPr>
            <a:spLocks noGrp="1"/>
          </p:cNvSpPr>
          <p:nvPr>
            <p:ph idx="1"/>
          </p:nvPr>
        </p:nvSpPr>
        <p:spPr>
          <a:xfrm>
            <a:off x="838200" y="1825625"/>
            <a:ext cx="5976668" cy="4351338"/>
          </a:xfrm>
        </p:spPr>
        <p:txBody>
          <a:bodyPr/>
          <a:lstStyle/>
          <a:p>
            <a:r>
              <a:rPr lang="en-US" dirty="0"/>
              <a:t>3 weeks of PT and high dose fish oil helped mobility, but the pain is still pretty rough</a:t>
            </a:r>
          </a:p>
          <a:p>
            <a:r>
              <a:rPr lang="en-US" dirty="0"/>
              <a:t>Opioids?</a:t>
            </a:r>
          </a:p>
          <a:p>
            <a:pPr marL="457200" lvl="1" indent="0">
              <a:buNone/>
            </a:pPr>
            <a:r>
              <a:rPr lang="en-US" dirty="0"/>
              <a:t>“That crap killed my neighbors </a:t>
            </a:r>
            <a:r>
              <a:rPr lang="en-US" dirty="0" err="1"/>
              <a:t>dirtbag</a:t>
            </a:r>
            <a:r>
              <a:rPr lang="en-US" dirty="0"/>
              <a:t> kid.  I’ll flush ‘</a:t>
            </a:r>
            <a:r>
              <a:rPr lang="en-US" dirty="0" err="1"/>
              <a:t>em</a:t>
            </a:r>
            <a:r>
              <a:rPr lang="en-US" dirty="0"/>
              <a:t> as soon as I get home.”</a:t>
            </a:r>
          </a:p>
          <a:p>
            <a:r>
              <a:rPr lang="en-US" dirty="0"/>
              <a:t>NSAIDS?</a:t>
            </a:r>
          </a:p>
          <a:p>
            <a:pPr marL="457200" lvl="1" indent="0">
              <a:buNone/>
            </a:pPr>
            <a:r>
              <a:rPr lang="en-US" dirty="0"/>
              <a:t>Precluded by impaired renal function</a:t>
            </a:r>
          </a:p>
        </p:txBody>
      </p:sp>
      <p:pic>
        <p:nvPicPr>
          <p:cNvPr id="7170" name="Picture 2" descr="&quot;Coal Miner&quot; by Bethforester | Coal miners, Coal min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982" y="1632469"/>
            <a:ext cx="4450931" cy="454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27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Robby the Rooster</a:t>
            </a:r>
          </a:p>
        </p:txBody>
      </p:sp>
      <p:sp>
        <p:nvSpPr>
          <p:cNvPr id="3" name="Content Placeholder 2"/>
          <p:cNvSpPr>
            <a:spLocks noGrp="1"/>
          </p:cNvSpPr>
          <p:nvPr>
            <p:ph idx="1"/>
          </p:nvPr>
        </p:nvSpPr>
        <p:spPr>
          <a:xfrm>
            <a:off x="838200" y="1825625"/>
            <a:ext cx="3981450" cy="4351338"/>
          </a:xfrm>
        </p:spPr>
        <p:txBody>
          <a:bodyPr/>
          <a:lstStyle/>
          <a:p>
            <a:r>
              <a:rPr lang="en-US" dirty="0"/>
              <a:t>40yo chicken farmer</a:t>
            </a:r>
          </a:p>
          <a:p>
            <a:r>
              <a:rPr lang="en-US" dirty="0"/>
              <a:t>Right low back and buttock pain worsening over the 10 years</a:t>
            </a:r>
          </a:p>
          <a:p>
            <a:r>
              <a:rPr lang="en-US" dirty="0"/>
              <a:t>Began after ATV “mishap” that left him with a leg length discrepancy</a:t>
            </a:r>
          </a:p>
          <a:p>
            <a:r>
              <a:rPr lang="en-US" dirty="0"/>
              <a:t>“This is a real pain in the butt doc…”</a:t>
            </a:r>
          </a:p>
        </p:txBody>
      </p:sp>
      <p:pic>
        <p:nvPicPr>
          <p:cNvPr id="1028" name="Picture 4" descr="How Backyard Chicken Farmers Grew to Sell 7,000 Cartons a Week | Read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650" y="1820863"/>
            <a:ext cx="6534150"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40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Treatment</a:t>
            </a:r>
          </a:p>
        </p:txBody>
      </p:sp>
      <p:sp>
        <p:nvSpPr>
          <p:cNvPr id="3" name="Content Placeholder 2"/>
          <p:cNvSpPr>
            <a:spLocks noGrp="1"/>
          </p:cNvSpPr>
          <p:nvPr>
            <p:ph idx="1"/>
          </p:nvPr>
        </p:nvSpPr>
        <p:spPr>
          <a:xfrm>
            <a:off x="838200" y="1825625"/>
            <a:ext cx="5372100" cy="4351338"/>
          </a:xfrm>
        </p:spPr>
        <p:txBody>
          <a:bodyPr>
            <a:normAutofit fontScale="92500" lnSpcReduction="20000"/>
          </a:bodyPr>
          <a:lstStyle/>
          <a:p>
            <a:r>
              <a:rPr lang="en-US" dirty="0"/>
              <a:t>PT</a:t>
            </a:r>
          </a:p>
          <a:p>
            <a:pPr marL="457200" lvl="1" indent="0">
              <a:buNone/>
            </a:pPr>
            <a:r>
              <a:rPr lang="en-US" dirty="0"/>
              <a:t>“Didn’t help.  They just put me on that bike for an hour.”</a:t>
            </a:r>
          </a:p>
          <a:p>
            <a:r>
              <a:rPr lang="en-US" dirty="0"/>
              <a:t>NSAIDs</a:t>
            </a:r>
          </a:p>
          <a:p>
            <a:pPr marL="457200" lvl="1" indent="0">
              <a:buNone/>
            </a:pPr>
            <a:r>
              <a:rPr lang="en-US" dirty="0"/>
              <a:t>“My doc says I shouldn’t be on those long term.”</a:t>
            </a:r>
          </a:p>
          <a:p>
            <a:r>
              <a:rPr lang="en-US" dirty="0"/>
              <a:t>Opioids</a:t>
            </a:r>
          </a:p>
          <a:p>
            <a:pPr marL="457200" lvl="1" indent="0">
              <a:buNone/>
            </a:pPr>
            <a:r>
              <a:rPr lang="en-US" dirty="0"/>
              <a:t>“My wife said I was talking to our lamp.  No way.”</a:t>
            </a:r>
          </a:p>
          <a:p>
            <a:r>
              <a:rPr lang="en-US" dirty="0"/>
              <a:t>SI Joint Injection with Steroid</a:t>
            </a:r>
          </a:p>
          <a:p>
            <a:pPr marL="457200" lvl="1" indent="0">
              <a:buNone/>
            </a:pPr>
            <a:r>
              <a:rPr lang="en-US" dirty="0"/>
              <a:t>“I felt like a new man for 3 days after each of them, but I can’t get a shot every week.” </a:t>
            </a:r>
          </a:p>
        </p:txBody>
      </p:sp>
      <p:pic>
        <p:nvPicPr>
          <p:cNvPr id="3074" name="Picture 2" descr="The Difference Between Sacroiliac Joint Dysfunction and Sciatic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967581"/>
            <a:ext cx="5845175" cy="51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0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 Joint Anatomy</a:t>
            </a:r>
          </a:p>
        </p:txBody>
      </p:sp>
      <p:sp>
        <p:nvSpPr>
          <p:cNvPr id="3" name="Content Placeholder 2"/>
          <p:cNvSpPr>
            <a:spLocks noGrp="1"/>
          </p:cNvSpPr>
          <p:nvPr>
            <p:ph idx="1"/>
          </p:nvPr>
        </p:nvSpPr>
        <p:spPr>
          <a:xfrm>
            <a:off x="838200" y="1825625"/>
            <a:ext cx="5181600" cy="4351338"/>
          </a:xfrm>
        </p:spPr>
        <p:txBody>
          <a:bodyPr/>
          <a:lstStyle/>
          <a:p>
            <a:pPr marL="0" indent="0">
              <a:buNone/>
            </a:pPr>
            <a:r>
              <a:rPr lang="en-US" dirty="0"/>
              <a:t>Net of nerves lateral to the sacral foramina</a:t>
            </a:r>
          </a:p>
        </p:txBody>
      </p:sp>
      <p:pic>
        <p:nvPicPr>
          <p:cNvPr id="4098" name="Picture 2" descr="Innervation of the posterior aspect (extra-articular part) of the sacroiliac joint (SIJ). Posterior (A) and lateral (B) views showing branches of the posterior sacral network (PSN) innervating the short (S) and long (L) posterior sacroiliac ligaments (reflected), interosseous sacroiliac ligament (I), and superficial lamina of the sacrotuberous ligament (T) (reflected). IA = intra-articular part of the SIJ; P = posterior superior iliac spine; S1-S3 = lateral branches."/>
          <p:cNvPicPr>
            <a:picLocks noChangeAspect="1" noChangeArrowheads="1"/>
          </p:cNvPicPr>
          <p:nvPr/>
        </p:nvPicPr>
        <p:blipFill rotWithShape="1">
          <a:blip r:embed="rId2">
            <a:extLst>
              <a:ext uri="{28A0092B-C50C-407E-A947-70E740481C1C}">
                <a14:useLocalDpi xmlns:a14="http://schemas.microsoft.com/office/drawing/2010/main" val="0"/>
              </a:ext>
            </a:extLst>
          </a:blip>
          <a:srcRect r="64157"/>
          <a:stretch/>
        </p:blipFill>
        <p:spPr bwMode="auto">
          <a:xfrm>
            <a:off x="6343650" y="623887"/>
            <a:ext cx="4359676" cy="60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8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Fluoroscopy/Treatment:  Bipolar </a:t>
            </a:r>
            <a:r>
              <a:rPr lang="en-US" dirty="0" err="1"/>
              <a:t>Lesioning</a:t>
            </a:r>
            <a:endParaRPr lang="en-US" dirty="0"/>
          </a:p>
        </p:txBody>
      </p:sp>
      <p:pic>
        <p:nvPicPr>
          <p:cNvPr id="2056" name="Picture 8" descr="Details are in the caption following th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44853"/>
          <a:stretch/>
        </p:blipFill>
        <p:spPr bwMode="auto">
          <a:xfrm>
            <a:off x="838200" y="1757362"/>
            <a:ext cx="9877425" cy="29257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spectramedical.com/wp-content/uploads/2020/06/rfa-need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10" t="46250" r="13150" b="46750"/>
          <a:stretch/>
        </p:blipFill>
        <p:spPr bwMode="auto">
          <a:xfrm>
            <a:off x="0" y="5511799"/>
            <a:ext cx="7772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spectramedical.com/wp-content/uploads/2020/06/rfa-need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10" t="46250" r="13150" b="46750"/>
          <a:stretch/>
        </p:blipFill>
        <p:spPr bwMode="auto">
          <a:xfrm>
            <a:off x="0" y="6203948"/>
            <a:ext cx="7772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etails are in the caption following th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992" r="51341" b="28541"/>
          <a:stretch/>
        </p:blipFill>
        <p:spPr bwMode="auto">
          <a:xfrm>
            <a:off x="8172450" y="4606920"/>
            <a:ext cx="2324100" cy="21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1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Fluoroscopy/Treatment:  Bipolar </a:t>
            </a:r>
            <a:r>
              <a:rPr lang="en-US" dirty="0" err="1"/>
              <a:t>Lesioning</a:t>
            </a:r>
            <a:endParaRPr lang="en-US" dirty="0"/>
          </a:p>
        </p:txBody>
      </p:sp>
      <p:pic>
        <p:nvPicPr>
          <p:cNvPr id="2058" name="Picture 10" descr="https://www.spectramedical.com/wp-content/uploads/2020/06/rfa-need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4510" t="46250" r="13150" b="46750"/>
          <a:stretch/>
        </p:blipFill>
        <p:spPr bwMode="auto">
          <a:xfrm>
            <a:off x="0" y="5511799"/>
            <a:ext cx="7772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spectramedical.com/wp-content/uploads/2020/06/rfa-need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4510" t="46250" r="13150" b="46750"/>
          <a:stretch/>
        </p:blipFill>
        <p:spPr bwMode="auto">
          <a:xfrm>
            <a:off x="0" y="6203948"/>
            <a:ext cx="7772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etails are in the caption following th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2062956"/>
            <a:ext cx="6553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etails are in the caption following th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992" r="51341" b="28541"/>
          <a:stretch/>
        </p:blipFill>
        <p:spPr bwMode="auto">
          <a:xfrm>
            <a:off x="8172450" y="4606920"/>
            <a:ext cx="2324100" cy="21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9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RFA for sacroiliac joint pain: a meta-analysis</a:t>
            </a:r>
          </a:p>
        </p:txBody>
      </p:sp>
      <p:sp>
        <p:nvSpPr>
          <p:cNvPr id="3" name="Content Placeholder 2"/>
          <p:cNvSpPr>
            <a:spLocks noGrp="1"/>
          </p:cNvSpPr>
          <p:nvPr>
            <p:ph idx="1"/>
          </p:nvPr>
        </p:nvSpPr>
        <p:spPr>
          <a:xfrm>
            <a:off x="838199" y="1825625"/>
            <a:ext cx="5813425" cy="4351338"/>
          </a:xfrm>
        </p:spPr>
        <p:txBody>
          <a:bodyPr/>
          <a:lstStyle/>
          <a:p>
            <a:r>
              <a:rPr lang="en-US" dirty="0"/>
              <a:t>Aydin, </a:t>
            </a:r>
            <a:r>
              <a:rPr lang="en-US" dirty="0" err="1"/>
              <a:t>Gharibo</a:t>
            </a:r>
            <a:r>
              <a:rPr lang="en-US" dirty="0"/>
              <a:t>, </a:t>
            </a:r>
            <a:r>
              <a:rPr lang="en-US" dirty="0" err="1"/>
              <a:t>Mehnert</a:t>
            </a:r>
            <a:r>
              <a:rPr lang="en-US" dirty="0"/>
              <a:t>, </a:t>
            </a:r>
            <a:r>
              <a:rPr lang="en-US" dirty="0" err="1"/>
              <a:t>Stitik</a:t>
            </a:r>
            <a:endParaRPr lang="en-US" dirty="0"/>
          </a:p>
          <a:p>
            <a:r>
              <a:rPr lang="en-US" dirty="0"/>
              <a:t>10 studies (1 RCT, 4 prospective observational, 5 retrospective)</a:t>
            </a:r>
          </a:p>
          <a:p>
            <a:r>
              <a:rPr lang="en-US" dirty="0"/>
              <a:t>92/160 patients had &gt;50% relief at 3 months</a:t>
            </a:r>
          </a:p>
          <a:p>
            <a:r>
              <a:rPr lang="en-US" dirty="0"/>
              <a:t>79/158 had &gt;50% relief at 6 months</a:t>
            </a:r>
          </a:p>
          <a:p>
            <a:r>
              <a:rPr lang="en-US" dirty="0"/>
              <a:t>Lots of heterogeneity in qualifying patients and in the ablation technique</a:t>
            </a:r>
          </a:p>
        </p:txBody>
      </p:sp>
      <p:pic>
        <p:nvPicPr>
          <p:cNvPr id="7170" name="Picture 2" descr="Happy Farmer Gardener Photograph by Diannah Ly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25" y="2237978"/>
            <a:ext cx="4702175" cy="352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9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Peripheral Joints:  The New Hotness</a:t>
            </a:r>
          </a:p>
        </p:txBody>
      </p:sp>
      <p:pic>
        <p:nvPicPr>
          <p:cNvPr id="9218" name="Picture 2" descr="16 Steely Facts About 'Zoolander' | Mental F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690688"/>
            <a:ext cx="8591550" cy="48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47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a:t>
            </a:r>
          </a:p>
        </p:txBody>
      </p:sp>
      <p:pic>
        <p:nvPicPr>
          <p:cNvPr id="8194" name="Picture 2" descr="Figure 2: Posterior ablation targets"/>
          <p:cNvPicPr>
            <a:picLocks noChangeAspect="1" noChangeArrowheads="1"/>
          </p:cNvPicPr>
          <p:nvPr/>
        </p:nvPicPr>
        <p:blipFill rotWithShape="1">
          <a:blip r:embed="rId2">
            <a:extLst>
              <a:ext uri="{28A0092B-C50C-407E-A947-70E740481C1C}">
                <a14:useLocalDpi xmlns:a14="http://schemas.microsoft.com/office/drawing/2010/main" val="0"/>
              </a:ext>
            </a:extLst>
          </a:blip>
          <a:srcRect b="9430"/>
          <a:stretch/>
        </p:blipFill>
        <p:spPr bwMode="auto">
          <a:xfrm>
            <a:off x="838200" y="1690688"/>
            <a:ext cx="4333074" cy="43117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gure 3: Anterior ablation targets"/>
          <p:cNvPicPr>
            <a:picLocks noChangeAspect="1" noChangeArrowheads="1"/>
          </p:cNvPicPr>
          <p:nvPr/>
        </p:nvPicPr>
        <p:blipFill rotWithShape="1">
          <a:blip r:embed="rId3">
            <a:extLst>
              <a:ext uri="{28A0092B-C50C-407E-A947-70E740481C1C}">
                <a14:useLocalDpi xmlns:a14="http://schemas.microsoft.com/office/drawing/2010/main" val="0"/>
              </a:ext>
            </a:extLst>
          </a:blip>
          <a:srcRect b="9584"/>
          <a:stretch/>
        </p:blipFill>
        <p:spPr bwMode="auto">
          <a:xfrm>
            <a:off x="5508626" y="1690688"/>
            <a:ext cx="4207780" cy="431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7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t>
            </a:r>
          </a:p>
        </p:txBody>
      </p:sp>
      <p:pic>
        <p:nvPicPr>
          <p:cNvPr id="10242" name="Picture 2" descr="Nagpal Fig 1 R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7" y="1690688"/>
            <a:ext cx="7921625" cy="479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3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Me Up with Questions</a:t>
            </a:r>
          </a:p>
        </p:txBody>
      </p:sp>
      <p:sp>
        <p:nvSpPr>
          <p:cNvPr id="3" name="Content Placeholder 2"/>
          <p:cNvSpPr>
            <a:spLocks noGrp="1"/>
          </p:cNvSpPr>
          <p:nvPr>
            <p:ph idx="1"/>
          </p:nvPr>
        </p:nvSpPr>
        <p:spPr/>
        <p:txBody>
          <a:bodyPr/>
          <a:lstStyle/>
          <a:p>
            <a:pPr marL="0" indent="0">
              <a:buNone/>
            </a:pPr>
            <a:r>
              <a:rPr lang="en-US" dirty="0"/>
              <a:t>jpratt@hsc.wvu.edu</a:t>
            </a:r>
          </a:p>
        </p:txBody>
      </p:sp>
    </p:spTree>
    <p:extLst>
      <p:ext uri="{BB962C8B-B14F-4D97-AF65-F5344CB8AC3E}">
        <p14:creationId xmlns:p14="http://schemas.microsoft.com/office/powerpoint/2010/main" val="381925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ain radiographs of the lumbar spine shows degenerati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137" y="1761990"/>
            <a:ext cx="5865663" cy="4478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Lumbar Spondylosis and the </a:t>
            </a:r>
            <a:r>
              <a:rPr lang="en-US" strike="sngStrike" dirty="0"/>
              <a:t>Degenerative</a:t>
            </a:r>
            <a:r>
              <a:rPr lang="en-US" dirty="0"/>
              <a:t> Aging Cascade</a:t>
            </a:r>
          </a:p>
        </p:txBody>
      </p:sp>
      <p:sp>
        <p:nvSpPr>
          <p:cNvPr id="3" name="Content Placeholder 2"/>
          <p:cNvSpPr>
            <a:spLocks noGrp="1"/>
          </p:cNvSpPr>
          <p:nvPr>
            <p:ph idx="1"/>
          </p:nvPr>
        </p:nvSpPr>
        <p:spPr>
          <a:xfrm>
            <a:off x="838200" y="1825625"/>
            <a:ext cx="4354902" cy="4351338"/>
          </a:xfrm>
        </p:spPr>
        <p:txBody>
          <a:bodyPr/>
          <a:lstStyle/>
          <a:p>
            <a:r>
              <a:rPr lang="en-US" dirty="0"/>
              <a:t>Old man back arthritis</a:t>
            </a:r>
          </a:p>
          <a:p>
            <a:r>
              <a:rPr lang="en-US" dirty="0"/>
              <a:t>Non-radiating, axial back pain</a:t>
            </a:r>
          </a:p>
          <a:p>
            <a:r>
              <a:rPr lang="en-US" dirty="0"/>
              <a:t>Worse with rising from flexion</a:t>
            </a:r>
          </a:p>
          <a:p>
            <a:r>
              <a:rPr lang="en-US" dirty="0"/>
              <a:t>Worse with prolonged activity</a:t>
            </a:r>
          </a:p>
          <a:p>
            <a:r>
              <a:rPr lang="en-US" dirty="0"/>
              <a:t>No gait changes</a:t>
            </a:r>
          </a:p>
          <a:p>
            <a:r>
              <a:rPr lang="en-US" dirty="0"/>
              <a:t>No change with </a:t>
            </a:r>
            <a:r>
              <a:rPr lang="en-US" dirty="0" err="1"/>
              <a:t>valsalva</a:t>
            </a:r>
            <a:endParaRPr lang="en-US" dirty="0"/>
          </a:p>
        </p:txBody>
      </p:sp>
    </p:spTree>
    <p:extLst>
      <p:ext uri="{BB962C8B-B14F-4D97-AF65-F5344CB8AC3E}">
        <p14:creationId xmlns:p14="http://schemas.microsoft.com/office/powerpoint/2010/main" val="320820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488" y="1690688"/>
            <a:ext cx="4703024" cy="5167312"/>
          </a:xfrm>
          <a:prstGeom prst="rect">
            <a:avLst/>
          </a:prstGeom>
        </p:spPr>
      </p:pic>
    </p:spTree>
    <p:extLst>
      <p:ext uri="{BB962C8B-B14F-4D97-AF65-F5344CB8AC3E}">
        <p14:creationId xmlns:p14="http://schemas.microsoft.com/office/powerpoint/2010/main" val="156682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History</a:t>
            </a:r>
          </a:p>
        </p:txBody>
      </p:sp>
      <p:pic>
        <p:nvPicPr>
          <p:cNvPr id="2050" name="Picture 2" descr="History of Medicine: White is the New Black | Columb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921" y="1911022"/>
            <a:ext cx="9564158" cy="494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5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yimg.com/aah/yhst-12533177228474/blade-rounded-tip-arthro-lok-4mm-ophthalmic-curved-left-6-bx-beaver-376780-14.gif"/>
          <p:cNvPicPr>
            <a:picLocks noChangeAspect="1" noChangeArrowheads="1"/>
          </p:cNvPicPr>
          <p:nvPr/>
        </p:nvPicPr>
        <p:blipFill rotWithShape="1">
          <a:blip r:embed="rId2">
            <a:extLst>
              <a:ext uri="{28A0092B-C50C-407E-A947-70E740481C1C}">
                <a14:useLocalDpi xmlns:a14="http://schemas.microsoft.com/office/drawing/2010/main" val="0"/>
              </a:ext>
            </a:extLst>
          </a:blip>
          <a:srcRect t="32296" b="33037"/>
          <a:stretch/>
        </p:blipFill>
        <p:spPr bwMode="auto">
          <a:xfrm>
            <a:off x="3390900" y="5041903"/>
            <a:ext cx="4715933" cy="1634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Dr. Vincent </a:t>
            </a:r>
            <a:r>
              <a:rPr lang="en-US" dirty="0" err="1"/>
              <a:t>Nesfield</a:t>
            </a:r>
            <a:endParaRPr lang="en-US" dirty="0"/>
          </a:p>
        </p:txBody>
      </p:sp>
      <p:sp>
        <p:nvSpPr>
          <p:cNvPr id="3" name="Content Placeholder 2"/>
          <p:cNvSpPr>
            <a:spLocks noGrp="1"/>
          </p:cNvSpPr>
          <p:nvPr>
            <p:ph idx="1"/>
          </p:nvPr>
        </p:nvSpPr>
        <p:spPr>
          <a:xfrm>
            <a:off x="838200" y="1825625"/>
            <a:ext cx="5105400" cy="4351338"/>
          </a:xfrm>
        </p:spPr>
        <p:txBody>
          <a:bodyPr/>
          <a:lstStyle/>
          <a:p>
            <a:r>
              <a:rPr lang="en-US" dirty="0"/>
              <a:t>Treated “Trench Back” and “Railway Spine”</a:t>
            </a:r>
          </a:p>
          <a:p>
            <a:r>
              <a:rPr lang="en-US" dirty="0"/>
              <a:t>Fine, long, curved ophthalmic scalpel</a:t>
            </a:r>
          </a:p>
          <a:p>
            <a:r>
              <a:rPr lang="en-US" dirty="0"/>
              <a:t>Lost license for about 19 years for “</a:t>
            </a:r>
            <a:r>
              <a:rPr lang="en-US" dirty="0" err="1"/>
              <a:t>Vit-alexin</a:t>
            </a:r>
            <a:r>
              <a:rPr lang="en-US" dirty="0"/>
              <a:t>” quackery</a:t>
            </a:r>
          </a:p>
          <a:p>
            <a:r>
              <a:rPr lang="en-US" dirty="0"/>
              <a:t>Treated a famous journalist who made a “miraculous” recovery</a:t>
            </a:r>
          </a:p>
          <a:p>
            <a:pPr lvl="1"/>
            <a:endParaRPr lang="en-US" dirty="0"/>
          </a:p>
        </p:txBody>
      </p:sp>
      <p:pic>
        <p:nvPicPr>
          <p:cNvPr id="3076" name="Picture 4" descr="https://i.redd.it/zh39m17kpc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98589"/>
            <a:ext cx="5771458" cy="393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5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C. Norman </a:t>
            </a:r>
            <a:r>
              <a:rPr lang="en-US" dirty="0" err="1"/>
              <a:t>Shealy</a:t>
            </a:r>
            <a:endParaRPr lang="en-US" dirty="0"/>
          </a:p>
        </p:txBody>
      </p:sp>
      <p:sp>
        <p:nvSpPr>
          <p:cNvPr id="3" name="Content Placeholder 2"/>
          <p:cNvSpPr>
            <a:spLocks noGrp="1"/>
          </p:cNvSpPr>
          <p:nvPr>
            <p:ph idx="1"/>
          </p:nvPr>
        </p:nvSpPr>
        <p:spPr>
          <a:xfrm>
            <a:off x="5585254" y="1825625"/>
            <a:ext cx="5768546" cy="4351338"/>
          </a:xfrm>
        </p:spPr>
        <p:txBody>
          <a:bodyPr>
            <a:normAutofit lnSpcReduction="10000"/>
          </a:bodyPr>
          <a:lstStyle/>
          <a:p>
            <a:r>
              <a:rPr lang="en-US" dirty="0"/>
              <a:t>1973</a:t>
            </a:r>
          </a:p>
          <a:p>
            <a:r>
              <a:rPr lang="en-US" dirty="0"/>
              <a:t>Placed 14 gauge needles near the facet</a:t>
            </a:r>
          </a:p>
          <a:p>
            <a:r>
              <a:rPr lang="en-US" dirty="0"/>
              <a:t>Passed thermistor electrode through the needle</a:t>
            </a:r>
          </a:p>
          <a:p>
            <a:r>
              <a:rPr lang="en-US" dirty="0"/>
              <a:t>Lateral X-ray to make sure he was far enough from the nerve root</a:t>
            </a:r>
          </a:p>
          <a:p>
            <a:r>
              <a:rPr lang="en-US" dirty="0"/>
              <a:t>Reported 90% success rate (“good” or “very good”) on 140 patients with virgin backs</a:t>
            </a:r>
          </a:p>
        </p:txBody>
      </p:sp>
      <p:pic>
        <p:nvPicPr>
          <p:cNvPr id="4100" name="Picture 4" descr="19913 ARCOM CTRL SYS THERMISTOR ELECTRODE SNSR TQ503233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62542"/>
            <a:ext cx="4554293" cy="390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8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Nikolai </a:t>
            </a:r>
            <a:r>
              <a:rPr lang="en-US" dirty="0" err="1"/>
              <a:t>Bogduk</a:t>
            </a:r>
            <a:endParaRPr lang="en-US" dirty="0"/>
          </a:p>
        </p:txBody>
      </p:sp>
      <p:sp>
        <p:nvSpPr>
          <p:cNvPr id="3" name="Content Placeholder 2"/>
          <p:cNvSpPr>
            <a:spLocks noGrp="1"/>
          </p:cNvSpPr>
          <p:nvPr>
            <p:ph idx="1"/>
          </p:nvPr>
        </p:nvSpPr>
        <p:spPr>
          <a:xfrm>
            <a:off x="838200" y="1825625"/>
            <a:ext cx="6561667" cy="4351338"/>
          </a:xfrm>
        </p:spPr>
        <p:txBody>
          <a:bodyPr/>
          <a:lstStyle/>
          <a:p>
            <a:r>
              <a:rPr lang="en-US" dirty="0"/>
              <a:t>1980</a:t>
            </a:r>
          </a:p>
          <a:p>
            <a:r>
              <a:rPr lang="en-US" dirty="0"/>
              <a:t>Dissections revealed </a:t>
            </a:r>
            <a:r>
              <a:rPr lang="en-US" dirty="0" err="1"/>
              <a:t>Shealy’s</a:t>
            </a:r>
            <a:r>
              <a:rPr lang="en-US" dirty="0"/>
              <a:t> procedure was actually </a:t>
            </a:r>
            <a:r>
              <a:rPr lang="en-US" dirty="0" err="1"/>
              <a:t>lesioning</a:t>
            </a:r>
            <a:r>
              <a:rPr lang="en-US" dirty="0"/>
              <a:t> the lumbar medial branch</a:t>
            </a:r>
          </a:p>
          <a:p>
            <a:r>
              <a:rPr lang="en-US" dirty="0"/>
              <a:t>Percutaneous lumbar medial branch </a:t>
            </a:r>
            <a:r>
              <a:rPr lang="en-US" dirty="0" err="1"/>
              <a:t>neurotomy</a:t>
            </a:r>
            <a:r>
              <a:rPr lang="en-US" dirty="0"/>
              <a:t> introduced in 1980</a:t>
            </a:r>
          </a:p>
          <a:p>
            <a:r>
              <a:rPr lang="en-US" dirty="0"/>
              <a:t>Developed 2 block paradigm</a:t>
            </a:r>
          </a:p>
        </p:txBody>
      </p:sp>
      <p:pic>
        <p:nvPicPr>
          <p:cNvPr id="5122" name="Picture 2" descr="PLENARY SESSION 3 - Lumbar Discogenic Pain… Nikolai Bogdu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776" y="2136245"/>
            <a:ext cx="25717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1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24584</TotalTime>
  <Words>1183</Words>
  <Application>Microsoft Office PowerPoint</Application>
  <PresentationFormat>Widescreen</PresentationFormat>
  <Paragraphs>174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Knock out the Nerves, Knock out the Pain:</vt:lpstr>
      <vt:lpstr>Case 1: Captain West Virginia</vt:lpstr>
      <vt:lpstr>Case 1:  Treatment</vt:lpstr>
      <vt:lpstr>Lumbar Spondylosis and the Degenerative Aging Cascade</vt:lpstr>
      <vt:lpstr>Anatomy</vt:lpstr>
      <vt:lpstr>History</vt:lpstr>
      <vt:lpstr>Dr. Vincent Nesfield</vt:lpstr>
      <vt:lpstr>Dr. C. Norman Shealy</vt:lpstr>
      <vt:lpstr>Dr. Nikolai Bogduk</vt:lpstr>
      <vt:lpstr>Fluoroscopy/Technique</vt:lpstr>
      <vt:lpstr>Fluoroscopy/Technique</vt:lpstr>
      <vt:lpstr>The efficacy of conventional RFA denervation in patients with chronic low back pain originating from the facet joints:  a meta-analysis of RCTs</vt:lpstr>
      <vt:lpstr>Outcomes</vt:lpstr>
      <vt:lpstr>Case 2:  Torque Wrench Tommy</vt:lpstr>
      <vt:lpstr>Case 2:  Treatment</vt:lpstr>
      <vt:lpstr>Cervical Spondylosis</vt:lpstr>
      <vt:lpstr>Anatomy</vt:lpstr>
      <vt:lpstr>Fluoroscopy/Technique</vt:lpstr>
      <vt:lpstr>Fluoroscopy/Technique</vt:lpstr>
      <vt:lpstr>Percutaneous radiofrequency neurotomy for chronic cervical zygapophyseal-joint pain</vt:lpstr>
      <vt:lpstr>Cervical and Lumbar Facet Joint Denervation Summary</vt:lpstr>
      <vt:lpstr>What About the Peripheral Joints?</vt:lpstr>
      <vt:lpstr>Case 3:  Donna from the Diner</vt:lpstr>
      <vt:lpstr>Case 3:  Treatment</vt:lpstr>
      <vt:lpstr>Case 3:  Treatment</vt:lpstr>
      <vt:lpstr>Anatomy</vt:lpstr>
      <vt:lpstr>Fluoroscopy/Technique</vt:lpstr>
      <vt:lpstr>Fluoroscopy/Technique</vt:lpstr>
      <vt:lpstr>Efficacy and safety of RFA for treatment of knee osteoarthritis:  a meta-analysis of RCTs</vt:lpstr>
      <vt:lpstr>Case 4:  Robby the Rooster</vt:lpstr>
      <vt:lpstr>Case 4 Treatment</vt:lpstr>
      <vt:lpstr>SI Joint Anatomy</vt:lpstr>
      <vt:lpstr>Fluoroscopy/Treatment:  Bipolar Lesioning</vt:lpstr>
      <vt:lpstr>Fluoroscopy/Treatment:  Bipolar Lesioning</vt:lpstr>
      <vt:lpstr>The role of RFA for sacroiliac joint pain: a meta-analysis</vt:lpstr>
      <vt:lpstr>Other Peripheral Joints:  The New Hotness</vt:lpstr>
      <vt:lpstr>Shoulder</vt:lpstr>
      <vt:lpstr>Hip</vt:lpstr>
      <vt:lpstr>Hit Me Up with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Knock out the Nerves Knock out the Pain:</dc:title>
  <dc:creator>Jonathan Pratt</dc:creator>
  <cp:lastModifiedBy>Tennant, Tracye</cp:lastModifiedBy>
  <cp:revision>59</cp:revision>
  <dcterms:created xsi:type="dcterms:W3CDTF">2022-05-02T13:22:17Z</dcterms:created>
  <dcterms:modified xsi:type="dcterms:W3CDTF">2022-05-19T15:36:24Z</dcterms:modified>
</cp:coreProperties>
</file>