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0"/>
  </p:notesMasterIdLst>
  <p:sldIdLst>
    <p:sldId id="256" r:id="rId3"/>
    <p:sldId id="294" r:id="rId4"/>
    <p:sldId id="301" r:id="rId5"/>
    <p:sldId id="295" r:id="rId6"/>
    <p:sldId id="296" r:id="rId7"/>
    <p:sldId id="300" r:id="rId8"/>
    <p:sldId id="317" r:id="rId9"/>
    <p:sldId id="298" r:id="rId10"/>
    <p:sldId id="309" r:id="rId11"/>
    <p:sldId id="297" r:id="rId12"/>
    <p:sldId id="322" r:id="rId13"/>
    <p:sldId id="306" r:id="rId14"/>
    <p:sldId id="310" r:id="rId15"/>
    <p:sldId id="311" r:id="rId16"/>
    <p:sldId id="305" r:id="rId17"/>
    <p:sldId id="314" r:id="rId18"/>
    <p:sldId id="303" r:id="rId19"/>
    <p:sldId id="304" r:id="rId20"/>
    <p:sldId id="318" r:id="rId21"/>
    <p:sldId id="315" r:id="rId22"/>
    <p:sldId id="319" r:id="rId23"/>
    <p:sldId id="316" r:id="rId24"/>
    <p:sldId id="320" r:id="rId25"/>
    <p:sldId id="321" r:id="rId26"/>
    <p:sldId id="302" r:id="rId27"/>
    <p:sldId id="323" r:id="rId28"/>
    <p:sldId id="299"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5B35A-E235-4D1F-BFBF-3A597FC3FE49}" v="2970" dt="2022-05-19T02:51:51.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698" autoAdjust="0"/>
  </p:normalViewPr>
  <p:slideViewPr>
    <p:cSldViewPr snapToGrid="0">
      <p:cViewPr varScale="1">
        <p:scale>
          <a:sx n="103" d="100"/>
          <a:sy n="103" d="100"/>
        </p:scale>
        <p:origin x="9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4AF95D-F539-4BD8-9BB3-168A5E9729DB}" type="datetimeFigureOut">
              <a:rPr lang="en-US" smtClean="0"/>
              <a:t>5/26/2022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E954FD-BA0A-4590-BABA-9DF9E00837ED}" type="slidenum">
              <a:rPr lang="en-US" smtClean="0"/>
              <a:t>‹#›</a:t>
            </a:fld>
            <a:endParaRPr lang="en-US"/>
          </a:p>
        </p:txBody>
      </p:sp>
    </p:spTree>
    <p:extLst>
      <p:ext uri="{BB962C8B-B14F-4D97-AF65-F5344CB8AC3E}">
        <p14:creationId xmlns:p14="http://schemas.microsoft.com/office/powerpoint/2010/main" val="3623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Intractable  low back pain secondary to DDD, epidural fibrous, arachnoiditis </a:t>
            </a:r>
          </a:p>
          <a:p>
            <a:r>
              <a:rPr lang="en-US" dirty="0"/>
              <a:t>Leg or arm pain secondary to herniated discs or any other cause of radicular </a:t>
            </a:r>
            <a:r>
              <a:rPr lang="en-US" dirty="0" err="1"/>
              <a:t>sx’s</a:t>
            </a:r>
            <a:endParaRPr lang="en-US" dirty="0"/>
          </a:p>
        </p:txBody>
      </p:sp>
      <p:sp>
        <p:nvSpPr>
          <p:cNvPr id="4" name="Slide Number Placeholder 3"/>
          <p:cNvSpPr>
            <a:spLocks noGrp="1"/>
          </p:cNvSpPr>
          <p:nvPr>
            <p:ph type="sldNum" sz="quarter" idx="5"/>
          </p:nvPr>
        </p:nvSpPr>
        <p:spPr/>
        <p:txBody>
          <a:bodyPr/>
          <a:lstStyle/>
          <a:p>
            <a:fld id="{64E954FD-BA0A-4590-BABA-9DF9E00837ED}" type="slidenum">
              <a:rPr lang="en-US" smtClean="0"/>
              <a:t>6</a:t>
            </a:fld>
            <a:endParaRPr lang="en-US"/>
          </a:p>
        </p:txBody>
      </p:sp>
    </p:spTree>
    <p:extLst>
      <p:ext uri="{BB962C8B-B14F-4D97-AF65-F5344CB8AC3E}">
        <p14:creationId xmlns:p14="http://schemas.microsoft.com/office/powerpoint/2010/main" val="341466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at the clinic.</a:t>
            </a:r>
          </a:p>
          <a:p>
            <a:r>
              <a:rPr lang="en-US" dirty="0"/>
              <a:t>Patient is prone and liberal amount of local is used  to place the percutaneous leads epidurally. These leads are placed via 14g Tuohy needles</a:t>
            </a:r>
          </a:p>
          <a:p>
            <a:r>
              <a:rPr lang="en-US" dirty="0" err="1"/>
              <a:t>Sx’s</a:t>
            </a:r>
            <a:r>
              <a:rPr lang="en-US" dirty="0"/>
              <a:t> will dictate placement of the leads. Cervical for arm and then normally T8-10 for back  and leg pain</a:t>
            </a:r>
          </a:p>
          <a:p>
            <a:r>
              <a:rPr lang="en-US" sz="1800" dirty="0">
                <a:latin typeface="Calibri" panose="020F0502020204030204" pitchFamily="34" charset="0"/>
                <a:ea typeface="Calibri" panose="020F0502020204030204" pitchFamily="34" charset="0"/>
              </a:rPr>
              <a:t>During the trial period the patient's pain and function are assessed throughout the trail. There are varying definitions of a successful trial; the Neuromodulation Appropriateness Consensus Committee recommends a patient experience greater or equal to 50% pain relief during the trial. Objective measurements of activities of daily living, sleep, and walking tolerance may also be recorded</a:t>
            </a:r>
            <a:endParaRPr lang="en-US" dirty="0"/>
          </a:p>
        </p:txBody>
      </p:sp>
      <p:sp>
        <p:nvSpPr>
          <p:cNvPr id="4" name="Slide Number Placeholder 3"/>
          <p:cNvSpPr>
            <a:spLocks noGrp="1"/>
          </p:cNvSpPr>
          <p:nvPr>
            <p:ph type="sldNum" sz="quarter" idx="5"/>
          </p:nvPr>
        </p:nvSpPr>
        <p:spPr/>
        <p:txBody>
          <a:bodyPr/>
          <a:lstStyle/>
          <a:p>
            <a:fld id="{64E954FD-BA0A-4590-BABA-9DF9E00837ED}" type="slidenum">
              <a:rPr lang="en-US" smtClean="0"/>
              <a:t>8</a:t>
            </a:fld>
            <a:endParaRPr lang="en-US"/>
          </a:p>
        </p:txBody>
      </p:sp>
    </p:spTree>
    <p:extLst>
      <p:ext uri="{BB962C8B-B14F-4D97-AF65-F5344CB8AC3E}">
        <p14:creationId xmlns:p14="http://schemas.microsoft.com/office/powerpoint/2010/main" val="339257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incision </a:t>
            </a:r>
          </a:p>
          <a:p>
            <a:r>
              <a:rPr lang="en-US" dirty="0"/>
              <a:t>Done under sedation</a:t>
            </a:r>
          </a:p>
          <a:p>
            <a:r>
              <a:rPr lang="en-US" dirty="0"/>
              <a:t>Done at ruby day surgery </a:t>
            </a:r>
          </a:p>
        </p:txBody>
      </p:sp>
      <p:sp>
        <p:nvSpPr>
          <p:cNvPr id="4" name="Slide Number Placeholder 3"/>
          <p:cNvSpPr>
            <a:spLocks noGrp="1"/>
          </p:cNvSpPr>
          <p:nvPr>
            <p:ph type="sldNum" sz="quarter" idx="5"/>
          </p:nvPr>
        </p:nvSpPr>
        <p:spPr/>
        <p:txBody>
          <a:bodyPr/>
          <a:lstStyle/>
          <a:p>
            <a:fld id="{64E954FD-BA0A-4590-BABA-9DF9E00837ED}" type="slidenum">
              <a:rPr lang="en-US" smtClean="0"/>
              <a:t>9</a:t>
            </a:fld>
            <a:endParaRPr lang="en-US"/>
          </a:p>
        </p:txBody>
      </p:sp>
    </p:spTree>
    <p:extLst>
      <p:ext uri="{BB962C8B-B14F-4D97-AF65-F5344CB8AC3E}">
        <p14:creationId xmlns:p14="http://schemas.microsoft.com/office/powerpoint/2010/main" val="139052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The term critical limb ischemia refers to a condition characterized by chronic ischemic at-rest pain, ulcers, or gangrene in one or both legs attributable to objectively proven arterial occlusive disease. Critical limb ischemia implies chronicity and is to be distinguished from acute limb ischemia</a:t>
            </a:r>
          </a:p>
          <a:p>
            <a:r>
              <a:rPr lang="en-US" dirty="0"/>
              <a:t>Mortality rate 25% with in one year of diagnosis over 50% at 5 years </a:t>
            </a:r>
          </a:p>
          <a:p>
            <a:r>
              <a:rPr lang="en-US" dirty="0"/>
              <a:t>30% amputation rate by 1 year </a:t>
            </a:r>
          </a:p>
        </p:txBody>
      </p:sp>
      <p:sp>
        <p:nvSpPr>
          <p:cNvPr id="4" name="Slide Number Placeholder 3"/>
          <p:cNvSpPr>
            <a:spLocks noGrp="1"/>
          </p:cNvSpPr>
          <p:nvPr>
            <p:ph type="sldNum" sz="quarter" idx="5"/>
          </p:nvPr>
        </p:nvSpPr>
        <p:spPr/>
        <p:txBody>
          <a:bodyPr/>
          <a:lstStyle/>
          <a:p>
            <a:fld id="{64E954FD-BA0A-4590-BABA-9DF9E00837ED}" type="slidenum">
              <a:rPr lang="en-US" smtClean="0"/>
              <a:t>19</a:t>
            </a:fld>
            <a:endParaRPr lang="en-US"/>
          </a:p>
        </p:txBody>
      </p:sp>
    </p:spTree>
    <p:extLst>
      <p:ext uri="{BB962C8B-B14F-4D97-AF65-F5344CB8AC3E}">
        <p14:creationId xmlns:p14="http://schemas.microsoft.com/office/powerpoint/2010/main" val="359133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This classification system grades the clinical presentation of patients to four stages. The system is solely based on clinical symptoms, without other diagnostic tests, and is typically used for clinical research and not routinely used in patient care.</a:t>
            </a:r>
          </a:p>
          <a:p>
            <a:endParaRPr lang="en-US" b="0" i="0" dirty="0">
              <a:solidFill>
                <a:srgbClr val="212121"/>
              </a:solidFill>
              <a:effectLst/>
              <a:latin typeface="Cambria" panose="02040503050406030204" pitchFamily="18" charset="0"/>
            </a:endParaRPr>
          </a:p>
          <a:p>
            <a:r>
              <a:rPr lang="en-US" b="0" dirty="0">
                <a:effectLst/>
              </a:rPr>
              <a:t>Stage II - Mild claudication pain in limb</a:t>
            </a:r>
          </a:p>
          <a:p>
            <a:r>
              <a:rPr lang="en-US" b="0" dirty="0">
                <a:effectLst/>
              </a:rPr>
              <a:t>Stage IIA Claudication at a distance &gt; 200 m</a:t>
            </a:r>
          </a:p>
          <a:p>
            <a:r>
              <a:rPr lang="en-US" b="0" dirty="0">
                <a:effectLst/>
              </a:rPr>
              <a:t>Stage IIB Claudication at a distance &lt; 200 m</a:t>
            </a:r>
          </a:p>
          <a:p>
            <a:r>
              <a:rPr lang="en-US" b="0" dirty="0">
                <a:effectLst/>
              </a:rPr>
              <a:t>Stage III Rest pain, mostly in the feet</a:t>
            </a:r>
          </a:p>
          <a:p>
            <a:r>
              <a:rPr lang="en-US" b="0" dirty="0">
                <a:effectLst/>
              </a:rPr>
              <a:t>Stage IV Necrosis and/or gangrene of the limb</a:t>
            </a:r>
            <a:endParaRPr lang="en-US" dirty="0"/>
          </a:p>
        </p:txBody>
      </p:sp>
      <p:sp>
        <p:nvSpPr>
          <p:cNvPr id="4" name="Slide Number Placeholder 3"/>
          <p:cNvSpPr>
            <a:spLocks noGrp="1"/>
          </p:cNvSpPr>
          <p:nvPr>
            <p:ph type="sldNum" sz="quarter" idx="5"/>
          </p:nvPr>
        </p:nvSpPr>
        <p:spPr/>
        <p:txBody>
          <a:bodyPr/>
          <a:lstStyle/>
          <a:p>
            <a:fld id="{64E954FD-BA0A-4590-BABA-9DF9E00837ED}" type="slidenum">
              <a:rPr lang="en-US" smtClean="0"/>
              <a:t>21</a:t>
            </a:fld>
            <a:endParaRPr lang="en-US"/>
          </a:p>
        </p:txBody>
      </p:sp>
    </p:spTree>
    <p:extLst>
      <p:ext uri="{BB962C8B-B14F-4D97-AF65-F5344CB8AC3E}">
        <p14:creationId xmlns:p14="http://schemas.microsoft.com/office/powerpoint/2010/main" val="281661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Tcp02 - n</a:t>
            </a:r>
            <a:r>
              <a:rPr lang="en-US" b="0" i="0" dirty="0">
                <a:solidFill>
                  <a:srgbClr val="212121"/>
                </a:solidFill>
                <a:effectLst/>
                <a:latin typeface="BlinkMacSystemFont"/>
              </a:rPr>
              <a:t>on-invasive method to quantify skin oxygenation</a:t>
            </a:r>
          </a:p>
          <a:p>
            <a:r>
              <a:rPr lang="en-US" b="0" i="0" dirty="0">
                <a:solidFill>
                  <a:srgbClr val="212121"/>
                </a:solidFill>
                <a:effectLst/>
                <a:latin typeface="BlinkMacSystemFont"/>
              </a:rPr>
              <a:t>a predictive factor for spontaneous healing when pressure is above 30 mmHg</a:t>
            </a:r>
          </a:p>
          <a:p>
            <a:r>
              <a:rPr lang="en-US" b="0" i="0" dirty="0">
                <a:solidFill>
                  <a:srgbClr val="212121"/>
                </a:solidFill>
                <a:effectLst/>
                <a:latin typeface="BlinkMacSystemFont"/>
              </a:rPr>
              <a:t>an unfavorable course when pressure is less than 10 mmHg</a:t>
            </a:r>
            <a:endParaRPr lang="en-US" dirty="0"/>
          </a:p>
        </p:txBody>
      </p:sp>
      <p:sp>
        <p:nvSpPr>
          <p:cNvPr id="4" name="Slide Number Placeholder 3"/>
          <p:cNvSpPr>
            <a:spLocks noGrp="1"/>
          </p:cNvSpPr>
          <p:nvPr>
            <p:ph type="sldNum" sz="quarter" idx="5"/>
          </p:nvPr>
        </p:nvSpPr>
        <p:spPr/>
        <p:txBody>
          <a:bodyPr/>
          <a:lstStyle/>
          <a:p>
            <a:fld id="{64E954FD-BA0A-4590-BABA-9DF9E00837ED}" type="slidenum">
              <a:rPr lang="en-US" smtClean="0"/>
              <a:t>22</a:t>
            </a:fld>
            <a:endParaRPr lang="en-US"/>
          </a:p>
        </p:txBody>
      </p:sp>
    </p:spTree>
    <p:extLst>
      <p:ext uri="{BB962C8B-B14F-4D97-AF65-F5344CB8AC3E}">
        <p14:creationId xmlns:p14="http://schemas.microsoft.com/office/powerpoint/2010/main" val="297935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When placing the SCS into the posterior epidural space it stimulates mainly C fibers and A delta fibers of the dorsal columns of the spinal cord. This stimulation causing a biochemical cascade which eventually leads to NO being released. (</a:t>
            </a:r>
            <a:r>
              <a:rPr lang="en-US" sz="1800" dirty="0" err="1">
                <a:latin typeface="Calibri" panose="020F0502020204030204" pitchFamily="34" charset="0"/>
                <a:ea typeface="Calibri" panose="020F0502020204030204" pitchFamily="34" charset="0"/>
              </a:rPr>
              <a:t>Deogaonkar</a:t>
            </a:r>
            <a:r>
              <a:rPr lang="en-US" sz="1800" dirty="0">
                <a:latin typeface="Calibri" panose="020F0502020204030204" pitchFamily="34" charset="0"/>
                <a:ea typeface="Calibri" panose="020F0502020204030204" pitchFamily="34" charset="0"/>
              </a:rPr>
              <a:t>) NO is an important mediator in vascular disease as it causes vasodilatation and a decrease in vascular resistance (Ismaeel). </a:t>
            </a:r>
          </a:p>
          <a:p>
            <a:endParaRPr lang="en-US" sz="1800" dirty="0">
              <a:latin typeface="Calibri" panose="020F0502020204030204" pitchFamily="34" charset="0"/>
              <a:ea typeface="Calibri" panose="020F0502020204030204" pitchFamily="34" charset="0"/>
            </a:endParaRPr>
          </a:p>
          <a:p>
            <a:r>
              <a:rPr lang="en-US" sz="4100" dirty="0"/>
              <a:t>This modulation causes vasodilation and is achieved via prostaglandin release. </a:t>
            </a:r>
            <a:endParaRPr lang="en-US" sz="1800" dirty="0">
              <a:latin typeface="Calibri" panose="020F0502020204030204" pitchFamily="34" charset="0"/>
              <a:ea typeface="Calibri" panose="020F0502020204030204" pitchFamily="34" charset="0"/>
            </a:endParaRPr>
          </a:p>
          <a:p>
            <a:endParaRPr lang="en-US" sz="18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E954FD-BA0A-4590-BABA-9DF9E00837ED}" type="slidenum">
              <a:rPr lang="en-US" smtClean="0"/>
              <a:t>23</a:t>
            </a:fld>
            <a:endParaRPr lang="en-US"/>
          </a:p>
        </p:txBody>
      </p:sp>
    </p:spTree>
    <p:extLst>
      <p:ext uri="{BB962C8B-B14F-4D97-AF65-F5344CB8AC3E}">
        <p14:creationId xmlns:p14="http://schemas.microsoft.com/office/powerpoint/2010/main" val="267234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6E333E9-D746-45CE-AA43-D7D4FF255F2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spTree>
    <p:extLst>
      <p:ext uri="{BB962C8B-B14F-4D97-AF65-F5344CB8AC3E}">
        <p14:creationId xmlns:p14="http://schemas.microsoft.com/office/powerpoint/2010/main" val="287448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85324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68599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20835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57435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72208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91206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05395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16574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968925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18" tIns="45709" rIns="91418" bIns="45709" rtlCol="0" anchor="ctr"/>
          <a:lstStyle>
            <a:lvl1pPr algn="l">
              <a:defRPr sz="1200">
                <a:solidFill>
                  <a:schemeClr val="bg1"/>
                </a:solidFill>
              </a:defRPr>
            </a:lvl1pPr>
          </a:lstStyle>
          <a:p>
            <a:fld id="{16E333E9-D746-45CE-AA43-D7D4FF255F28}" type="datetimeFigureOut">
              <a:rPr lang="en-US" smtClean="0"/>
              <a:pPr/>
              <a:t>5/26/2022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321052696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186" rtl="0" eaLnBrk="1" latinLnBrk="0" hangingPunct="1">
        <a:spcBef>
          <a:spcPct val="0"/>
        </a:spcBef>
        <a:buNone/>
        <a:defRPr sz="4000" kern="1200">
          <a:solidFill>
            <a:schemeClr val="bg1"/>
          </a:solidFill>
          <a:latin typeface="+mj-lt"/>
          <a:ea typeface="+mj-ea"/>
          <a:cs typeface="+mj-cs"/>
        </a:defRPr>
      </a:lvl1pPr>
    </p:titleStyle>
    <p:bodyStyle>
      <a:lvl1pPr marL="342820" indent="-342820" algn="l" defTabSz="914186" rtl="0" eaLnBrk="1" latinLnBrk="0" hangingPunct="1">
        <a:spcBef>
          <a:spcPct val="20000"/>
        </a:spcBef>
        <a:buClr>
          <a:schemeClr val="bg2"/>
        </a:buClr>
        <a:buFont typeface="Arial"/>
        <a:buChar char="•"/>
        <a:defRPr sz="2800" kern="1200">
          <a:solidFill>
            <a:schemeClr val="bg1"/>
          </a:solidFill>
          <a:latin typeface="+mn-lt"/>
          <a:ea typeface="+mn-ea"/>
          <a:cs typeface="+mn-cs"/>
        </a:defRPr>
      </a:lvl1pPr>
      <a:lvl2pPr marL="742776" indent="-285684" algn="l" defTabSz="914186" rtl="0" eaLnBrk="1" latinLnBrk="0" hangingPunct="1">
        <a:spcBef>
          <a:spcPct val="20000"/>
        </a:spcBef>
        <a:buClr>
          <a:schemeClr val="bg2"/>
        </a:buClr>
        <a:buFont typeface="Arial"/>
        <a:buChar char="•"/>
        <a:defRPr sz="2400" kern="1200">
          <a:solidFill>
            <a:schemeClr val="bg1"/>
          </a:solidFill>
          <a:latin typeface="+mn-lt"/>
          <a:ea typeface="+mn-ea"/>
          <a:cs typeface="+mn-cs"/>
        </a:defRPr>
      </a:lvl2pPr>
      <a:lvl3pPr marL="1142733" indent="-228546" algn="l" defTabSz="914186" rtl="0" eaLnBrk="1" latinLnBrk="0" hangingPunct="1">
        <a:spcBef>
          <a:spcPct val="20000"/>
        </a:spcBef>
        <a:buClr>
          <a:schemeClr val="bg2"/>
        </a:buClr>
        <a:buFont typeface="Arial"/>
        <a:buChar char="•"/>
        <a:defRPr sz="2400" kern="1200">
          <a:solidFill>
            <a:schemeClr val="bg1"/>
          </a:solidFill>
          <a:latin typeface="+mn-lt"/>
          <a:ea typeface="+mn-ea"/>
          <a:cs typeface="+mn-cs"/>
        </a:defRPr>
      </a:lvl3pPr>
      <a:lvl4pPr marL="1599825" indent="-228546" algn="l" defTabSz="914186" rtl="0" eaLnBrk="1" latinLnBrk="0" hangingPunct="1">
        <a:spcBef>
          <a:spcPct val="20000"/>
        </a:spcBef>
        <a:buClr>
          <a:schemeClr val="bg2"/>
        </a:buClr>
        <a:buFont typeface="Arial"/>
        <a:buChar char="•"/>
        <a:defRPr sz="2000" kern="1200">
          <a:solidFill>
            <a:schemeClr val="bg1"/>
          </a:solidFill>
          <a:latin typeface="+mn-lt"/>
          <a:ea typeface="+mn-ea"/>
          <a:cs typeface="+mn-cs"/>
        </a:defRPr>
      </a:lvl4pPr>
      <a:lvl5pPr marL="2056919" indent="-228546" algn="l" defTabSz="914186" rtl="0" eaLnBrk="1" latinLnBrk="0" hangingPunct="1">
        <a:spcBef>
          <a:spcPct val="20000"/>
        </a:spcBef>
        <a:buClr>
          <a:schemeClr val="bg2"/>
        </a:buClr>
        <a:buFont typeface="Arial"/>
        <a:buChar char="•"/>
        <a:defRPr sz="2000" kern="1200">
          <a:solidFill>
            <a:schemeClr val="bg1"/>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682341" y="6248401"/>
            <a:ext cx="396965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855200" y="6248401"/>
            <a:ext cx="17272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24313764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ctr" defTabSz="457200" rtl="0" eaLnBrk="1" latinLnBrk="0" hangingPunct="1">
        <a:spcBef>
          <a:spcPct val="0"/>
        </a:spcBef>
        <a:buNone/>
        <a:defRPr sz="4000" u="none"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deviceonline.com/doc/medtronic-announces-fda-approval-launch-generation-stimulator-chronic-management-0001" TargetMode="External"/><Relationship Id="rId2" Type="http://schemas.openxmlformats.org/officeDocument/2006/relationships/hyperlink" Target="about:blank" TargetMode="External"/><Relationship Id="rId1" Type="http://schemas.openxmlformats.org/officeDocument/2006/relationships/slideLayout" Target="../slideLayouts/slideLayout5.xml"/><Relationship Id="rId4" Type="http://schemas.openxmlformats.org/officeDocument/2006/relationships/hyperlink" Target="https://hemostemix.com/platform/critical-limb-ischem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590608"/>
            <a:ext cx="7772400" cy="1470025"/>
          </a:xfrm>
        </p:spPr>
        <p:txBody>
          <a:bodyPr>
            <a:normAutofit fontScale="90000"/>
          </a:bodyPr>
          <a:lstStyle/>
          <a:p>
            <a:r>
              <a:rPr lang="en-US" dirty="0"/>
              <a:t>Spinal Cord </a:t>
            </a:r>
            <a:r>
              <a:rPr lang="en-US" dirty="0" err="1"/>
              <a:t>Neuromodulation</a:t>
            </a:r>
            <a:r>
              <a:rPr lang="en-US" dirty="0"/>
              <a:t>:</a:t>
            </a:r>
            <a:br>
              <a:rPr lang="en-US" dirty="0"/>
            </a:br>
            <a:r>
              <a:rPr lang="en-US" dirty="0"/>
              <a:t>Diabetic Peripheral Neuropathy</a:t>
            </a:r>
            <a:br>
              <a:rPr lang="en-US" dirty="0"/>
            </a:br>
            <a:r>
              <a:rPr lang="en-US" dirty="0"/>
              <a:t>and Ischemic Pain</a:t>
            </a:r>
          </a:p>
        </p:txBody>
      </p:sp>
      <p:sp>
        <p:nvSpPr>
          <p:cNvPr id="3" name="Subtitle 2"/>
          <p:cNvSpPr>
            <a:spLocks noGrp="1"/>
          </p:cNvSpPr>
          <p:nvPr>
            <p:ph type="subTitle" idx="1"/>
          </p:nvPr>
        </p:nvSpPr>
        <p:spPr>
          <a:xfrm>
            <a:off x="2895600" y="4690824"/>
            <a:ext cx="6400800" cy="1752600"/>
          </a:xfrm>
        </p:spPr>
        <p:txBody>
          <a:bodyPr/>
          <a:lstStyle/>
          <a:p>
            <a:r>
              <a:rPr lang="en-US" dirty="0"/>
              <a:t>Skyler McCoy, MD and Brian  Wolf, MD</a:t>
            </a:r>
          </a:p>
          <a:p>
            <a:endParaRPr lang="en-US" dirty="0"/>
          </a:p>
        </p:txBody>
      </p:sp>
      <p:pic>
        <p:nvPicPr>
          <p:cNvPr id="5" name="Picture 4"/>
          <p:cNvPicPr>
            <a:picLocks noChangeAspect="1"/>
          </p:cNvPicPr>
          <p:nvPr/>
        </p:nvPicPr>
        <p:blipFill>
          <a:blip r:embed="rId2"/>
          <a:stretch>
            <a:fillRect/>
          </a:stretch>
        </p:blipFill>
        <p:spPr>
          <a:xfrm>
            <a:off x="2885874" y="1447800"/>
            <a:ext cx="6420255" cy="762000"/>
          </a:xfrm>
          <a:prstGeom prst="rect">
            <a:avLst/>
          </a:prstGeom>
        </p:spPr>
      </p:pic>
    </p:spTree>
    <p:extLst>
      <p:ext uri="{BB962C8B-B14F-4D97-AF65-F5344CB8AC3E}">
        <p14:creationId xmlns:p14="http://schemas.microsoft.com/office/powerpoint/2010/main" val="217843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Contraindications and Complications</a:t>
            </a:r>
          </a:p>
        </p:txBody>
      </p:sp>
      <p:sp>
        <p:nvSpPr>
          <p:cNvPr id="6" name="Content Placeholder 5">
            <a:extLst>
              <a:ext uri="{FF2B5EF4-FFF2-40B4-BE49-F238E27FC236}">
                <a16:creationId xmlns:a16="http://schemas.microsoft.com/office/drawing/2014/main" id="{89A080B2-EBCF-4F4E-AED8-DEC659412026}"/>
              </a:ext>
            </a:extLst>
          </p:cNvPr>
          <p:cNvSpPr>
            <a:spLocks noGrp="1"/>
          </p:cNvSpPr>
          <p:nvPr>
            <p:ph sz="half" idx="1"/>
          </p:nvPr>
        </p:nvSpPr>
        <p:spPr>
          <a:xfrm>
            <a:off x="609599" y="1600201"/>
            <a:ext cx="9816935" cy="4525963"/>
          </a:xfrm>
        </p:spPr>
        <p:txBody>
          <a:bodyPr vert="horz" lIns="91440" tIns="45720" rIns="91440" bIns="45720" rtlCol="0" anchor="t">
            <a:normAutofit fontScale="92500" lnSpcReduction="10000"/>
          </a:bodyPr>
          <a:lstStyle/>
          <a:p>
            <a:pPr>
              <a:buFont typeface="Arial" panose="020B0604020202020204" pitchFamily="34" charset="0"/>
              <a:buChar char="•"/>
            </a:pPr>
            <a:r>
              <a:rPr lang="en-US" dirty="0">
                <a:cs typeface="Arial"/>
              </a:rPr>
              <a:t>Complications</a:t>
            </a:r>
            <a:endParaRPr lang="en-US" dirty="0"/>
          </a:p>
          <a:p>
            <a:pPr lvl="1">
              <a:buFont typeface="Arial" panose="020B0604020202020204" pitchFamily="34" charset="0"/>
              <a:buChar char="•"/>
            </a:pPr>
            <a:r>
              <a:rPr lang="en-US" dirty="0">
                <a:cs typeface="Arial"/>
              </a:rPr>
              <a:t>Device related complications – more common</a:t>
            </a:r>
          </a:p>
          <a:p>
            <a:pPr lvl="2">
              <a:buFont typeface="Arial" panose="020B0604020202020204" pitchFamily="34" charset="0"/>
              <a:buChar char="•"/>
            </a:pPr>
            <a:r>
              <a:rPr lang="en-US" dirty="0">
                <a:cs typeface="Arial"/>
              </a:rPr>
              <a:t>Lead migration 10-25%</a:t>
            </a:r>
          </a:p>
          <a:p>
            <a:pPr lvl="2">
              <a:buFont typeface="Arial" panose="020B0604020202020204" pitchFamily="34" charset="0"/>
              <a:buChar char="•"/>
            </a:pPr>
            <a:r>
              <a:rPr lang="en-US" dirty="0">
                <a:cs typeface="Arial"/>
              </a:rPr>
              <a:t>Lead malfunction 0-10%</a:t>
            </a:r>
          </a:p>
          <a:p>
            <a:pPr lvl="1">
              <a:buFont typeface="Arial" panose="020B0604020202020204" pitchFamily="34" charset="0"/>
              <a:buChar char="•"/>
            </a:pPr>
            <a:r>
              <a:rPr lang="en-US" dirty="0">
                <a:cs typeface="Arial"/>
              </a:rPr>
              <a:t>Biologic complications</a:t>
            </a:r>
          </a:p>
          <a:p>
            <a:pPr lvl="2">
              <a:buFont typeface="Arial" panose="020B0604020202020204" pitchFamily="34" charset="0"/>
              <a:buChar char="•"/>
            </a:pPr>
            <a:r>
              <a:rPr lang="en-US" dirty="0">
                <a:cs typeface="Arial"/>
              </a:rPr>
              <a:t>Pain over incision site  1-12%</a:t>
            </a:r>
          </a:p>
          <a:p>
            <a:pPr lvl="2">
              <a:buFont typeface="Arial" panose="020B0604020202020204" pitchFamily="34" charset="0"/>
              <a:buChar char="•"/>
            </a:pPr>
            <a:r>
              <a:rPr lang="en-US" dirty="0">
                <a:cs typeface="Arial"/>
              </a:rPr>
              <a:t>Infection - 4-10%</a:t>
            </a:r>
          </a:p>
          <a:p>
            <a:pPr lvl="2">
              <a:buFont typeface="Arial" panose="020B0604020202020204" pitchFamily="34" charset="0"/>
              <a:buChar char="•"/>
            </a:pPr>
            <a:r>
              <a:rPr lang="en-US" dirty="0">
                <a:cs typeface="Arial"/>
              </a:rPr>
              <a:t>Serious neurological injury – 0.3% </a:t>
            </a:r>
          </a:p>
          <a:p>
            <a:pPr>
              <a:buFont typeface="Arial" panose="020B0604020202020204" pitchFamily="34" charset="0"/>
              <a:buChar char="•"/>
            </a:pPr>
            <a:r>
              <a:rPr lang="en-US" dirty="0">
                <a:cs typeface="Arial"/>
              </a:rPr>
              <a:t>Contraindications</a:t>
            </a:r>
          </a:p>
          <a:p>
            <a:pPr lvl="1">
              <a:buFont typeface="Arial" panose="020B0604020202020204" pitchFamily="34" charset="0"/>
              <a:buChar char="•"/>
            </a:pPr>
            <a:r>
              <a:rPr lang="en-US" dirty="0">
                <a:cs typeface="Arial"/>
              </a:rPr>
              <a:t>Inability to control device</a:t>
            </a:r>
          </a:p>
          <a:p>
            <a:pPr lvl="1">
              <a:buFont typeface="Arial" panose="020B0604020202020204" pitchFamily="34" charset="0"/>
              <a:buChar char="•"/>
            </a:pPr>
            <a:r>
              <a:rPr lang="en-US" dirty="0">
                <a:cs typeface="Arial"/>
              </a:rPr>
              <a:t>Major ongoing psychiatric disorder</a:t>
            </a:r>
          </a:p>
          <a:p>
            <a:pPr lvl="1">
              <a:buFont typeface="Arial" panose="020B0604020202020204" pitchFamily="34" charset="0"/>
              <a:buChar char="•"/>
            </a:pPr>
            <a:r>
              <a:rPr lang="en-US" dirty="0">
                <a:cs typeface="Arial"/>
              </a:rPr>
              <a:t>Unacceptable surgical risk</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8033" y="2069447"/>
            <a:ext cx="3433870" cy="3149098"/>
          </a:xfrm>
          <a:prstGeom prst="rect">
            <a:avLst/>
          </a:prstGeom>
        </p:spPr>
      </p:pic>
    </p:spTree>
    <p:extLst>
      <p:ext uri="{BB962C8B-B14F-4D97-AF65-F5344CB8AC3E}">
        <p14:creationId xmlns:p14="http://schemas.microsoft.com/office/powerpoint/2010/main" val="190803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SCS for Diabetic Peripheral Neuropathy</a:t>
            </a:r>
          </a:p>
        </p:txBody>
      </p:sp>
      <p:sp>
        <p:nvSpPr>
          <p:cNvPr id="6" name="Content Placeholder 5">
            <a:extLst>
              <a:ext uri="{FF2B5EF4-FFF2-40B4-BE49-F238E27FC236}">
                <a16:creationId xmlns:a16="http://schemas.microsoft.com/office/drawing/2014/main" id="{89A080B2-EBCF-4F4E-AED8-DEC659412026}"/>
              </a:ext>
            </a:extLst>
          </p:cNvPr>
          <p:cNvSpPr>
            <a:spLocks noGrp="1"/>
          </p:cNvSpPr>
          <p:nvPr>
            <p:ph sz="half" idx="1"/>
          </p:nvPr>
        </p:nvSpPr>
        <p:spPr>
          <a:xfrm>
            <a:off x="609599" y="1600201"/>
            <a:ext cx="5201804" cy="4525963"/>
          </a:xfrm>
        </p:spPr>
        <p:txBody>
          <a:bodyPr vert="horz" lIns="91440" tIns="45720" rIns="91440" bIns="45720" rtlCol="0" anchor="t">
            <a:normAutofit/>
          </a:bodyPr>
          <a:lstStyle/>
          <a:p>
            <a:pPr>
              <a:buFont typeface="Arial" panose="020B0604020202020204" pitchFamily="34" charset="0"/>
              <a:buChar char="•"/>
            </a:pPr>
            <a:r>
              <a:rPr lang="en-US" dirty="0">
                <a:cs typeface="Arial"/>
              </a:rPr>
              <a:t>Pharmacotherapy NNT</a:t>
            </a:r>
            <a:endParaRPr lang="en-US" dirty="0"/>
          </a:p>
          <a:p>
            <a:pPr lvl="1">
              <a:buFont typeface="Arial" panose="020B0604020202020204" pitchFamily="34" charset="0"/>
              <a:buChar char="•"/>
            </a:pPr>
            <a:r>
              <a:rPr lang="en-US" dirty="0">
                <a:cs typeface="Arial"/>
              </a:rPr>
              <a:t>Amitriptyline - 5.1</a:t>
            </a:r>
          </a:p>
          <a:p>
            <a:pPr lvl="1">
              <a:buFont typeface="Arial" panose="020B0604020202020204" pitchFamily="34" charset="0"/>
              <a:buChar char="•"/>
            </a:pPr>
            <a:r>
              <a:rPr lang="en-US" dirty="0">
                <a:cs typeface="Arial"/>
              </a:rPr>
              <a:t>Gabapentin - 5.9 </a:t>
            </a:r>
          </a:p>
          <a:p>
            <a:pPr lvl="1">
              <a:buFont typeface="Arial" panose="020B0604020202020204" pitchFamily="34" charset="0"/>
              <a:buChar char="•"/>
            </a:pPr>
            <a:r>
              <a:rPr lang="en-US" dirty="0">
                <a:cs typeface="Arial"/>
              </a:rPr>
              <a:t>Pregabalin - 7.8  </a:t>
            </a:r>
          </a:p>
          <a:p>
            <a:pPr lvl="1">
              <a:buFont typeface="Arial" panose="020B0604020202020204" pitchFamily="34" charset="0"/>
              <a:buChar char="•"/>
            </a:pPr>
            <a:r>
              <a:rPr lang="en-US" dirty="0">
                <a:cs typeface="Arial"/>
              </a:rPr>
              <a:t>Duloxetine - 5.0 </a:t>
            </a:r>
          </a:p>
          <a:p>
            <a:pPr lvl="1">
              <a:buFont typeface="Arial" panose="020B0604020202020204" pitchFamily="34" charset="0"/>
              <a:buChar char="•"/>
            </a:pPr>
            <a:endParaRPr lang="en-US" dirty="0">
              <a:cs typeface="Arial"/>
            </a:endParaRPr>
          </a:p>
          <a:p>
            <a:pPr>
              <a:buFont typeface="Arial" panose="020B0604020202020204" pitchFamily="34" charset="0"/>
              <a:buChar char="•"/>
            </a:pPr>
            <a:r>
              <a:rPr lang="en-US" dirty="0">
                <a:cs typeface="Arial"/>
              </a:rPr>
              <a:t>SCS used to successfully treat CRPS for decades</a:t>
            </a:r>
          </a:p>
          <a:p>
            <a:pPr marL="0" indent="0">
              <a:buNone/>
            </a:pPr>
            <a:endParaRPr lang="en-US" dirty="0">
              <a:cs typeface="Arial"/>
            </a:endParaRPr>
          </a:p>
          <a:p>
            <a:pPr>
              <a:buFont typeface="Arial" panose="020B0604020202020204" pitchFamily="34" charset="0"/>
              <a:buChar char="•"/>
            </a:pPr>
            <a:endParaRPr lang="en-US" dirty="0">
              <a:cs typeface="Arial"/>
            </a:endParaRPr>
          </a:p>
          <a:p>
            <a:pPr lvl="1">
              <a:buFont typeface="Arial" panose="020B0604020202020204" pitchFamily="34" charset="0"/>
              <a:buChar char="•"/>
            </a:pPr>
            <a:endParaRPr lang="en-US" dirty="0">
              <a:cs typeface="Arial"/>
            </a:endParaRPr>
          </a:p>
        </p:txBody>
      </p:sp>
      <p:pic>
        <p:nvPicPr>
          <p:cNvPr id="3" name="Picture 3" descr="Diagram&#10;&#10;Description automatically generated">
            <a:extLst>
              <a:ext uri="{FF2B5EF4-FFF2-40B4-BE49-F238E27FC236}">
                <a16:creationId xmlns:a16="http://schemas.microsoft.com/office/drawing/2014/main" id="{22FEED28-2FD3-7015-5C1B-592F40AF185D}"/>
              </a:ext>
            </a:extLst>
          </p:cNvPr>
          <p:cNvPicPr>
            <a:picLocks noChangeAspect="1"/>
          </p:cNvPicPr>
          <p:nvPr/>
        </p:nvPicPr>
        <p:blipFill>
          <a:blip r:embed="rId2"/>
          <a:stretch>
            <a:fillRect/>
          </a:stretch>
        </p:blipFill>
        <p:spPr>
          <a:xfrm>
            <a:off x="6392173" y="2441423"/>
            <a:ext cx="4971690" cy="2636512"/>
          </a:xfrm>
          <a:prstGeom prst="rect">
            <a:avLst/>
          </a:prstGeom>
        </p:spPr>
      </p:pic>
    </p:spTree>
    <p:extLst>
      <p:ext uri="{BB962C8B-B14F-4D97-AF65-F5344CB8AC3E}">
        <p14:creationId xmlns:p14="http://schemas.microsoft.com/office/powerpoint/2010/main" val="261273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Clinical Evidence</a:t>
            </a:r>
          </a:p>
        </p:txBody>
      </p:sp>
      <p:sp>
        <p:nvSpPr>
          <p:cNvPr id="6" name="Content Placeholder 5">
            <a:extLst>
              <a:ext uri="{FF2B5EF4-FFF2-40B4-BE49-F238E27FC236}">
                <a16:creationId xmlns:a16="http://schemas.microsoft.com/office/drawing/2014/main" id="{89A080B2-EBCF-4F4E-AED8-DEC659412026}"/>
              </a:ext>
            </a:extLst>
          </p:cNvPr>
          <p:cNvSpPr>
            <a:spLocks noGrp="1"/>
          </p:cNvSpPr>
          <p:nvPr>
            <p:ph sz="half" idx="1"/>
          </p:nvPr>
        </p:nvSpPr>
        <p:spPr>
          <a:xfrm>
            <a:off x="609599" y="1600201"/>
            <a:ext cx="9816935" cy="4525963"/>
          </a:xfrm>
        </p:spPr>
        <p:txBody>
          <a:bodyPr vert="horz" lIns="91440" tIns="45720" rIns="91440" bIns="45720" rtlCol="0" anchor="t">
            <a:normAutofit/>
          </a:bodyPr>
          <a:lstStyle/>
          <a:p>
            <a:pPr>
              <a:buFont typeface="Arial" panose="020B0604020202020204" pitchFamily="34" charset="0"/>
              <a:buChar char="•"/>
            </a:pPr>
            <a:r>
              <a:rPr lang="en-US" sz="2400" dirty="0">
                <a:cs typeface="Arial"/>
              </a:rPr>
              <a:t>Two multicenter randomized control trials done in 2014</a:t>
            </a:r>
          </a:p>
          <a:p>
            <a:pPr>
              <a:buFont typeface="Arial" panose="020B0604020202020204" pitchFamily="34" charset="0"/>
              <a:buChar char="•"/>
            </a:pPr>
            <a:r>
              <a:rPr lang="en-US" sz="2400" dirty="0">
                <a:cs typeface="Arial"/>
              </a:rPr>
              <a:t>Both with peer-reviewed publications and inclusion in systematic reviews with meta-analyses </a:t>
            </a:r>
          </a:p>
          <a:p>
            <a:pPr>
              <a:buFont typeface="Arial" panose="020B0604020202020204" pitchFamily="34" charset="0"/>
              <a:buChar char="•"/>
            </a:pPr>
            <a:r>
              <a:rPr lang="en-US" sz="2400" dirty="0">
                <a:cs typeface="Arial"/>
              </a:rPr>
              <a:t>5 year follow up data</a:t>
            </a:r>
          </a:p>
        </p:txBody>
      </p:sp>
      <p:pic>
        <p:nvPicPr>
          <p:cNvPr id="3" name="Picture 3" descr="Text&#10;&#10;Description automatically generated">
            <a:extLst>
              <a:ext uri="{FF2B5EF4-FFF2-40B4-BE49-F238E27FC236}">
                <a16:creationId xmlns:a16="http://schemas.microsoft.com/office/drawing/2014/main" id="{81E99BB0-FA57-8A3B-7FE0-B1CCAF27A3A8}"/>
              </a:ext>
            </a:extLst>
          </p:cNvPr>
          <p:cNvPicPr>
            <a:picLocks noChangeAspect="1"/>
          </p:cNvPicPr>
          <p:nvPr/>
        </p:nvPicPr>
        <p:blipFill>
          <a:blip r:embed="rId2"/>
          <a:stretch>
            <a:fillRect/>
          </a:stretch>
        </p:blipFill>
        <p:spPr>
          <a:xfrm>
            <a:off x="914401" y="3431142"/>
            <a:ext cx="3353920" cy="1458084"/>
          </a:xfrm>
          <a:prstGeom prst="rect">
            <a:avLst/>
          </a:prstGeom>
        </p:spPr>
      </p:pic>
      <p:pic>
        <p:nvPicPr>
          <p:cNvPr id="4" name="Picture 4">
            <a:extLst>
              <a:ext uri="{FF2B5EF4-FFF2-40B4-BE49-F238E27FC236}">
                <a16:creationId xmlns:a16="http://schemas.microsoft.com/office/drawing/2014/main" id="{50BA06DB-4143-1CEA-E7F3-628F1E92B5AF}"/>
              </a:ext>
            </a:extLst>
          </p:cNvPr>
          <p:cNvPicPr>
            <a:picLocks noChangeAspect="1"/>
          </p:cNvPicPr>
          <p:nvPr/>
        </p:nvPicPr>
        <p:blipFill>
          <a:blip r:embed="rId3"/>
          <a:stretch>
            <a:fillRect/>
          </a:stretch>
        </p:blipFill>
        <p:spPr>
          <a:xfrm>
            <a:off x="7570694" y="3471468"/>
            <a:ext cx="3667685" cy="1293385"/>
          </a:xfrm>
          <a:prstGeom prst="rect">
            <a:avLst/>
          </a:prstGeom>
        </p:spPr>
      </p:pic>
      <p:pic>
        <p:nvPicPr>
          <p:cNvPr id="5" name="Picture 6" descr="Text&#10;&#10;Description automatically generated">
            <a:extLst>
              <a:ext uri="{FF2B5EF4-FFF2-40B4-BE49-F238E27FC236}">
                <a16:creationId xmlns:a16="http://schemas.microsoft.com/office/drawing/2014/main" id="{53626931-0D37-1FDE-64D7-3A3DC2F00F25}"/>
              </a:ext>
            </a:extLst>
          </p:cNvPr>
          <p:cNvPicPr>
            <a:picLocks noChangeAspect="1"/>
          </p:cNvPicPr>
          <p:nvPr/>
        </p:nvPicPr>
        <p:blipFill>
          <a:blip r:embed="rId4"/>
          <a:stretch>
            <a:fillRect/>
          </a:stretch>
        </p:blipFill>
        <p:spPr>
          <a:xfrm>
            <a:off x="4517092" y="4286708"/>
            <a:ext cx="2743200" cy="1511877"/>
          </a:xfrm>
          <a:prstGeom prst="rect">
            <a:avLst/>
          </a:prstGeom>
        </p:spPr>
      </p:pic>
    </p:spTree>
    <p:extLst>
      <p:ext uri="{BB962C8B-B14F-4D97-AF65-F5344CB8AC3E}">
        <p14:creationId xmlns:p14="http://schemas.microsoft.com/office/powerpoint/2010/main" val="26366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8C22-229B-FDF3-296A-04D25962763A}"/>
              </a:ext>
            </a:extLst>
          </p:cNvPr>
          <p:cNvSpPr>
            <a:spLocks noGrp="1"/>
          </p:cNvSpPr>
          <p:nvPr>
            <p:ph type="title"/>
          </p:nvPr>
        </p:nvSpPr>
        <p:spPr/>
        <p:txBody>
          <a:bodyPr/>
          <a:lstStyle/>
          <a:p>
            <a:r>
              <a:rPr lang="en-US" dirty="0">
                <a:cs typeface="Arial"/>
              </a:rPr>
              <a:t>The Patients</a:t>
            </a:r>
          </a:p>
        </p:txBody>
      </p:sp>
      <p:sp>
        <p:nvSpPr>
          <p:cNvPr id="3" name="Content Placeholder 2">
            <a:extLst>
              <a:ext uri="{FF2B5EF4-FFF2-40B4-BE49-F238E27FC236}">
                <a16:creationId xmlns:a16="http://schemas.microsoft.com/office/drawing/2014/main" id="{960AAD55-0A57-8D43-2FE8-AB26CABB0D4A}"/>
              </a:ext>
            </a:extLst>
          </p:cNvPr>
          <p:cNvSpPr>
            <a:spLocks noGrp="1"/>
          </p:cNvSpPr>
          <p:nvPr>
            <p:ph sz="half" idx="1"/>
          </p:nvPr>
        </p:nvSpPr>
        <p:spPr>
          <a:xfrm>
            <a:off x="609600" y="1415304"/>
            <a:ext cx="5384800" cy="4525963"/>
          </a:xfrm>
        </p:spPr>
        <p:txBody>
          <a:bodyPr vert="horz" lIns="91440" tIns="45720" rIns="91440" bIns="45720" rtlCol="0" anchor="t">
            <a:normAutofit fontScale="92500" lnSpcReduction="10000"/>
          </a:bodyPr>
          <a:lstStyle/>
          <a:p>
            <a:r>
              <a:rPr lang="en-US" i="1" dirty="0" err="1">
                <a:cs typeface="Arial"/>
              </a:rPr>
              <a:t>Slangen</a:t>
            </a:r>
            <a:r>
              <a:rPr lang="en-US" i="1" dirty="0">
                <a:cs typeface="Arial"/>
              </a:rPr>
              <a:t>, et al. Diabetes Care</a:t>
            </a:r>
            <a:endParaRPr lang="en-US" dirty="0">
              <a:cs typeface="Arial"/>
            </a:endParaRPr>
          </a:p>
          <a:p>
            <a:r>
              <a:rPr lang="en-US" dirty="0">
                <a:cs typeface="Arial"/>
              </a:rPr>
              <a:t>Inclusion criteria</a:t>
            </a:r>
          </a:p>
          <a:p>
            <a:pPr lvl="1"/>
            <a:r>
              <a:rPr lang="en-US" dirty="0">
                <a:cs typeface="Arial"/>
              </a:rPr>
              <a:t>NRS at least 5/10</a:t>
            </a:r>
          </a:p>
          <a:p>
            <a:pPr lvl="1"/>
            <a:r>
              <a:rPr lang="en-US" dirty="0">
                <a:cs typeface="Arial"/>
              </a:rPr>
              <a:t>Over 12 months of pain</a:t>
            </a:r>
          </a:p>
          <a:p>
            <a:pPr lvl="1"/>
            <a:r>
              <a:rPr lang="en-US" dirty="0">
                <a:cs typeface="Arial"/>
              </a:rPr>
              <a:t>Insufficient pain relief or unacceptable side effects with best medical treatment (BMT)</a:t>
            </a:r>
          </a:p>
          <a:p>
            <a:r>
              <a:rPr lang="en-US" dirty="0">
                <a:cs typeface="Arial"/>
              </a:rPr>
              <a:t>Exclusion criteria</a:t>
            </a:r>
          </a:p>
          <a:p>
            <a:pPr lvl="1"/>
            <a:r>
              <a:rPr lang="en-US" dirty="0">
                <a:cs typeface="Arial"/>
              </a:rPr>
              <a:t>Unstable HbA1c</a:t>
            </a:r>
          </a:p>
          <a:p>
            <a:pPr lvl="1"/>
            <a:r>
              <a:rPr lang="en-US" dirty="0">
                <a:cs typeface="Arial"/>
              </a:rPr>
              <a:t>Active foot ulceration</a:t>
            </a:r>
          </a:p>
          <a:p>
            <a:pPr lvl="1"/>
            <a:r>
              <a:rPr lang="en-US" dirty="0">
                <a:cs typeface="Arial"/>
              </a:rPr>
              <a:t>Upper limb pain &gt;2/10 NRS</a:t>
            </a:r>
          </a:p>
          <a:p>
            <a:pPr lvl="1"/>
            <a:r>
              <a:rPr lang="en-US" dirty="0">
                <a:cs typeface="Arial"/>
              </a:rPr>
              <a:t>Contraindications to SCS</a:t>
            </a:r>
          </a:p>
        </p:txBody>
      </p:sp>
      <p:sp>
        <p:nvSpPr>
          <p:cNvPr id="4" name="Content Placeholder 3">
            <a:extLst>
              <a:ext uri="{FF2B5EF4-FFF2-40B4-BE49-F238E27FC236}">
                <a16:creationId xmlns:a16="http://schemas.microsoft.com/office/drawing/2014/main" id="{C780D786-56DC-8B13-A8FC-2695B89706C0}"/>
              </a:ext>
            </a:extLst>
          </p:cNvPr>
          <p:cNvSpPr>
            <a:spLocks noGrp="1"/>
          </p:cNvSpPr>
          <p:nvPr>
            <p:ph sz="half" idx="2"/>
          </p:nvPr>
        </p:nvSpPr>
        <p:spPr>
          <a:xfrm>
            <a:off x="6197600" y="1415304"/>
            <a:ext cx="5384800" cy="4525963"/>
          </a:xfrm>
        </p:spPr>
        <p:txBody>
          <a:bodyPr vert="horz" lIns="91440" tIns="45720" rIns="91440" bIns="45720" rtlCol="0" anchor="t">
            <a:normAutofit fontScale="92500" lnSpcReduction="10000"/>
          </a:bodyPr>
          <a:lstStyle/>
          <a:p>
            <a:r>
              <a:rPr lang="en-US" i="1" dirty="0">
                <a:cs typeface="Arial"/>
              </a:rPr>
              <a:t>de Vos, et al. PAIN</a:t>
            </a:r>
            <a:endParaRPr lang="en-US" i="1" dirty="0"/>
          </a:p>
          <a:p>
            <a:r>
              <a:rPr lang="en-US" dirty="0">
                <a:cs typeface="Arial"/>
              </a:rPr>
              <a:t>Inclusion criteria</a:t>
            </a:r>
          </a:p>
          <a:p>
            <a:pPr lvl="1"/>
            <a:r>
              <a:rPr lang="en-US" dirty="0">
                <a:cs typeface="Arial"/>
              </a:rPr>
              <a:t>VAS at least 50 mm</a:t>
            </a:r>
          </a:p>
          <a:p>
            <a:pPr lvl="1"/>
            <a:r>
              <a:rPr lang="en-US" dirty="0">
                <a:ea typeface="+mn-lt"/>
                <a:cs typeface="+mn-lt"/>
              </a:rPr>
              <a:t>Over 12 months of pain</a:t>
            </a:r>
            <a:endParaRPr lang="en-US" dirty="0">
              <a:cs typeface="Arial"/>
            </a:endParaRPr>
          </a:p>
          <a:p>
            <a:pPr lvl="1"/>
            <a:r>
              <a:rPr lang="en-US" dirty="0">
                <a:cs typeface="Arial"/>
              </a:rPr>
              <a:t>Referral to trial based on all conventional treatments failing</a:t>
            </a:r>
          </a:p>
          <a:p>
            <a:pPr marL="457200" lvl="1" indent="0">
              <a:buNone/>
            </a:pPr>
            <a:endParaRPr lang="en-US" dirty="0">
              <a:cs typeface="Arial"/>
            </a:endParaRPr>
          </a:p>
          <a:p>
            <a:r>
              <a:rPr lang="en-US" dirty="0">
                <a:cs typeface="Arial"/>
              </a:rPr>
              <a:t>Exclusion criteria</a:t>
            </a:r>
          </a:p>
          <a:p>
            <a:pPr lvl="1"/>
            <a:r>
              <a:rPr lang="en-US" dirty="0">
                <a:cs typeface="Arial"/>
              </a:rPr>
              <a:t>Atherosclerotic lesions</a:t>
            </a:r>
          </a:p>
          <a:p>
            <a:pPr lvl="1"/>
            <a:r>
              <a:rPr lang="en-US" dirty="0">
                <a:cs typeface="Arial"/>
              </a:rPr>
              <a:t>Upper limb pain intensity &gt;20 mm</a:t>
            </a:r>
          </a:p>
          <a:p>
            <a:pPr lvl="1"/>
            <a:r>
              <a:rPr lang="en-US" dirty="0">
                <a:cs typeface="Arial"/>
              </a:rPr>
              <a:t>Contraindications to SCS</a:t>
            </a:r>
          </a:p>
        </p:txBody>
      </p:sp>
    </p:spTree>
    <p:extLst>
      <p:ext uri="{BB962C8B-B14F-4D97-AF65-F5344CB8AC3E}">
        <p14:creationId xmlns:p14="http://schemas.microsoft.com/office/powerpoint/2010/main" val="8866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normAutofit fontScale="90000"/>
          </a:bodyPr>
          <a:lstStyle/>
          <a:p>
            <a:r>
              <a:rPr lang="en-US" dirty="0">
                <a:cs typeface="Arial"/>
              </a:rPr>
              <a:t>The Results: </a:t>
            </a:r>
            <a:r>
              <a:rPr lang="en-US" i="1" dirty="0" err="1">
                <a:cs typeface="Arial"/>
              </a:rPr>
              <a:t>Slangen</a:t>
            </a:r>
            <a:r>
              <a:rPr lang="en-US" i="1" dirty="0">
                <a:cs typeface="Arial"/>
              </a:rPr>
              <a:t>, et al. Diabetes Care</a:t>
            </a:r>
            <a:br>
              <a:rPr lang="en-US" i="1" dirty="0">
                <a:cs typeface="Arial"/>
              </a:rPr>
            </a:br>
            <a:r>
              <a:rPr lang="en-US" i="1" dirty="0">
                <a:cs typeface="Arial"/>
              </a:rPr>
              <a:t>and van Beek M, et al. Diabetes Care</a:t>
            </a:r>
          </a:p>
        </p:txBody>
      </p:sp>
      <p:pic>
        <p:nvPicPr>
          <p:cNvPr id="7" name="Picture 7" descr="Chart, box and whisker chart&#10;&#10;Description automatically generated">
            <a:extLst>
              <a:ext uri="{FF2B5EF4-FFF2-40B4-BE49-F238E27FC236}">
                <a16:creationId xmlns:a16="http://schemas.microsoft.com/office/drawing/2014/main" id="{348F66AE-D5C8-C616-7D1D-858810594CD6}"/>
              </a:ext>
            </a:extLst>
          </p:cNvPr>
          <p:cNvPicPr>
            <a:picLocks noGrp="1" noChangeAspect="1"/>
          </p:cNvPicPr>
          <p:nvPr>
            <p:ph sz="half" idx="1"/>
          </p:nvPr>
        </p:nvPicPr>
        <p:blipFill>
          <a:blip r:embed="rId2"/>
          <a:stretch>
            <a:fillRect/>
          </a:stretch>
        </p:blipFill>
        <p:spPr>
          <a:xfrm>
            <a:off x="1119468" y="2137112"/>
            <a:ext cx="4975786" cy="2578084"/>
          </a:xfrm>
        </p:spPr>
      </p:pic>
      <p:pic>
        <p:nvPicPr>
          <p:cNvPr id="8" name="Picture 8" descr="Chart, bar chart&#10;&#10;Description automatically generated">
            <a:extLst>
              <a:ext uri="{FF2B5EF4-FFF2-40B4-BE49-F238E27FC236}">
                <a16:creationId xmlns:a16="http://schemas.microsoft.com/office/drawing/2014/main" id="{9F22D05D-0C64-5BB9-92AE-EBED37CE2C71}"/>
              </a:ext>
            </a:extLst>
          </p:cNvPr>
          <p:cNvPicPr>
            <a:picLocks noChangeAspect="1"/>
          </p:cNvPicPr>
          <p:nvPr/>
        </p:nvPicPr>
        <p:blipFill>
          <a:blip r:embed="rId3"/>
          <a:stretch>
            <a:fillRect/>
          </a:stretch>
        </p:blipFill>
        <p:spPr>
          <a:xfrm>
            <a:off x="7144871" y="2162351"/>
            <a:ext cx="3213847" cy="2533299"/>
          </a:xfrm>
          <a:prstGeom prst="rect">
            <a:avLst/>
          </a:prstGeom>
        </p:spPr>
      </p:pic>
      <p:sp>
        <p:nvSpPr>
          <p:cNvPr id="9" name="TextBox 8">
            <a:extLst>
              <a:ext uri="{FF2B5EF4-FFF2-40B4-BE49-F238E27FC236}">
                <a16:creationId xmlns:a16="http://schemas.microsoft.com/office/drawing/2014/main" id="{9712EC3B-5D6B-8ED3-A845-84B6577D7B94}"/>
              </a:ext>
            </a:extLst>
          </p:cNvPr>
          <p:cNvSpPr txBox="1"/>
          <p:nvPr/>
        </p:nvSpPr>
        <p:spPr>
          <a:xfrm>
            <a:off x="645460" y="4718797"/>
            <a:ext cx="68557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ea typeface="+mn-lt"/>
                <a:cs typeface="+mn-lt"/>
              </a:rPr>
              <a:t>Daytime NRS decreased by  3.1 compared to no change (p &lt;0.001) </a:t>
            </a:r>
          </a:p>
          <a:p>
            <a:pPr marL="285750" indent="-285750">
              <a:buFont typeface="Arial"/>
              <a:buChar char="•"/>
            </a:pPr>
            <a:r>
              <a:rPr lang="en-US" sz="1400" dirty="0">
                <a:ea typeface="+mn-lt"/>
                <a:cs typeface="+mn-lt"/>
              </a:rPr>
              <a:t>Nighttime NRS decreased by 2.4 points compared to 0.9 points (p &lt; 0.003)</a:t>
            </a:r>
          </a:p>
        </p:txBody>
      </p:sp>
      <p:sp>
        <p:nvSpPr>
          <p:cNvPr id="10" name="TextBox 9">
            <a:extLst>
              <a:ext uri="{FF2B5EF4-FFF2-40B4-BE49-F238E27FC236}">
                <a16:creationId xmlns:a16="http://schemas.microsoft.com/office/drawing/2014/main" id="{34CE8C02-13F1-71C5-D113-7CB0DEF0DFA1}"/>
              </a:ext>
            </a:extLst>
          </p:cNvPr>
          <p:cNvSpPr txBox="1"/>
          <p:nvPr/>
        </p:nvSpPr>
        <p:spPr>
          <a:xfrm>
            <a:off x="7282143" y="4794437"/>
            <a:ext cx="430641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t>5 year follow up on 2 prospective RCTs</a:t>
            </a:r>
          </a:p>
          <a:p>
            <a:pPr marL="285750" indent="-285750">
              <a:buFont typeface="Arial"/>
              <a:buChar char="•"/>
            </a:pPr>
            <a:r>
              <a:rPr lang="en-US" sz="1400" dirty="0">
                <a:cs typeface="Arial"/>
              </a:rPr>
              <a:t>Treatment success is at least 50% pain relief or at least "much improved" on the PGIC scale </a:t>
            </a:r>
          </a:p>
        </p:txBody>
      </p:sp>
    </p:spTree>
    <p:extLst>
      <p:ext uri="{BB962C8B-B14F-4D97-AF65-F5344CB8AC3E}">
        <p14:creationId xmlns:p14="http://schemas.microsoft.com/office/powerpoint/2010/main" val="349662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cs typeface="Arial"/>
              </a:rPr>
              <a:t>The Results: </a:t>
            </a:r>
            <a:r>
              <a:rPr lang="en-US" i="1" dirty="0">
                <a:cs typeface="Arial"/>
              </a:rPr>
              <a:t>de Vos et al. PAIN</a:t>
            </a:r>
            <a:endParaRPr lang="en-US" i="1" dirty="0"/>
          </a:p>
        </p:txBody>
      </p:sp>
      <p:pic>
        <p:nvPicPr>
          <p:cNvPr id="3" name="Picture 3" descr="Chart, bar chart&#10;&#10;Description automatically generated">
            <a:extLst>
              <a:ext uri="{FF2B5EF4-FFF2-40B4-BE49-F238E27FC236}">
                <a16:creationId xmlns:a16="http://schemas.microsoft.com/office/drawing/2014/main" id="{3686AA15-18D4-4717-A1C9-816D4F82E9A8}"/>
              </a:ext>
            </a:extLst>
          </p:cNvPr>
          <p:cNvPicPr>
            <a:picLocks noGrp="1" noChangeAspect="1"/>
          </p:cNvPicPr>
          <p:nvPr>
            <p:ph sz="half" idx="1"/>
          </p:nvPr>
        </p:nvPicPr>
        <p:blipFill>
          <a:blip r:embed="rId2"/>
          <a:stretch>
            <a:fillRect/>
          </a:stretch>
        </p:blipFill>
        <p:spPr>
          <a:xfrm>
            <a:off x="1811758" y="1359275"/>
            <a:ext cx="3456943" cy="3819993"/>
          </a:xfrm>
        </p:spPr>
      </p:pic>
      <p:pic>
        <p:nvPicPr>
          <p:cNvPr id="4" name="Picture 4" descr="Table&#10;&#10;Description automatically generated">
            <a:extLst>
              <a:ext uri="{FF2B5EF4-FFF2-40B4-BE49-F238E27FC236}">
                <a16:creationId xmlns:a16="http://schemas.microsoft.com/office/drawing/2014/main" id="{0DEF9412-7EC7-8F96-EB84-FE2A7E821C74}"/>
              </a:ext>
            </a:extLst>
          </p:cNvPr>
          <p:cNvPicPr>
            <a:picLocks noChangeAspect="1"/>
          </p:cNvPicPr>
          <p:nvPr/>
        </p:nvPicPr>
        <p:blipFill>
          <a:blip r:embed="rId3"/>
          <a:stretch>
            <a:fillRect/>
          </a:stretch>
        </p:blipFill>
        <p:spPr>
          <a:xfrm>
            <a:off x="6483724" y="1416086"/>
            <a:ext cx="4698625" cy="3319857"/>
          </a:xfrm>
          <a:prstGeom prst="rect">
            <a:avLst/>
          </a:prstGeom>
        </p:spPr>
      </p:pic>
    </p:spTree>
    <p:extLst>
      <p:ext uri="{BB962C8B-B14F-4D97-AF65-F5344CB8AC3E}">
        <p14:creationId xmlns:p14="http://schemas.microsoft.com/office/powerpoint/2010/main" val="152585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1F924-E4D6-C978-534F-B694C98373C8}"/>
              </a:ext>
            </a:extLst>
          </p:cNvPr>
          <p:cNvSpPr>
            <a:spLocks noGrp="1"/>
          </p:cNvSpPr>
          <p:nvPr>
            <p:ph type="title"/>
          </p:nvPr>
        </p:nvSpPr>
        <p:spPr/>
        <p:txBody>
          <a:bodyPr/>
          <a:lstStyle/>
          <a:p>
            <a:r>
              <a:rPr lang="en-US" i="1" dirty="0">
                <a:cs typeface="Arial"/>
              </a:rPr>
              <a:t>Petersen, et al.  JAMA </a:t>
            </a:r>
            <a:r>
              <a:rPr lang="en-US" i="1" dirty="0">
                <a:ea typeface="+mj-lt"/>
                <a:cs typeface="+mj-lt"/>
              </a:rPr>
              <a:t>(2021)</a:t>
            </a:r>
            <a:endParaRPr lang="en-US" i="1" dirty="0"/>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5C3EDD4C-9780-E7E0-8AE4-79E153C1DB4C}"/>
              </a:ext>
            </a:extLst>
          </p:cNvPr>
          <p:cNvPicPr>
            <a:picLocks noGrp="1" noChangeAspect="1"/>
          </p:cNvPicPr>
          <p:nvPr>
            <p:ph sz="half" idx="1"/>
          </p:nvPr>
        </p:nvPicPr>
        <p:blipFill>
          <a:blip r:embed="rId2"/>
          <a:stretch>
            <a:fillRect/>
          </a:stretch>
        </p:blipFill>
        <p:spPr>
          <a:xfrm>
            <a:off x="710453" y="2567256"/>
            <a:ext cx="5384800" cy="1717796"/>
          </a:xfrm>
        </p:spPr>
      </p:pic>
      <p:sp>
        <p:nvSpPr>
          <p:cNvPr id="8" name="Content Placeholder 7">
            <a:extLst>
              <a:ext uri="{FF2B5EF4-FFF2-40B4-BE49-F238E27FC236}">
                <a16:creationId xmlns:a16="http://schemas.microsoft.com/office/drawing/2014/main" id="{17661152-A6B2-AAB1-4EEB-47EF71A9DC5F}"/>
              </a:ext>
            </a:extLst>
          </p:cNvPr>
          <p:cNvSpPr>
            <a:spLocks noGrp="1"/>
          </p:cNvSpPr>
          <p:nvPr>
            <p:ph sz="half" idx="2"/>
          </p:nvPr>
        </p:nvSpPr>
        <p:spPr/>
        <p:txBody>
          <a:bodyPr vert="horz" lIns="91440" tIns="45720" rIns="91440" bIns="45720" rtlCol="0" anchor="t">
            <a:normAutofit fontScale="92500" lnSpcReduction="10000"/>
          </a:bodyPr>
          <a:lstStyle/>
          <a:p>
            <a:r>
              <a:rPr lang="en-US" dirty="0">
                <a:ea typeface="+mn-lt"/>
                <a:cs typeface="+mn-lt"/>
              </a:rPr>
              <a:t>Inclusion criteria</a:t>
            </a:r>
            <a:endParaRPr lang="en-US" dirty="0">
              <a:cs typeface="Arial"/>
            </a:endParaRPr>
          </a:p>
          <a:p>
            <a:pPr lvl="1"/>
            <a:r>
              <a:rPr lang="en-US" dirty="0">
                <a:ea typeface="+mn-lt"/>
                <a:cs typeface="+mn-lt"/>
              </a:rPr>
              <a:t>Lower limb pain at least 50 mm </a:t>
            </a:r>
          </a:p>
          <a:p>
            <a:pPr lvl="1"/>
            <a:r>
              <a:rPr lang="en-US" dirty="0">
                <a:ea typeface="+mn-lt"/>
                <a:cs typeface="+mn-lt"/>
              </a:rPr>
              <a:t>Over 12 months of pain</a:t>
            </a:r>
          </a:p>
          <a:p>
            <a:pPr lvl="1"/>
            <a:r>
              <a:rPr lang="en-US" dirty="0">
                <a:ea typeface="+mn-lt"/>
                <a:cs typeface="+mn-lt"/>
              </a:rPr>
              <a:t>Pain refractory to gabapentin or pregabalin and at least 1 other class analgesic </a:t>
            </a:r>
          </a:p>
          <a:p>
            <a:r>
              <a:rPr lang="en-US" dirty="0">
                <a:ea typeface="+mn-lt"/>
                <a:cs typeface="+mn-lt"/>
              </a:rPr>
              <a:t>Exclusion criteria</a:t>
            </a:r>
          </a:p>
          <a:p>
            <a:pPr lvl="1"/>
            <a:r>
              <a:rPr lang="en-US" dirty="0">
                <a:ea typeface="+mn-lt"/>
                <a:cs typeface="+mn-lt"/>
              </a:rPr>
              <a:t>HbA1c &gt;10%</a:t>
            </a:r>
          </a:p>
          <a:p>
            <a:pPr lvl="1"/>
            <a:r>
              <a:rPr lang="en-US" dirty="0">
                <a:ea typeface="+mn-lt"/>
                <a:cs typeface="+mn-lt"/>
              </a:rPr>
              <a:t>BMI &gt; 45</a:t>
            </a:r>
          </a:p>
          <a:p>
            <a:pPr lvl="1"/>
            <a:r>
              <a:rPr lang="en-US" dirty="0">
                <a:ea typeface="+mn-lt"/>
                <a:cs typeface="+mn-lt"/>
              </a:rPr>
              <a:t>Daily MME &gt;120  </a:t>
            </a:r>
          </a:p>
          <a:p>
            <a:pPr lvl="1"/>
            <a:r>
              <a:rPr lang="en-US" dirty="0">
                <a:ea typeface="+mn-lt"/>
                <a:cs typeface="+mn-lt"/>
              </a:rPr>
              <a:t>Upper limb pain &gt;30 mm </a:t>
            </a:r>
          </a:p>
          <a:p>
            <a:pPr lvl="1"/>
            <a:r>
              <a:rPr lang="en-US" dirty="0">
                <a:ea typeface="+mn-lt"/>
                <a:cs typeface="+mn-lt"/>
              </a:rPr>
              <a:t>Contraindications to SCS</a:t>
            </a:r>
            <a:endParaRPr lang="en-US" dirty="0"/>
          </a:p>
        </p:txBody>
      </p:sp>
    </p:spTree>
    <p:extLst>
      <p:ext uri="{BB962C8B-B14F-4D97-AF65-F5344CB8AC3E}">
        <p14:creationId xmlns:p14="http://schemas.microsoft.com/office/powerpoint/2010/main" val="391469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cs typeface="Arial"/>
              </a:rPr>
              <a:t>The Results:</a:t>
            </a:r>
            <a:r>
              <a:rPr lang="en-US" dirty="0">
                <a:ea typeface="+mj-lt"/>
                <a:cs typeface="+mj-lt"/>
              </a:rPr>
              <a:t> </a:t>
            </a:r>
            <a:r>
              <a:rPr lang="en-US" i="1" dirty="0">
                <a:ea typeface="+mj-lt"/>
                <a:cs typeface="+mj-lt"/>
              </a:rPr>
              <a:t>Petersen, et al. JAMA</a:t>
            </a:r>
            <a:r>
              <a:rPr lang="en-US" dirty="0">
                <a:cs typeface="Arial"/>
              </a:rPr>
              <a:t> </a:t>
            </a:r>
          </a:p>
        </p:txBody>
      </p:sp>
      <p:pic>
        <p:nvPicPr>
          <p:cNvPr id="10" name="Picture 10" descr="Chart, bar chart&#10;&#10;Description automatically generated">
            <a:extLst>
              <a:ext uri="{FF2B5EF4-FFF2-40B4-BE49-F238E27FC236}">
                <a16:creationId xmlns:a16="http://schemas.microsoft.com/office/drawing/2014/main" id="{868FCE2C-773B-6DD5-12D7-3A56EEB64D8C}"/>
              </a:ext>
            </a:extLst>
          </p:cNvPr>
          <p:cNvPicPr>
            <a:picLocks noGrp="1" noChangeAspect="1"/>
          </p:cNvPicPr>
          <p:nvPr>
            <p:ph sz="half" idx="1"/>
          </p:nvPr>
        </p:nvPicPr>
        <p:blipFill>
          <a:blip r:embed="rId2"/>
          <a:stretch>
            <a:fillRect/>
          </a:stretch>
        </p:blipFill>
        <p:spPr>
          <a:xfrm>
            <a:off x="5954805" y="2275967"/>
            <a:ext cx="5933888" cy="2300373"/>
          </a:xfrm>
        </p:spPr>
      </p:pic>
      <p:pic>
        <p:nvPicPr>
          <p:cNvPr id="11" name="Picture 11" descr="A picture containing graphical user interface&#10;&#10;Description automatically generated">
            <a:extLst>
              <a:ext uri="{FF2B5EF4-FFF2-40B4-BE49-F238E27FC236}">
                <a16:creationId xmlns:a16="http://schemas.microsoft.com/office/drawing/2014/main" id="{BEF87A47-0270-1649-F846-78C5E0E70914}"/>
              </a:ext>
            </a:extLst>
          </p:cNvPr>
          <p:cNvPicPr>
            <a:picLocks noChangeAspect="1"/>
          </p:cNvPicPr>
          <p:nvPr/>
        </p:nvPicPr>
        <p:blipFill>
          <a:blip r:embed="rId3"/>
          <a:stretch>
            <a:fillRect/>
          </a:stretch>
        </p:blipFill>
        <p:spPr>
          <a:xfrm>
            <a:off x="880783" y="1413296"/>
            <a:ext cx="4446492" cy="4042616"/>
          </a:xfrm>
          <a:prstGeom prst="rect">
            <a:avLst/>
          </a:prstGeom>
        </p:spPr>
      </p:pic>
      <p:sp>
        <p:nvSpPr>
          <p:cNvPr id="12" name="TextBox 11">
            <a:extLst>
              <a:ext uri="{FF2B5EF4-FFF2-40B4-BE49-F238E27FC236}">
                <a16:creationId xmlns:a16="http://schemas.microsoft.com/office/drawing/2014/main" id="{B85E81DF-22FD-8511-CAFE-8FABA4E10221}"/>
              </a:ext>
            </a:extLst>
          </p:cNvPr>
          <p:cNvSpPr txBox="1"/>
          <p:nvPr/>
        </p:nvSpPr>
        <p:spPr>
          <a:xfrm>
            <a:off x="5957047" y="4578724"/>
            <a:ext cx="601531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cs typeface="Arial"/>
              </a:rPr>
              <a:t>Investigators documented improvement in neurological exam in 62% of the SCS group at 6 months</a:t>
            </a:r>
          </a:p>
          <a:p>
            <a:pPr marL="285750" indent="-285750">
              <a:buFont typeface="Arial"/>
              <a:buChar char="•"/>
            </a:pPr>
            <a:r>
              <a:rPr lang="en-US" sz="1400" dirty="0">
                <a:cs typeface="Arial"/>
              </a:rPr>
              <a:t>DN4 score decreased with SCS from an average of 6.5 to 3.5</a:t>
            </a:r>
          </a:p>
          <a:p>
            <a:pPr marL="285750" indent="-285750">
              <a:buFont typeface="Arial"/>
              <a:buChar char="•"/>
            </a:pPr>
            <a:endParaRPr lang="en-US" sz="1400" dirty="0">
              <a:cs typeface="Arial"/>
            </a:endParaRPr>
          </a:p>
        </p:txBody>
      </p:sp>
      <p:sp>
        <p:nvSpPr>
          <p:cNvPr id="13" name="TextBox 12">
            <a:extLst>
              <a:ext uri="{FF2B5EF4-FFF2-40B4-BE49-F238E27FC236}">
                <a16:creationId xmlns:a16="http://schemas.microsoft.com/office/drawing/2014/main" id="{1C936217-D526-EE90-F054-34447B2B613D}"/>
              </a:ext>
            </a:extLst>
          </p:cNvPr>
          <p:cNvSpPr txBox="1"/>
          <p:nvPr/>
        </p:nvSpPr>
        <p:spPr>
          <a:xfrm>
            <a:off x="880784" y="5592856"/>
            <a:ext cx="99485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FDA approval for the use of spinal cord stimulation to treat painful diabetic peripheral neuropathy</a:t>
            </a:r>
            <a:endParaRPr lang="en-US" dirty="0">
              <a:cs typeface="Arial"/>
            </a:endParaRPr>
          </a:p>
        </p:txBody>
      </p:sp>
    </p:spTree>
    <p:extLst>
      <p:ext uri="{BB962C8B-B14F-4D97-AF65-F5344CB8AC3E}">
        <p14:creationId xmlns:p14="http://schemas.microsoft.com/office/powerpoint/2010/main" val="98716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normAutofit/>
          </a:bodyPr>
          <a:lstStyle/>
          <a:p>
            <a:r>
              <a:rPr lang="en-US" dirty="0">
                <a:cs typeface="Arial"/>
              </a:rPr>
              <a:t>Clinical evidence on SCS for painful DPN</a:t>
            </a:r>
          </a:p>
        </p:txBody>
      </p:sp>
      <p:pic>
        <p:nvPicPr>
          <p:cNvPr id="3" name="Picture 3" descr="A picture containing graphical user interface&#10;&#10;Description automatically generated">
            <a:extLst>
              <a:ext uri="{FF2B5EF4-FFF2-40B4-BE49-F238E27FC236}">
                <a16:creationId xmlns:a16="http://schemas.microsoft.com/office/drawing/2014/main" id="{D0C567F9-A27E-F38F-E113-79DB3277C8BB}"/>
              </a:ext>
            </a:extLst>
          </p:cNvPr>
          <p:cNvPicPr>
            <a:picLocks noGrp="1" noChangeAspect="1"/>
          </p:cNvPicPr>
          <p:nvPr>
            <p:ph sz="half" idx="1"/>
          </p:nvPr>
        </p:nvPicPr>
        <p:blipFill>
          <a:blip r:embed="rId2"/>
          <a:stretch>
            <a:fillRect/>
          </a:stretch>
        </p:blipFill>
        <p:spPr>
          <a:xfrm>
            <a:off x="2819883" y="1168774"/>
            <a:ext cx="5530839" cy="4525963"/>
          </a:xfrm>
        </p:spPr>
      </p:pic>
      <p:sp>
        <p:nvSpPr>
          <p:cNvPr id="4" name="TextBox 3">
            <a:extLst>
              <a:ext uri="{FF2B5EF4-FFF2-40B4-BE49-F238E27FC236}">
                <a16:creationId xmlns:a16="http://schemas.microsoft.com/office/drawing/2014/main" id="{BB3D6E1C-6CB0-B044-E742-42932506E445}"/>
              </a:ext>
            </a:extLst>
          </p:cNvPr>
          <p:cNvSpPr txBox="1"/>
          <p:nvPr/>
        </p:nvSpPr>
        <p:spPr>
          <a:xfrm>
            <a:off x="2718547" y="5766547"/>
            <a:ext cx="313540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Compendium by Medtronic</a:t>
            </a:r>
          </a:p>
        </p:txBody>
      </p:sp>
    </p:spTree>
    <p:extLst>
      <p:ext uri="{BB962C8B-B14F-4D97-AF65-F5344CB8AC3E}">
        <p14:creationId xmlns:p14="http://schemas.microsoft.com/office/powerpoint/2010/main" val="410844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02BA-8417-0CDD-58F6-2877496881C1}"/>
              </a:ext>
            </a:extLst>
          </p:cNvPr>
          <p:cNvSpPr>
            <a:spLocks noGrp="1"/>
          </p:cNvSpPr>
          <p:nvPr>
            <p:ph type="title"/>
          </p:nvPr>
        </p:nvSpPr>
        <p:spPr/>
        <p:txBody>
          <a:bodyPr/>
          <a:lstStyle/>
          <a:p>
            <a:r>
              <a:rPr lang="en-US" dirty="0"/>
              <a:t>Chronic-Critical Limb Ischemia </a:t>
            </a:r>
          </a:p>
        </p:txBody>
      </p:sp>
      <p:pic>
        <p:nvPicPr>
          <p:cNvPr id="5" name="Content Placeholder 4">
            <a:extLst>
              <a:ext uri="{FF2B5EF4-FFF2-40B4-BE49-F238E27FC236}">
                <a16:creationId xmlns:a16="http://schemas.microsoft.com/office/drawing/2014/main" id="{C12553DB-6F4F-ED39-0203-B6DAC9C1E329}"/>
              </a:ext>
            </a:extLst>
          </p:cNvPr>
          <p:cNvPicPr>
            <a:picLocks noGrp="1" noChangeAspect="1"/>
          </p:cNvPicPr>
          <p:nvPr>
            <p:ph sz="half" idx="1"/>
          </p:nvPr>
        </p:nvPicPr>
        <p:blipFill rotWithShape="1">
          <a:blip r:embed="rId3"/>
          <a:srcRect l="31463"/>
          <a:stretch/>
        </p:blipFill>
        <p:spPr>
          <a:xfrm>
            <a:off x="285007" y="1316717"/>
            <a:ext cx="4286992" cy="2471619"/>
          </a:xfrm>
          <a:prstGeom prst="rect">
            <a:avLst/>
          </a:prstGeom>
        </p:spPr>
      </p:pic>
      <p:pic>
        <p:nvPicPr>
          <p:cNvPr id="1026" name="Picture 2">
            <a:extLst>
              <a:ext uri="{FF2B5EF4-FFF2-40B4-BE49-F238E27FC236}">
                <a16:creationId xmlns:a16="http://schemas.microsoft.com/office/drawing/2014/main" id="{A8F15D11-88C2-1B97-A6B0-F896155A33D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63689" y="1567427"/>
            <a:ext cx="6353298" cy="3540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FDD932E-73C3-22A4-010F-1D6DA5783547}"/>
              </a:ext>
            </a:extLst>
          </p:cNvPr>
          <p:cNvPicPr>
            <a:picLocks noChangeAspect="1"/>
          </p:cNvPicPr>
          <p:nvPr/>
        </p:nvPicPr>
        <p:blipFill>
          <a:blip r:embed="rId5"/>
          <a:stretch>
            <a:fillRect/>
          </a:stretch>
        </p:blipFill>
        <p:spPr>
          <a:xfrm>
            <a:off x="285007" y="3788335"/>
            <a:ext cx="4404697" cy="1752947"/>
          </a:xfrm>
          <a:prstGeom prst="rect">
            <a:avLst/>
          </a:prstGeom>
        </p:spPr>
      </p:pic>
    </p:spTree>
    <p:extLst>
      <p:ext uri="{BB962C8B-B14F-4D97-AF65-F5344CB8AC3E}">
        <p14:creationId xmlns:p14="http://schemas.microsoft.com/office/powerpoint/2010/main" val="94791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10918F2A-D872-7448-AC8B-E4CB302DC449}"/>
              </a:ext>
            </a:extLst>
          </p:cNvPr>
          <p:cNvSpPr>
            <a:spLocks noGrp="1"/>
          </p:cNvSpPr>
          <p:nvPr>
            <p:ph sz="half" idx="1"/>
          </p:nvPr>
        </p:nvSpPr>
        <p:spPr>
          <a:xfrm>
            <a:off x="609600" y="1635828"/>
            <a:ext cx="10972800" cy="3684318"/>
          </a:xfrm>
        </p:spPr>
        <p:txBody>
          <a:bodyPr>
            <a:normAutofit/>
          </a:bodyPr>
          <a:lstStyle/>
          <a:p>
            <a:pPr marL="0" indent="0" algn="ctr">
              <a:buNone/>
            </a:pPr>
            <a:r>
              <a:rPr lang="en-US" dirty="0"/>
              <a:t>We have no actual or potential conflict of interest in relation to this program/presentation.</a:t>
            </a:r>
            <a:endParaRPr lang="en-US" b="1" dirty="0"/>
          </a:p>
        </p:txBody>
      </p:sp>
    </p:spTree>
    <p:extLst>
      <p:ext uri="{BB962C8B-B14F-4D97-AF65-F5344CB8AC3E}">
        <p14:creationId xmlns:p14="http://schemas.microsoft.com/office/powerpoint/2010/main" val="122835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9820-D6F2-BD3A-620F-FB7C91E7C0C0}"/>
              </a:ext>
            </a:extLst>
          </p:cNvPr>
          <p:cNvSpPr>
            <a:spLocks noGrp="1"/>
          </p:cNvSpPr>
          <p:nvPr>
            <p:ph type="title"/>
          </p:nvPr>
        </p:nvSpPr>
        <p:spPr/>
        <p:txBody>
          <a:bodyPr/>
          <a:lstStyle/>
          <a:p>
            <a:r>
              <a:rPr lang="en-US" dirty="0"/>
              <a:t>Clinical Evidence</a:t>
            </a:r>
          </a:p>
        </p:txBody>
      </p:sp>
      <p:sp>
        <p:nvSpPr>
          <p:cNvPr id="3" name="Content Placeholder 2">
            <a:extLst>
              <a:ext uri="{FF2B5EF4-FFF2-40B4-BE49-F238E27FC236}">
                <a16:creationId xmlns:a16="http://schemas.microsoft.com/office/drawing/2014/main" id="{DC8F235A-1FB8-A8D4-3EC0-305AA99C7EC6}"/>
              </a:ext>
            </a:extLst>
          </p:cNvPr>
          <p:cNvSpPr>
            <a:spLocks noGrp="1"/>
          </p:cNvSpPr>
          <p:nvPr>
            <p:ph sz="half" idx="1"/>
          </p:nvPr>
        </p:nvSpPr>
        <p:spPr>
          <a:xfrm>
            <a:off x="609600" y="1600201"/>
            <a:ext cx="11582400" cy="1828799"/>
          </a:xfrm>
        </p:spPr>
        <p:txBody>
          <a:bodyPr>
            <a:normAutofit fontScale="62500" lnSpcReduction="20000"/>
          </a:bodyPr>
          <a:lstStyle/>
          <a:p>
            <a:r>
              <a:rPr lang="en-US" sz="3200" dirty="0">
                <a:effectLst/>
                <a:ea typeface="Calibri" panose="020F0502020204030204" pitchFamily="34" charset="0"/>
                <a:cs typeface="Calibri" panose="020F0502020204030204" pitchFamily="34" charset="0"/>
              </a:rPr>
              <a:t>Cochrane review on the use of SCS for non-reconstruct able CCLI that was published in 2005 and updated in 2013.</a:t>
            </a:r>
          </a:p>
          <a:p>
            <a:pPr lvl="1"/>
            <a:endParaRPr lang="en-US" sz="2800" dirty="0">
              <a:effectLst/>
              <a:ea typeface="Calibri" panose="020F0502020204030204" pitchFamily="34" charset="0"/>
              <a:cs typeface="Calibri" panose="020F0502020204030204" pitchFamily="34" charset="0"/>
            </a:endParaRPr>
          </a:p>
          <a:p>
            <a:r>
              <a:rPr lang="en-US" sz="3200" dirty="0">
                <a:effectLst/>
                <a:ea typeface="Calibri" panose="020F0502020204030204" pitchFamily="34" charset="0"/>
                <a:cs typeface="Calibri" panose="020F0502020204030204" pitchFamily="34" charset="0"/>
              </a:rPr>
              <a:t>The review included six control trials</a:t>
            </a:r>
          </a:p>
          <a:p>
            <a:r>
              <a:rPr lang="en-US" sz="3200" dirty="0">
                <a:ea typeface="Calibri" panose="020F0502020204030204" pitchFamily="34" charset="0"/>
                <a:cs typeface="Calibri" panose="020F0502020204030204" pitchFamily="34" charset="0"/>
              </a:rPr>
              <a:t>T</a:t>
            </a:r>
            <a:r>
              <a:rPr lang="en-US" sz="3200" dirty="0">
                <a:effectLst/>
                <a:ea typeface="Calibri" panose="020F0502020204030204" pitchFamily="34" charset="0"/>
                <a:cs typeface="Calibri" panose="020F0502020204030204" pitchFamily="34" charset="0"/>
              </a:rPr>
              <a:t>otaling 450 patients</a:t>
            </a:r>
          </a:p>
          <a:p>
            <a:r>
              <a:rPr lang="en-US" sz="3200" dirty="0">
                <a:ea typeface="Calibri" panose="020F0502020204030204" pitchFamily="34" charset="0"/>
                <a:cs typeface="Calibri" panose="020F0502020204030204" pitchFamily="34" charset="0"/>
              </a:rPr>
              <a:t>C</a:t>
            </a:r>
            <a:r>
              <a:rPr lang="en-US" sz="3200" dirty="0">
                <a:effectLst/>
                <a:ea typeface="Calibri" panose="020F0502020204030204" pitchFamily="34" charset="0"/>
                <a:cs typeface="Calibri" panose="020F0502020204030204" pitchFamily="34" charset="0"/>
              </a:rPr>
              <a:t>omparing SCS with conservative  treatment to conservative treatment alone. </a:t>
            </a:r>
            <a:endParaRPr lang="en-US" sz="3200" dirty="0">
              <a:effectLst/>
              <a:ea typeface="Times New Roman" panose="02020603050405020304" pitchFamily="18" charset="0"/>
              <a:cs typeface="Times New Roman" panose="02020603050405020304" pitchFamily="18" charset="0"/>
            </a:endParaRPr>
          </a:p>
          <a:p>
            <a:endParaRPr lang="en-US" dirty="0"/>
          </a:p>
        </p:txBody>
      </p:sp>
      <p:pic>
        <p:nvPicPr>
          <p:cNvPr id="10" name="Picture 9" descr="Text&#10;&#10;Description automatically generated">
            <a:extLst>
              <a:ext uri="{FF2B5EF4-FFF2-40B4-BE49-F238E27FC236}">
                <a16:creationId xmlns:a16="http://schemas.microsoft.com/office/drawing/2014/main" id="{E9840A10-9DE0-9BBD-C495-27B11C16A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709" y="3429000"/>
            <a:ext cx="4322894" cy="2628935"/>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A90AC13B-B23F-93A8-07B3-F8EFCC097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833" y="3386572"/>
            <a:ext cx="3806479" cy="2671363"/>
          </a:xfrm>
          <a:prstGeom prst="rect">
            <a:avLst/>
          </a:prstGeom>
        </p:spPr>
      </p:pic>
    </p:spTree>
    <p:extLst>
      <p:ext uri="{BB962C8B-B14F-4D97-AF65-F5344CB8AC3E}">
        <p14:creationId xmlns:p14="http://schemas.microsoft.com/office/powerpoint/2010/main" val="232187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1D90-E810-728F-67E3-C9C89EFD0846}"/>
              </a:ext>
            </a:extLst>
          </p:cNvPr>
          <p:cNvSpPr>
            <a:spLocks noGrp="1"/>
          </p:cNvSpPr>
          <p:nvPr>
            <p:ph type="title"/>
          </p:nvPr>
        </p:nvSpPr>
        <p:spPr/>
        <p:txBody>
          <a:bodyPr/>
          <a:lstStyle/>
          <a:p>
            <a:r>
              <a:rPr lang="en-US" dirty="0"/>
              <a:t>Results </a:t>
            </a:r>
          </a:p>
        </p:txBody>
      </p:sp>
      <p:sp>
        <p:nvSpPr>
          <p:cNvPr id="3" name="Content Placeholder 2">
            <a:extLst>
              <a:ext uri="{FF2B5EF4-FFF2-40B4-BE49-F238E27FC236}">
                <a16:creationId xmlns:a16="http://schemas.microsoft.com/office/drawing/2014/main" id="{0CA77BF7-0BF8-F660-E33E-7BAC81964476}"/>
              </a:ext>
            </a:extLst>
          </p:cNvPr>
          <p:cNvSpPr>
            <a:spLocks noGrp="1"/>
          </p:cNvSpPr>
          <p:nvPr>
            <p:ph sz="half" idx="1"/>
          </p:nvPr>
        </p:nvSpPr>
        <p:spPr>
          <a:xfrm>
            <a:off x="618391" y="1600201"/>
            <a:ext cx="10972801" cy="4525963"/>
          </a:xfrm>
        </p:spPr>
        <p:txBody>
          <a:bodyPr>
            <a:normAutofit fontScale="77500" lnSpcReduction="20000"/>
          </a:bodyPr>
          <a:lstStyle/>
          <a:p>
            <a:pPr marL="342900" marR="0" lvl="0" indent="-342900">
              <a:lnSpc>
                <a:spcPct val="150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Calibri" panose="020F0502020204030204" pitchFamily="34" charset="0"/>
              </a:rPr>
              <a:t>Limb salvage at 12 months was significantly higher in the SCS groups with a number needed to treat of 9</a:t>
            </a:r>
          </a:p>
          <a:p>
            <a:pPr marL="342900" marR="0" lvl="0" indent="-342900">
              <a:lnSpc>
                <a:spcPct val="150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Calibri" panose="020F0502020204030204" pitchFamily="34" charset="0"/>
              </a:rPr>
              <a:t>In the SCS groups significant pain relief was more prominent and less analgesics were used</a:t>
            </a:r>
          </a:p>
          <a:p>
            <a:pPr marL="342900" marR="0" lvl="0" indent="-342900">
              <a:lnSpc>
                <a:spcPct val="150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Calibri" panose="020F0502020204030204" pitchFamily="34" charset="0"/>
              </a:rPr>
              <a:t>More patients improved to Fontaine stage II in the SCS groups compared to the conservative only groups (NNT=3)</a:t>
            </a:r>
          </a:p>
          <a:p>
            <a:pPr marL="342900" marR="0" lvl="0" indent="-342900">
              <a:lnSpc>
                <a:spcPct val="150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Calibri" panose="020F0502020204030204" pitchFamily="34" charset="0"/>
              </a:rPr>
              <a:t>No significant effect on ulcer healing was observed</a:t>
            </a:r>
          </a:p>
          <a:p>
            <a:pPr marL="342900" marR="0" lvl="0" indent="-342900">
              <a:lnSpc>
                <a:spcPct val="150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Calibri" panose="020F0502020204030204" pitchFamily="34" charset="0"/>
              </a:rPr>
              <a:t>The patients receiving conservative treatment alone had a higher incidence of G.I. bleeding, dizziness, and nausea</a:t>
            </a:r>
            <a:endParaRPr lang="en-US" sz="30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81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49F5-9614-7CC4-9037-6B8DA6AB432F}"/>
              </a:ext>
            </a:extLst>
          </p:cNvPr>
          <p:cNvSpPr>
            <a:spLocks noGrp="1"/>
          </p:cNvSpPr>
          <p:nvPr>
            <p:ph type="title"/>
          </p:nvPr>
        </p:nvSpPr>
        <p:spPr/>
        <p:txBody>
          <a:bodyPr/>
          <a:lstStyle/>
          <a:p>
            <a:r>
              <a:rPr lang="en-US" dirty="0"/>
              <a:t>Improved Patient Selection</a:t>
            </a:r>
          </a:p>
        </p:txBody>
      </p:sp>
      <p:pic>
        <p:nvPicPr>
          <p:cNvPr id="6" name="Content Placeholder 5">
            <a:extLst>
              <a:ext uri="{FF2B5EF4-FFF2-40B4-BE49-F238E27FC236}">
                <a16:creationId xmlns:a16="http://schemas.microsoft.com/office/drawing/2014/main" id="{A43474A0-979B-4F6B-60C2-B866DD94E247}"/>
              </a:ext>
            </a:extLst>
          </p:cNvPr>
          <p:cNvPicPr>
            <a:picLocks noGrp="1" noChangeAspect="1"/>
          </p:cNvPicPr>
          <p:nvPr>
            <p:ph sz="half" idx="1"/>
          </p:nvPr>
        </p:nvPicPr>
        <p:blipFill>
          <a:blip r:embed="rId3"/>
          <a:stretch>
            <a:fillRect/>
          </a:stretch>
        </p:blipFill>
        <p:spPr>
          <a:xfrm>
            <a:off x="609600" y="1952787"/>
            <a:ext cx="5001303" cy="3589297"/>
          </a:xfrm>
          <a:prstGeom prst="rect">
            <a:avLst/>
          </a:prstGeom>
        </p:spPr>
      </p:pic>
      <p:sp>
        <p:nvSpPr>
          <p:cNvPr id="4" name="Content Placeholder 3">
            <a:extLst>
              <a:ext uri="{FF2B5EF4-FFF2-40B4-BE49-F238E27FC236}">
                <a16:creationId xmlns:a16="http://schemas.microsoft.com/office/drawing/2014/main" id="{4916E618-D06C-C9DD-8453-03689C3B3DE2}"/>
              </a:ext>
            </a:extLst>
          </p:cNvPr>
          <p:cNvSpPr>
            <a:spLocks noGrp="1"/>
          </p:cNvSpPr>
          <p:nvPr>
            <p:ph sz="half" idx="2"/>
          </p:nvPr>
        </p:nvSpPr>
        <p:spPr>
          <a:xfrm>
            <a:off x="5811864" y="1600201"/>
            <a:ext cx="5770536" cy="4525963"/>
          </a:xfrm>
        </p:spPr>
        <p:txBody>
          <a:bodyPr/>
          <a:lstStyle/>
          <a:p>
            <a:r>
              <a:rPr lang="en-US" dirty="0"/>
              <a:t>Transcutaneous Oxygen (tcpO2)</a:t>
            </a:r>
          </a:p>
          <a:p>
            <a:endParaRPr lang="en-US" dirty="0"/>
          </a:p>
          <a:p>
            <a:r>
              <a:rPr lang="en-US" dirty="0"/>
              <a:t>50-70 mmHg – Normal</a:t>
            </a:r>
          </a:p>
          <a:p>
            <a:endParaRPr lang="en-US" dirty="0"/>
          </a:p>
          <a:p>
            <a:r>
              <a:rPr lang="en-US" dirty="0"/>
              <a:t>10-30 mmHg</a:t>
            </a:r>
          </a:p>
          <a:p>
            <a:endParaRPr lang="en-US" dirty="0"/>
          </a:p>
        </p:txBody>
      </p:sp>
    </p:spTree>
    <p:extLst>
      <p:ext uri="{BB962C8B-B14F-4D97-AF65-F5344CB8AC3E}">
        <p14:creationId xmlns:p14="http://schemas.microsoft.com/office/powerpoint/2010/main" val="96496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BFE5-2558-9CF0-99E4-685E4D2ECD3B}"/>
              </a:ext>
            </a:extLst>
          </p:cNvPr>
          <p:cNvSpPr>
            <a:spLocks noGrp="1"/>
          </p:cNvSpPr>
          <p:nvPr>
            <p:ph type="title"/>
          </p:nvPr>
        </p:nvSpPr>
        <p:spPr/>
        <p:txBody>
          <a:bodyPr/>
          <a:lstStyle/>
          <a:p>
            <a:r>
              <a:rPr lang="en-US" dirty="0"/>
              <a:t>SCS for CCLI</a:t>
            </a:r>
          </a:p>
        </p:txBody>
      </p:sp>
      <p:sp>
        <p:nvSpPr>
          <p:cNvPr id="3" name="Content Placeholder 2">
            <a:extLst>
              <a:ext uri="{FF2B5EF4-FFF2-40B4-BE49-F238E27FC236}">
                <a16:creationId xmlns:a16="http://schemas.microsoft.com/office/drawing/2014/main" id="{893E8164-E8C0-7333-D7F3-A09735A19292}"/>
              </a:ext>
            </a:extLst>
          </p:cNvPr>
          <p:cNvSpPr>
            <a:spLocks noGrp="1"/>
          </p:cNvSpPr>
          <p:nvPr>
            <p:ph sz="half" idx="1"/>
          </p:nvPr>
        </p:nvSpPr>
        <p:spPr>
          <a:xfrm>
            <a:off x="609599" y="1600201"/>
            <a:ext cx="11325101" cy="4525963"/>
          </a:xfrm>
        </p:spPr>
        <p:txBody>
          <a:bodyPr>
            <a:normAutofit/>
          </a:bodyPr>
          <a:lstStyle/>
          <a:p>
            <a:r>
              <a:rPr lang="en-US" dirty="0"/>
              <a:t>Mechanism of action</a:t>
            </a:r>
          </a:p>
          <a:p>
            <a:pPr lvl="1"/>
            <a:r>
              <a:rPr lang="en-US" dirty="0"/>
              <a:t>One of these proposed possibilities is that SCS causes release of Nitric oxide (NO) within the vascular system</a:t>
            </a:r>
          </a:p>
          <a:p>
            <a:pPr lvl="1"/>
            <a:r>
              <a:rPr lang="en-US" dirty="0"/>
              <a:t>Modulation of the sympathetic nervous system has also been postulated as a possible mechanism</a:t>
            </a:r>
          </a:p>
          <a:p>
            <a:endParaRPr lang="en-US" dirty="0"/>
          </a:p>
          <a:p>
            <a:r>
              <a:rPr lang="en-US" dirty="0">
                <a:cs typeface="Calibri" panose="020F0502020204030204" pitchFamily="34" charset="0"/>
              </a:rPr>
              <a:t>Cost effectiveness</a:t>
            </a:r>
          </a:p>
          <a:p>
            <a:pPr lvl="1"/>
            <a:r>
              <a:rPr lang="en-US" dirty="0">
                <a:cs typeface="Calibri" panose="020F0502020204030204" pitchFamily="34" charset="0"/>
              </a:rPr>
              <a:t>SCS + CMM is more expensive </a:t>
            </a:r>
          </a:p>
          <a:p>
            <a:pPr lvl="1"/>
            <a:r>
              <a:rPr lang="en-US" dirty="0">
                <a:ea typeface="Calibri" panose="020F0502020204030204" pitchFamily="34" charset="0"/>
              </a:rPr>
              <a:t>SCS + CMM therapy more than doubled the quality-adjusted life year (QALY) for those patients</a:t>
            </a:r>
            <a:endParaRPr lang="en-US" dirty="0">
              <a:cs typeface="Calibri" panose="020F0502020204030204" pitchFamily="34" charset="0"/>
            </a:endParaRPr>
          </a:p>
          <a:p>
            <a:endParaRPr lang="en-US" dirty="0"/>
          </a:p>
        </p:txBody>
      </p:sp>
    </p:spTree>
    <p:extLst>
      <p:ext uri="{BB962C8B-B14F-4D97-AF65-F5344CB8AC3E}">
        <p14:creationId xmlns:p14="http://schemas.microsoft.com/office/powerpoint/2010/main" val="175599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490B-FCD7-1171-C295-816C9B6DFEA0}"/>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1C15ACFA-ED73-A5DE-D9D1-604D15AF7875}"/>
              </a:ext>
            </a:extLst>
          </p:cNvPr>
          <p:cNvSpPr>
            <a:spLocks noGrp="1"/>
          </p:cNvSpPr>
          <p:nvPr>
            <p:ph sz="half" idx="1"/>
          </p:nvPr>
        </p:nvSpPr>
        <p:spPr>
          <a:xfrm>
            <a:off x="609600" y="1417638"/>
            <a:ext cx="10972800" cy="4235017"/>
          </a:xfrm>
        </p:spPr>
        <p:txBody>
          <a:bodyPr>
            <a:noAutofit/>
          </a:bodyPr>
          <a:lstStyle/>
          <a:p>
            <a:r>
              <a:rPr lang="en-US" sz="2400" dirty="0">
                <a:effectLst/>
                <a:ea typeface="Calibri" panose="020F0502020204030204" pitchFamily="34" charset="0"/>
              </a:rPr>
              <a:t>Spinal Cord stimulation can be a helpful modality in non-operable or failed operative vascular disease for treating pain, improving healing of skin ulcerations and possible limb salvage</a:t>
            </a:r>
            <a:endParaRPr lang="en-US" sz="2400" dirty="0">
              <a:cs typeface="Calibri" panose="020F0502020204030204" pitchFamily="34" charset="0"/>
            </a:endParaRPr>
          </a:p>
          <a:p>
            <a:pPr lvl="1"/>
            <a:endParaRPr lang="en-US" sz="1400" dirty="0">
              <a:cs typeface="Calibri" panose="020F0502020204030204" pitchFamily="34" charset="0"/>
            </a:endParaRPr>
          </a:p>
          <a:p>
            <a:pPr lvl="1"/>
            <a:r>
              <a:rPr lang="en-US" sz="1800" dirty="0">
                <a:cs typeface="Calibri" panose="020F0502020204030204" pitchFamily="34" charset="0"/>
              </a:rPr>
              <a:t>The earlier referral is important since TcPO2 &lt;20 </a:t>
            </a:r>
            <a:r>
              <a:rPr lang="en-US" sz="1800" dirty="0" err="1">
                <a:cs typeface="Calibri" panose="020F0502020204030204" pitchFamily="34" charset="0"/>
              </a:rPr>
              <a:t>mmHG</a:t>
            </a:r>
            <a:r>
              <a:rPr lang="en-US" sz="1800" dirty="0">
                <a:cs typeface="Calibri" panose="020F0502020204030204" pitchFamily="34" charset="0"/>
              </a:rPr>
              <a:t> result in poorer outcomes</a:t>
            </a:r>
          </a:p>
          <a:p>
            <a:pPr lvl="1"/>
            <a:endParaRPr lang="en-US" sz="2000" dirty="0">
              <a:cs typeface="Calibri" panose="020F0502020204030204" pitchFamily="34" charset="0"/>
            </a:endParaRPr>
          </a:p>
          <a:p>
            <a:pPr marL="457200" lvl="1" indent="0">
              <a:buNone/>
            </a:pPr>
            <a:endParaRPr lang="en-US" sz="2000" dirty="0">
              <a:cs typeface="Calibri" panose="020F0502020204030204" pitchFamily="34" charset="0"/>
            </a:endParaRPr>
          </a:p>
          <a:p>
            <a:r>
              <a:rPr lang="en-US" sz="2400" dirty="0">
                <a:cs typeface="Calibri" panose="020F0502020204030204" pitchFamily="34" charset="0"/>
              </a:rPr>
              <a:t>Spinal cord stimulation is highly effective for the management of painful diabetic neuropathy refractory to medical management</a:t>
            </a:r>
          </a:p>
          <a:p>
            <a:pPr lvl="1"/>
            <a:endParaRPr lang="en-US" sz="1400" dirty="0">
              <a:cs typeface="Calibri" panose="020F0502020204030204" pitchFamily="34" charset="0"/>
            </a:endParaRPr>
          </a:p>
          <a:p>
            <a:pPr lvl="1"/>
            <a:r>
              <a:rPr lang="en-US" sz="1800" dirty="0">
                <a:cs typeface="Calibri" panose="020F0502020204030204" pitchFamily="34" charset="0"/>
              </a:rPr>
              <a:t>As high as 86% treatment success</a:t>
            </a:r>
          </a:p>
          <a:p>
            <a:pPr marL="457200" lvl="1" indent="0">
              <a:buNone/>
            </a:pPr>
            <a:endParaRPr lang="en-US" sz="2000" dirty="0">
              <a:cs typeface="Calibri" panose="020F0502020204030204" pitchFamily="34" charset="0"/>
            </a:endParaRPr>
          </a:p>
        </p:txBody>
      </p:sp>
    </p:spTree>
    <p:extLst>
      <p:ext uri="{BB962C8B-B14F-4D97-AF65-F5344CB8AC3E}">
        <p14:creationId xmlns:p14="http://schemas.microsoft.com/office/powerpoint/2010/main" val="297155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Medical References</a:t>
            </a:r>
          </a:p>
        </p:txBody>
      </p:sp>
      <p:sp>
        <p:nvSpPr>
          <p:cNvPr id="6" name="Content Placeholder 5">
            <a:extLst>
              <a:ext uri="{FF2B5EF4-FFF2-40B4-BE49-F238E27FC236}">
                <a16:creationId xmlns:a16="http://schemas.microsoft.com/office/drawing/2014/main" id="{89A080B2-EBCF-4F4E-AED8-DEC659412026}"/>
              </a:ext>
            </a:extLst>
          </p:cNvPr>
          <p:cNvSpPr>
            <a:spLocks noGrp="1"/>
          </p:cNvSpPr>
          <p:nvPr>
            <p:ph sz="half" idx="1"/>
          </p:nvPr>
        </p:nvSpPr>
        <p:spPr>
          <a:xfrm>
            <a:off x="609599" y="1600201"/>
            <a:ext cx="9816935" cy="4525963"/>
          </a:xfrm>
        </p:spPr>
        <p:txBody>
          <a:bodyPr vert="horz" lIns="91440" tIns="45720" rIns="91440" bIns="45720" rtlCol="0" anchor="t">
            <a:normAutofit fontScale="40000" lnSpcReduction="20000"/>
          </a:bodyPr>
          <a:lstStyle/>
          <a:p>
            <a:pPr>
              <a:buFont typeface="Arial" panose="020B0604020202020204" pitchFamily="34" charset="0"/>
              <a:buChar char="•"/>
            </a:pPr>
            <a:r>
              <a:rPr lang="en-US" dirty="0" err="1">
                <a:ea typeface="+mn-lt"/>
                <a:cs typeface="+mn-lt"/>
              </a:rPr>
              <a:t>Slangen</a:t>
            </a:r>
            <a:r>
              <a:rPr lang="en-US" dirty="0">
                <a:ea typeface="+mn-lt"/>
                <a:cs typeface="+mn-lt"/>
              </a:rPr>
              <a:t> R, Schaper NC, Faber CG, et al. Spinal cord stimulation and pain relief in painful diabetic peripheral neuropathy: a prospective two-center randomized controlled trial. Diabetes care. 2014;37(11):3016-3024. </a:t>
            </a:r>
          </a:p>
          <a:p>
            <a:pPr>
              <a:buFont typeface="Arial" panose="020B0604020202020204" pitchFamily="34" charset="0"/>
              <a:buChar char="•"/>
            </a:pPr>
            <a:r>
              <a:rPr lang="en-US" dirty="0">
                <a:ea typeface="+mn-lt"/>
                <a:cs typeface="+mn-lt"/>
              </a:rPr>
              <a:t>van Beek M, </a:t>
            </a:r>
            <a:r>
              <a:rPr lang="en-US" dirty="0" err="1">
                <a:ea typeface="+mn-lt"/>
                <a:cs typeface="+mn-lt"/>
              </a:rPr>
              <a:t>Slangen</a:t>
            </a:r>
            <a:r>
              <a:rPr lang="en-US" dirty="0">
                <a:ea typeface="+mn-lt"/>
                <a:cs typeface="+mn-lt"/>
              </a:rPr>
              <a:t> R, Schaper NC, et al. Sustained Treatment Effect of Spinal Cord Stimulation in Painful Diabetic Peripheral Neuropathy: 24-Month Follow-up of a Prospective Two-Center Randomized Controlled Trial. Diabetes care. 2015;38(9):e132-134. </a:t>
            </a:r>
          </a:p>
          <a:p>
            <a:pPr>
              <a:buFont typeface="Arial" panose="020B0604020202020204" pitchFamily="34" charset="0"/>
              <a:buChar char="•"/>
            </a:pPr>
            <a:r>
              <a:rPr lang="en-US" dirty="0">
                <a:ea typeface="+mn-lt"/>
                <a:cs typeface="+mn-lt"/>
              </a:rPr>
              <a:t>van Beek M, </a:t>
            </a:r>
            <a:r>
              <a:rPr lang="en-US" dirty="0" err="1">
                <a:ea typeface="+mn-lt"/>
                <a:cs typeface="+mn-lt"/>
              </a:rPr>
              <a:t>Geurts</a:t>
            </a:r>
            <a:r>
              <a:rPr lang="en-US" dirty="0">
                <a:ea typeface="+mn-lt"/>
                <a:cs typeface="+mn-lt"/>
              </a:rPr>
              <a:t> JW, </a:t>
            </a:r>
            <a:r>
              <a:rPr lang="en-US" dirty="0" err="1">
                <a:ea typeface="+mn-lt"/>
                <a:cs typeface="+mn-lt"/>
              </a:rPr>
              <a:t>Slangen</a:t>
            </a:r>
            <a:r>
              <a:rPr lang="en-US" dirty="0">
                <a:ea typeface="+mn-lt"/>
                <a:cs typeface="+mn-lt"/>
              </a:rPr>
              <a:t> R, et al. Severity of Neuropathy Is Associated With Long-term Spinal Cord Stimulation Outcome in Painful Diabetic Peripheral Neuropathy: Five-Year Follow-up of a Prospective Two-Center Clinical Trial. Diabetes care. 2018;41(1):32-38. </a:t>
            </a:r>
          </a:p>
          <a:p>
            <a:pPr>
              <a:buFont typeface="Arial" panose="020B0604020202020204" pitchFamily="34" charset="0"/>
              <a:buChar char="•"/>
            </a:pPr>
            <a:r>
              <a:rPr lang="en-US" dirty="0" err="1">
                <a:ea typeface="+mn-lt"/>
                <a:cs typeface="+mn-lt"/>
              </a:rPr>
              <a:t>Pluijms</a:t>
            </a:r>
            <a:r>
              <a:rPr lang="en-US" dirty="0">
                <a:ea typeface="+mn-lt"/>
                <a:cs typeface="+mn-lt"/>
              </a:rPr>
              <a:t> WA, </a:t>
            </a:r>
            <a:r>
              <a:rPr lang="en-US" dirty="0" err="1">
                <a:ea typeface="+mn-lt"/>
                <a:cs typeface="+mn-lt"/>
              </a:rPr>
              <a:t>Slangen</a:t>
            </a:r>
            <a:r>
              <a:rPr lang="en-US" dirty="0">
                <a:ea typeface="+mn-lt"/>
                <a:cs typeface="+mn-lt"/>
              </a:rPr>
              <a:t> R, </a:t>
            </a:r>
            <a:r>
              <a:rPr lang="en-US" dirty="0" err="1">
                <a:ea typeface="+mn-lt"/>
                <a:cs typeface="+mn-lt"/>
              </a:rPr>
              <a:t>Bakkers</a:t>
            </a:r>
            <a:r>
              <a:rPr lang="en-US" dirty="0">
                <a:ea typeface="+mn-lt"/>
                <a:cs typeface="+mn-lt"/>
              </a:rPr>
              <a:t> M, et al. Pain relief and quality-of-life improvement after spinal cord stimulation in painful diabetic polyneuropathy: a pilot study. Br J </a:t>
            </a:r>
            <a:r>
              <a:rPr lang="en-US" dirty="0" err="1">
                <a:ea typeface="+mn-lt"/>
                <a:cs typeface="+mn-lt"/>
              </a:rPr>
              <a:t>Anaesth</a:t>
            </a:r>
            <a:r>
              <a:rPr lang="en-US" dirty="0">
                <a:ea typeface="+mn-lt"/>
                <a:cs typeface="+mn-lt"/>
              </a:rPr>
              <a:t>. 2012 Oct;109(4):623-9. </a:t>
            </a:r>
          </a:p>
          <a:p>
            <a:pPr>
              <a:buFont typeface="Arial" panose="020B0604020202020204" pitchFamily="34" charset="0"/>
              <a:buChar char="•"/>
            </a:pPr>
            <a:r>
              <a:rPr lang="en-US" dirty="0">
                <a:ea typeface="+mn-lt"/>
                <a:cs typeface="+mn-lt"/>
              </a:rPr>
              <a:t>de Vos CC, Meier K, </a:t>
            </a:r>
            <a:r>
              <a:rPr lang="en-US" dirty="0" err="1">
                <a:ea typeface="+mn-lt"/>
                <a:cs typeface="+mn-lt"/>
              </a:rPr>
              <a:t>Zaalberg</a:t>
            </a:r>
            <a:r>
              <a:rPr lang="en-US" dirty="0">
                <a:ea typeface="+mn-lt"/>
                <a:cs typeface="+mn-lt"/>
              </a:rPr>
              <a:t> PB, et al. Spinal cord stimulation in patients with painful diabetic neuropathy: a </a:t>
            </a:r>
            <a:r>
              <a:rPr lang="en-US" dirty="0" err="1">
                <a:ea typeface="+mn-lt"/>
                <a:cs typeface="+mn-lt"/>
              </a:rPr>
              <a:t>multicentre</a:t>
            </a:r>
            <a:r>
              <a:rPr lang="en-US" dirty="0">
                <a:ea typeface="+mn-lt"/>
                <a:cs typeface="+mn-lt"/>
              </a:rPr>
              <a:t> randomized clinical trial. Pain. 2014;155(11):2426-2431. </a:t>
            </a:r>
          </a:p>
          <a:p>
            <a:pPr>
              <a:buFont typeface="Arial" panose="020B0604020202020204" pitchFamily="34" charset="0"/>
              <a:buChar char="•"/>
            </a:pPr>
            <a:r>
              <a:rPr lang="en-US" dirty="0">
                <a:ea typeface="+mn-lt"/>
                <a:cs typeface="+mn-lt"/>
              </a:rPr>
              <a:t>Duarte RV, </a:t>
            </a:r>
            <a:r>
              <a:rPr lang="en-US" dirty="0" err="1">
                <a:ea typeface="+mn-lt"/>
                <a:cs typeface="+mn-lt"/>
              </a:rPr>
              <a:t>Andronis</a:t>
            </a:r>
            <a:r>
              <a:rPr lang="en-US" dirty="0">
                <a:ea typeface="+mn-lt"/>
                <a:cs typeface="+mn-lt"/>
              </a:rPr>
              <a:t> L, Lenders MW, de Vos CC. Quality of life increases in patients with painful diabetic neuropathy following treatment with spinal cord stimulation. Qual Life Res. 2016;25(7):1771-1777. </a:t>
            </a:r>
          </a:p>
          <a:p>
            <a:pPr>
              <a:buFont typeface="Arial" panose="020B0604020202020204" pitchFamily="34" charset="0"/>
              <a:buChar char="•"/>
            </a:pPr>
            <a:r>
              <a:rPr lang="en-US" dirty="0">
                <a:ea typeface="+mn-lt"/>
                <a:cs typeface="+mn-lt"/>
              </a:rPr>
              <a:t>Duarte RV, Nevitt S, </a:t>
            </a:r>
            <a:r>
              <a:rPr lang="en-US" dirty="0" err="1">
                <a:ea typeface="+mn-lt"/>
                <a:cs typeface="+mn-lt"/>
              </a:rPr>
              <a:t>Maden</a:t>
            </a:r>
            <a:r>
              <a:rPr lang="en-US" dirty="0">
                <a:ea typeface="+mn-lt"/>
                <a:cs typeface="+mn-lt"/>
              </a:rPr>
              <a:t> M, et al. Spinal cord stimulation for the management of painful diabetic neuropathy: a systematic review and meta-analysis of individual patient and aggregate data. Pain. 2021;162(11):2635-2643. </a:t>
            </a:r>
          </a:p>
          <a:p>
            <a:pPr>
              <a:buFont typeface="Arial" panose="020B0604020202020204" pitchFamily="34" charset="0"/>
              <a:buChar char="•"/>
            </a:pPr>
            <a:r>
              <a:rPr lang="en-US" dirty="0">
                <a:ea typeface="+mn-lt"/>
                <a:cs typeface="+mn-lt"/>
              </a:rPr>
              <a:t>Raghu ALB, Parker T, Aziz TZ, et al. Invasive Electrical Neuromodulation for the Treatment of Painful Diabetic Neuropathy: Systematic Review and Meta-Analysis. Neuromodulation : journal of the International Neuromodulation Society. 2021;24(1):13-21. </a:t>
            </a:r>
          </a:p>
          <a:p>
            <a:pPr>
              <a:buFont typeface="Arial" panose="020B0604020202020204" pitchFamily="34" charset="0"/>
              <a:buChar char="•"/>
            </a:pPr>
            <a:r>
              <a:rPr lang="en-US" dirty="0">
                <a:ea typeface="+mn-lt"/>
                <a:cs typeface="+mn-lt"/>
              </a:rPr>
              <a:t>Medtronic. Medtronic Pain Therapy Clinical Summary M221494A016 Rev B 2022-01-31. 2022</a:t>
            </a:r>
          </a:p>
          <a:p>
            <a:pPr>
              <a:buFont typeface="Arial" panose="020B0604020202020204" pitchFamily="34" charset="0"/>
              <a:buChar char="•"/>
            </a:pPr>
            <a:r>
              <a:rPr lang="en-US" dirty="0">
                <a:ea typeface="+mn-lt"/>
                <a:cs typeface="+mn-lt"/>
              </a:rPr>
              <a:t>Nevro. Nevro Clinical Summary 12057 Rev D, 2021. In: https://nevro.com/English/us/providers/product-manuals/default. </a:t>
            </a:r>
            <a:r>
              <a:rPr lang="en-US" dirty="0" err="1">
                <a:ea typeface="+mn-lt"/>
                <a:cs typeface="+mn-lt"/>
              </a:rPr>
              <a:t>Aspx</a:t>
            </a:r>
            <a:r>
              <a:rPr lang="en-US" dirty="0">
                <a:ea typeface="+mn-lt"/>
                <a:cs typeface="+mn-lt"/>
              </a:rPr>
              <a:t>.</a:t>
            </a:r>
          </a:p>
          <a:p>
            <a:pPr>
              <a:buFont typeface="Arial" panose="020B0604020202020204" pitchFamily="34" charset="0"/>
              <a:buChar char="•"/>
            </a:pPr>
            <a:r>
              <a:rPr lang="en-US" dirty="0">
                <a:ea typeface="+mn-lt"/>
                <a:cs typeface="+mn-lt"/>
              </a:rPr>
              <a:t>Petersen EA, </a:t>
            </a:r>
            <a:r>
              <a:rPr lang="en-US" dirty="0" err="1">
                <a:ea typeface="+mn-lt"/>
                <a:cs typeface="+mn-lt"/>
              </a:rPr>
              <a:t>Stauss</a:t>
            </a:r>
            <a:r>
              <a:rPr lang="en-US" dirty="0">
                <a:ea typeface="+mn-lt"/>
                <a:cs typeface="+mn-lt"/>
              </a:rPr>
              <a:t> TG, Scowcroft JA, et al. Effect of High-frequency (10-kHz) Spinal Cord Stimulation in Patients With Painful Diabetic Neuropathy: A Randomized Clinical Trial. </a:t>
            </a:r>
            <a:r>
              <a:rPr lang="en-US" i="1" dirty="0">
                <a:ea typeface="+mn-lt"/>
                <a:cs typeface="+mn-lt"/>
              </a:rPr>
              <a:t>JAMA Neurol.</a:t>
            </a:r>
            <a:r>
              <a:rPr lang="en-US" dirty="0">
                <a:ea typeface="+mn-lt"/>
                <a:cs typeface="+mn-lt"/>
              </a:rPr>
              <a:t> 2021;78(6):687–698. doi:10.1001/jamaneurol.2021.0538</a:t>
            </a:r>
            <a:endParaRPr lang="en-US" dirty="0">
              <a:cs typeface="Arial"/>
            </a:endParaRPr>
          </a:p>
          <a:p>
            <a:pPr>
              <a:buFont typeface="Arial" panose="020B0604020202020204" pitchFamily="34" charset="0"/>
              <a:buChar char="•"/>
            </a:pPr>
            <a:r>
              <a:rPr lang="en-US" b="0" i="0" dirty="0">
                <a:solidFill>
                  <a:srgbClr val="212121"/>
                </a:solidFill>
                <a:effectLst/>
                <a:latin typeface="BlinkMacSystemFont"/>
              </a:rPr>
              <a:t>Got I. La pression </a:t>
            </a:r>
            <a:r>
              <a:rPr lang="en-US" b="0" i="0" dirty="0" err="1">
                <a:solidFill>
                  <a:srgbClr val="212121"/>
                </a:solidFill>
                <a:effectLst/>
                <a:latin typeface="BlinkMacSystemFont"/>
              </a:rPr>
              <a:t>transcutanée</a:t>
            </a:r>
            <a:r>
              <a:rPr lang="en-US" b="0" i="0" dirty="0">
                <a:solidFill>
                  <a:srgbClr val="212121"/>
                </a:solidFill>
                <a:effectLst/>
                <a:latin typeface="BlinkMacSystemFont"/>
              </a:rPr>
              <a:t> </a:t>
            </a:r>
            <a:r>
              <a:rPr lang="en-US" b="0" i="0" dirty="0" err="1">
                <a:solidFill>
                  <a:srgbClr val="212121"/>
                </a:solidFill>
                <a:effectLst/>
                <a:latin typeface="BlinkMacSystemFont"/>
              </a:rPr>
              <a:t>D'oxygène</a:t>
            </a:r>
            <a:r>
              <a:rPr lang="en-US" b="0" i="0" dirty="0">
                <a:solidFill>
                  <a:srgbClr val="212121"/>
                </a:solidFill>
                <a:effectLst/>
                <a:latin typeface="BlinkMacSystemFont"/>
              </a:rPr>
              <a:t> (TcPO2): </a:t>
            </a:r>
            <a:r>
              <a:rPr lang="en-US" b="0" i="0" dirty="0" err="1">
                <a:solidFill>
                  <a:srgbClr val="212121"/>
                </a:solidFill>
                <a:effectLst/>
                <a:latin typeface="BlinkMacSystemFont"/>
              </a:rPr>
              <a:t>intèrêts</a:t>
            </a:r>
            <a:r>
              <a:rPr lang="en-US" b="0" i="0" dirty="0">
                <a:solidFill>
                  <a:srgbClr val="212121"/>
                </a:solidFill>
                <a:effectLst/>
                <a:latin typeface="BlinkMacSystemFont"/>
              </a:rPr>
              <a:t> et </a:t>
            </a:r>
            <a:r>
              <a:rPr lang="en-US" b="0" i="0" dirty="0" err="1">
                <a:solidFill>
                  <a:srgbClr val="212121"/>
                </a:solidFill>
                <a:effectLst/>
                <a:latin typeface="BlinkMacSystemFont"/>
              </a:rPr>
              <a:t>limites</a:t>
            </a:r>
            <a:r>
              <a:rPr lang="en-US" b="0" i="0" dirty="0">
                <a:solidFill>
                  <a:srgbClr val="212121"/>
                </a:solidFill>
                <a:effectLst/>
                <a:latin typeface="BlinkMacSystemFont"/>
              </a:rPr>
              <a:t> [Transcutaneous oxygen pressure (TcPO2): advantages and limitations]. Diabetes </a:t>
            </a:r>
            <a:r>
              <a:rPr lang="en-US" b="0" i="0" dirty="0" err="1">
                <a:solidFill>
                  <a:srgbClr val="212121"/>
                </a:solidFill>
                <a:effectLst/>
                <a:latin typeface="BlinkMacSystemFont"/>
              </a:rPr>
              <a:t>Metab</a:t>
            </a:r>
            <a:r>
              <a:rPr lang="en-US" b="0" i="0" dirty="0">
                <a:solidFill>
                  <a:srgbClr val="212121"/>
                </a:solidFill>
                <a:effectLst/>
                <a:latin typeface="BlinkMacSystemFont"/>
              </a:rPr>
              <a:t>. 1998 Sep;24(4):379-84. French. PMID: 9805653.</a:t>
            </a:r>
          </a:p>
          <a:p>
            <a:pPr>
              <a:buFont typeface="Arial" panose="020B0604020202020204" pitchFamily="34" charset="0"/>
              <a:buChar char="•"/>
            </a:pPr>
            <a:r>
              <a:rPr lang="en-US" b="0" i="0" dirty="0">
                <a:solidFill>
                  <a:srgbClr val="212121"/>
                </a:solidFill>
                <a:effectLst/>
                <a:latin typeface="BlinkMacSystemFont"/>
              </a:rPr>
              <a:t>Deer TR, </a:t>
            </a:r>
            <a:r>
              <a:rPr lang="en-US" b="0" i="0" dirty="0" err="1">
                <a:solidFill>
                  <a:srgbClr val="212121"/>
                </a:solidFill>
                <a:effectLst/>
                <a:latin typeface="BlinkMacSystemFont"/>
              </a:rPr>
              <a:t>Mekhail</a:t>
            </a:r>
            <a:r>
              <a:rPr lang="en-US" b="0" i="0" dirty="0">
                <a:solidFill>
                  <a:srgbClr val="212121"/>
                </a:solidFill>
                <a:effectLst/>
                <a:latin typeface="BlinkMacSystemFont"/>
              </a:rPr>
              <a:t> N, Provenzano D, Pope J, </a:t>
            </a:r>
            <a:r>
              <a:rPr lang="en-US" b="0" i="0" dirty="0" err="1">
                <a:solidFill>
                  <a:srgbClr val="212121"/>
                </a:solidFill>
                <a:effectLst/>
                <a:latin typeface="BlinkMacSystemFont"/>
              </a:rPr>
              <a:t>Krames</a:t>
            </a:r>
            <a:r>
              <a:rPr lang="en-US" b="0" i="0" dirty="0">
                <a:solidFill>
                  <a:srgbClr val="212121"/>
                </a:solidFill>
                <a:effectLst/>
                <a:latin typeface="BlinkMacSystemFont"/>
              </a:rPr>
              <a:t> E, Leong M, Levy RM, </a:t>
            </a:r>
            <a:r>
              <a:rPr lang="en-US" b="0" i="0" dirty="0" err="1">
                <a:solidFill>
                  <a:srgbClr val="212121"/>
                </a:solidFill>
                <a:effectLst/>
                <a:latin typeface="BlinkMacSystemFont"/>
              </a:rPr>
              <a:t>Abejon</a:t>
            </a:r>
            <a:r>
              <a:rPr lang="en-US" b="0" i="0" dirty="0">
                <a:solidFill>
                  <a:srgbClr val="212121"/>
                </a:solidFill>
                <a:effectLst/>
                <a:latin typeface="BlinkMacSystemFont"/>
              </a:rPr>
              <a:t> D, </a:t>
            </a:r>
            <a:r>
              <a:rPr lang="en-US" b="0" i="0" dirty="0" err="1">
                <a:solidFill>
                  <a:srgbClr val="212121"/>
                </a:solidFill>
                <a:effectLst/>
                <a:latin typeface="BlinkMacSystemFont"/>
              </a:rPr>
              <a:t>Buchser</a:t>
            </a:r>
            <a:r>
              <a:rPr lang="en-US" b="0" i="0" dirty="0">
                <a:solidFill>
                  <a:srgbClr val="212121"/>
                </a:solidFill>
                <a:effectLst/>
                <a:latin typeface="BlinkMacSystemFont"/>
              </a:rPr>
              <a:t> E, Burton A, </a:t>
            </a:r>
            <a:r>
              <a:rPr lang="en-US" b="0" i="0" dirty="0" err="1">
                <a:solidFill>
                  <a:srgbClr val="212121"/>
                </a:solidFill>
                <a:effectLst/>
                <a:latin typeface="BlinkMacSystemFont"/>
              </a:rPr>
              <a:t>Buvanendran</a:t>
            </a:r>
            <a:r>
              <a:rPr lang="en-US" b="0" i="0" dirty="0">
                <a:solidFill>
                  <a:srgbClr val="212121"/>
                </a:solidFill>
                <a:effectLst/>
                <a:latin typeface="BlinkMacSystemFont"/>
              </a:rPr>
              <a:t> A, Candido K, Caraway D, Cousins M, </a:t>
            </a:r>
            <a:r>
              <a:rPr lang="en-US" b="0" i="0" dirty="0" err="1">
                <a:solidFill>
                  <a:srgbClr val="212121"/>
                </a:solidFill>
                <a:effectLst/>
                <a:latin typeface="BlinkMacSystemFont"/>
              </a:rPr>
              <a:t>DeJongste</a:t>
            </a:r>
            <a:r>
              <a:rPr lang="en-US" b="0" i="0" dirty="0">
                <a:solidFill>
                  <a:srgbClr val="212121"/>
                </a:solidFill>
                <a:effectLst/>
                <a:latin typeface="BlinkMacSystemFont"/>
              </a:rPr>
              <a:t> M, Diwan S, </a:t>
            </a:r>
            <a:r>
              <a:rPr lang="en-US" b="0" i="0" dirty="0" err="1">
                <a:solidFill>
                  <a:srgbClr val="212121"/>
                </a:solidFill>
                <a:effectLst/>
                <a:latin typeface="BlinkMacSystemFont"/>
              </a:rPr>
              <a:t>Eldabe</a:t>
            </a:r>
            <a:r>
              <a:rPr lang="en-US" b="0" i="0" dirty="0">
                <a:solidFill>
                  <a:srgbClr val="212121"/>
                </a:solidFill>
                <a:effectLst/>
                <a:latin typeface="BlinkMacSystemFont"/>
              </a:rPr>
              <a:t> S, </a:t>
            </a:r>
            <a:r>
              <a:rPr lang="en-US" b="0" i="0" dirty="0" err="1">
                <a:solidFill>
                  <a:srgbClr val="212121"/>
                </a:solidFill>
                <a:effectLst/>
                <a:latin typeface="BlinkMacSystemFont"/>
              </a:rPr>
              <a:t>Gatzinsky</a:t>
            </a:r>
            <a:r>
              <a:rPr lang="en-US" b="0" i="0" dirty="0">
                <a:solidFill>
                  <a:srgbClr val="212121"/>
                </a:solidFill>
                <a:effectLst/>
                <a:latin typeface="BlinkMacSystemFont"/>
              </a:rPr>
              <a:t> K, Foreman RD, Hayek S, Kim P, Kinfe T, </a:t>
            </a:r>
            <a:r>
              <a:rPr lang="en-US" b="0" i="0" dirty="0" err="1">
                <a:solidFill>
                  <a:srgbClr val="212121"/>
                </a:solidFill>
                <a:effectLst/>
                <a:latin typeface="BlinkMacSystemFont"/>
              </a:rPr>
              <a:t>Kloth</a:t>
            </a:r>
            <a:r>
              <a:rPr lang="en-US" b="0" i="0" dirty="0">
                <a:solidFill>
                  <a:srgbClr val="212121"/>
                </a:solidFill>
                <a:effectLst/>
                <a:latin typeface="BlinkMacSystemFont"/>
              </a:rPr>
              <a:t> D, Kumar K, Rizvi S, Lad SP, </a:t>
            </a:r>
            <a:r>
              <a:rPr lang="en-US" b="0" i="0" dirty="0" err="1">
                <a:solidFill>
                  <a:srgbClr val="212121"/>
                </a:solidFill>
                <a:effectLst/>
                <a:latin typeface="BlinkMacSystemFont"/>
              </a:rPr>
              <a:t>Liem</a:t>
            </a:r>
            <a:r>
              <a:rPr lang="en-US" b="0" i="0" dirty="0">
                <a:solidFill>
                  <a:srgbClr val="212121"/>
                </a:solidFill>
                <a:effectLst/>
                <a:latin typeface="BlinkMacSystemFont"/>
              </a:rPr>
              <a:t> L, </a:t>
            </a:r>
            <a:r>
              <a:rPr lang="en-US" b="0" i="0" dirty="0" err="1">
                <a:solidFill>
                  <a:srgbClr val="212121"/>
                </a:solidFill>
                <a:effectLst/>
                <a:latin typeface="BlinkMacSystemFont"/>
              </a:rPr>
              <a:t>Linderoth</a:t>
            </a:r>
            <a:r>
              <a:rPr lang="en-US" b="0" i="0" dirty="0">
                <a:solidFill>
                  <a:srgbClr val="212121"/>
                </a:solidFill>
                <a:effectLst/>
                <a:latin typeface="BlinkMacSystemFont"/>
              </a:rPr>
              <a:t> B, Mackey S, McDowell G, McRoberts P, </a:t>
            </a:r>
            <a:r>
              <a:rPr lang="en-US" b="0" i="0" dirty="0" err="1">
                <a:solidFill>
                  <a:srgbClr val="212121"/>
                </a:solidFill>
                <a:effectLst/>
                <a:latin typeface="BlinkMacSystemFont"/>
              </a:rPr>
              <a:t>Poree</a:t>
            </a:r>
            <a:r>
              <a:rPr lang="en-US" b="0" i="0" dirty="0">
                <a:solidFill>
                  <a:srgbClr val="212121"/>
                </a:solidFill>
                <a:effectLst/>
                <a:latin typeface="BlinkMacSystemFont"/>
              </a:rPr>
              <a:t> L, Prager J, </a:t>
            </a:r>
            <a:r>
              <a:rPr lang="en-US" b="0" i="0" dirty="0" err="1">
                <a:solidFill>
                  <a:srgbClr val="212121"/>
                </a:solidFill>
                <a:effectLst/>
                <a:latin typeface="BlinkMacSystemFont"/>
              </a:rPr>
              <a:t>Raso</a:t>
            </a:r>
            <a:r>
              <a:rPr lang="en-US" b="0" i="0" dirty="0">
                <a:solidFill>
                  <a:srgbClr val="212121"/>
                </a:solidFill>
                <a:effectLst/>
                <a:latin typeface="BlinkMacSystemFont"/>
              </a:rPr>
              <a:t> L, </a:t>
            </a:r>
            <a:r>
              <a:rPr lang="en-US" b="0" i="0" dirty="0" err="1">
                <a:solidFill>
                  <a:srgbClr val="212121"/>
                </a:solidFill>
                <a:effectLst/>
                <a:latin typeface="BlinkMacSystemFont"/>
              </a:rPr>
              <a:t>Rauck</a:t>
            </a:r>
            <a:r>
              <a:rPr lang="en-US" b="0" i="0" dirty="0">
                <a:solidFill>
                  <a:srgbClr val="212121"/>
                </a:solidFill>
                <a:effectLst/>
                <a:latin typeface="BlinkMacSystemFont"/>
              </a:rPr>
              <a:t> R, Russo M, Simpson B, </a:t>
            </a:r>
            <a:r>
              <a:rPr lang="en-US" b="0" i="0" dirty="0" err="1">
                <a:solidFill>
                  <a:srgbClr val="212121"/>
                </a:solidFill>
                <a:effectLst/>
                <a:latin typeface="BlinkMacSystemFont"/>
              </a:rPr>
              <a:t>Slavin</a:t>
            </a:r>
            <a:r>
              <a:rPr lang="en-US" b="0" i="0" dirty="0">
                <a:solidFill>
                  <a:srgbClr val="212121"/>
                </a:solidFill>
                <a:effectLst/>
                <a:latin typeface="BlinkMacSystemFont"/>
              </a:rPr>
              <a:t> K, </a:t>
            </a:r>
            <a:r>
              <a:rPr lang="en-US" b="0" i="0" dirty="0" err="1">
                <a:solidFill>
                  <a:srgbClr val="212121"/>
                </a:solidFill>
                <a:effectLst/>
                <a:latin typeface="BlinkMacSystemFont"/>
              </a:rPr>
              <a:t>Staats</a:t>
            </a:r>
            <a:r>
              <a:rPr lang="en-US" b="0" i="0" dirty="0">
                <a:solidFill>
                  <a:srgbClr val="212121"/>
                </a:solidFill>
                <a:effectLst/>
                <a:latin typeface="BlinkMacSystemFont"/>
              </a:rPr>
              <a:t> P, Stanton-Hicks M, </a:t>
            </a:r>
            <a:r>
              <a:rPr lang="en-US" b="0" i="0" dirty="0" err="1">
                <a:solidFill>
                  <a:srgbClr val="212121"/>
                </a:solidFill>
                <a:effectLst/>
                <a:latin typeface="BlinkMacSystemFont"/>
              </a:rPr>
              <a:t>Verrills</a:t>
            </a:r>
            <a:r>
              <a:rPr lang="en-US" b="0" i="0" dirty="0">
                <a:solidFill>
                  <a:srgbClr val="212121"/>
                </a:solidFill>
                <a:effectLst/>
                <a:latin typeface="BlinkMacSystemFont"/>
              </a:rPr>
              <a:t> P, Wellington J, Williams K, North R; Neuromodulation Appropriateness Consensus Committee. The appropriate use of neurostimulation of the spinal cord and peripheral nervous system for the treatment of chronic pain and ischemic diseases: the Neuromodulation Appropriateness Consensus Committee. Neuromodulation. 2014 Aug;17(6):515-50; discussion 550. </a:t>
            </a:r>
            <a:r>
              <a:rPr lang="en-US" b="0" i="0" dirty="0" err="1">
                <a:solidFill>
                  <a:srgbClr val="212121"/>
                </a:solidFill>
                <a:effectLst/>
                <a:latin typeface="BlinkMacSystemFont"/>
              </a:rPr>
              <a:t>doi</a:t>
            </a:r>
            <a:r>
              <a:rPr lang="en-US" b="0" i="0" dirty="0">
                <a:solidFill>
                  <a:srgbClr val="212121"/>
                </a:solidFill>
                <a:effectLst/>
                <a:latin typeface="BlinkMacSystemFont"/>
              </a:rPr>
              <a:t>: 10.1111/ner.12208. PMID: 25112889.</a:t>
            </a:r>
          </a:p>
          <a:p>
            <a:pPr>
              <a:buFont typeface="Arial" panose="020B0604020202020204" pitchFamily="34" charset="0"/>
              <a:buChar char="•"/>
            </a:pPr>
            <a:r>
              <a:rPr lang="en-US" dirty="0" err="1">
                <a:solidFill>
                  <a:srgbClr val="212121"/>
                </a:solidFill>
                <a:latin typeface="BlinkMacSystemFont"/>
                <a:cs typeface="Arial"/>
              </a:rPr>
              <a:t>Ubbink</a:t>
            </a:r>
            <a:r>
              <a:rPr lang="en-US" dirty="0">
                <a:solidFill>
                  <a:srgbClr val="212121"/>
                </a:solidFill>
                <a:latin typeface="BlinkMacSystemFont"/>
                <a:cs typeface="Arial"/>
              </a:rPr>
              <a:t> DT, Vermeulen H. Spinal cord stimulation for non-</a:t>
            </a:r>
            <a:r>
              <a:rPr lang="en-US" dirty="0" err="1">
                <a:solidFill>
                  <a:srgbClr val="212121"/>
                </a:solidFill>
                <a:latin typeface="BlinkMacSystemFont"/>
                <a:cs typeface="Arial"/>
              </a:rPr>
              <a:t>reconstructable</a:t>
            </a:r>
            <a:r>
              <a:rPr lang="en-US" dirty="0">
                <a:solidFill>
                  <a:srgbClr val="212121"/>
                </a:solidFill>
                <a:latin typeface="BlinkMacSystemFont"/>
                <a:cs typeface="Arial"/>
              </a:rPr>
              <a:t> chronic critical leg </a:t>
            </a:r>
            <a:r>
              <a:rPr lang="en-US" dirty="0" err="1">
                <a:solidFill>
                  <a:srgbClr val="212121"/>
                </a:solidFill>
                <a:latin typeface="BlinkMacSystemFont"/>
                <a:cs typeface="Arial"/>
              </a:rPr>
              <a:t>ischaemia</a:t>
            </a:r>
            <a:r>
              <a:rPr lang="en-US" dirty="0">
                <a:solidFill>
                  <a:srgbClr val="212121"/>
                </a:solidFill>
                <a:latin typeface="BlinkMacSystemFont"/>
                <a:cs typeface="Arial"/>
              </a:rPr>
              <a:t>. Cochrane Database Syst Rev. 2013 Feb 28</a:t>
            </a:r>
            <a:endParaRPr lang="en-US" dirty="0">
              <a:cs typeface="Arial"/>
            </a:endParaRPr>
          </a:p>
        </p:txBody>
      </p:sp>
    </p:spTree>
    <p:extLst>
      <p:ext uri="{BB962C8B-B14F-4D97-AF65-F5344CB8AC3E}">
        <p14:creationId xmlns:p14="http://schemas.microsoft.com/office/powerpoint/2010/main" val="263806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Medical References</a:t>
            </a:r>
          </a:p>
        </p:txBody>
      </p:sp>
      <p:sp>
        <p:nvSpPr>
          <p:cNvPr id="6" name="Content Placeholder 5">
            <a:extLst>
              <a:ext uri="{FF2B5EF4-FFF2-40B4-BE49-F238E27FC236}">
                <a16:creationId xmlns:a16="http://schemas.microsoft.com/office/drawing/2014/main" id="{89A080B2-EBCF-4F4E-AED8-DEC659412026}"/>
              </a:ext>
            </a:extLst>
          </p:cNvPr>
          <p:cNvSpPr>
            <a:spLocks noGrp="1"/>
          </p:cNvSpPr>
          <p:nvPr>
            <p:ph sz="half" idx="1"/>
          </p:nvPr>
        </p:nvSpPr>
        <p:spPr>
          <a:xfrm>
            <a:off x="609599" y="1600201"/>
            <a:ext cx="9816935" cy="4525963"/>
          </a:xfrm>
        </p:spPr>
        <p:txBody>
          <a:bodyPr vert="horz" lIns="91440" tIns="45720" rIns="91440" bIns="45720" rtlCol="0" anchor="t">
            <a:normAutofit fontScale="70000" lnSpcReduction="20000"/>
          </a:bodyPr>
          <a:lstStyle/>
          <a:p>
            <a:r>
              <a:rPr lang="en-US" sz="1700" dirty="0" err="1">
                <a:ea typeface="+mn-lt"/>
                <a:cs typeface="+mn-lt"/>
              </a:rPr>
              <a:t>Ranjan</a:t>
            </a:r>
            <a:r>
              <a:rPr lang="en-US" sz="1700" dirty="0">
                <a:ea typeface="+mn-lt"/>
                <a:cs typeface="+mn-lt"/>
              </a:rPr>
              <a:t> M, Kumar P, Konrad P, </a:t>
            </a:r>
            <a:r>
              <a:rPr lang="en-US" sz="1700" dirty="0" err="1">
                <a:ea typeface="+mn-lt"/>
                <a:cs typeface="+mn-lt"/>
              </a:rPr>
              <a:t>Rezai</a:t>
            </a:r>
            <a:r>
              <a:rPr lang="en-US" sz="1700" dirty="0">
                <a:ea typeface="+mn-lt"/>
                <a:cs typeface="+mn-lt"/>
              </a:rPr>
              <a:t> AR. Finding Optimal </a:t>
            </a:r>
            <a:r>
              <a:rPr lang="en-US" sz="1700" dirty="0" err="1">
                <a:ea typeface="+mn-lt"/>
                <a:cs typeface="+mn-lt"/>
              </a:rPr>
              <a:t>Neuromodulation</a:t>
            </a:r>
            <a:r>
              <a:rPr lang="en-US" sz="1700" dirty="0">
                <a:ea typeface="+mn-lt"/>
                <a:cs typeface="+mn-lt"/>
              </a:rPr>
              <a:t> for Chronic Pain: Waves, Bursts, and Beyond. </a:t>
            </a:r>
            <a:r>
              <a:rPr lang="en-US" sz="1700" dirty="0" err="1">
                <a:ea typeface="+mn-lt"/>
                <a:cs typeface="+mn-lt"/>
              </a:rPr>
              <a:t>Neurol</a:t>
            </a:r>
            <a:r>
              <a:rPr lang="en-US" sz="1700" dirty="0">
                <a:ea typeface="+mn-lt"/>
                <a:cs typeface="+mn-lt"/>
              </a:rPr>
              <a:t> India [serial online] 2020 [cited 2022 May 16];68, </a:t>
            </a:r>
            <a:r>
              <a:rPr lang="en-US" sz="1700" dirty="0" err="1">
                <a:ea typeface="+mn-lt"/>
                <a:cs typeface="+mn-lt"/>
              </a:rPr>
              <a:t>Suppl</a:t>
            </a:r>
            <a:r>
              <a:rPr lang="en-US" sz="1700" dirty="0">
                <a:ea typeface="+mn-lt"/>
                <a:cs typeface="+mn-lt"/>
              </a:rPr>
              <a:t> S2:218-23. Available from: https://www.neurologyindia.com/text.asp?2020/68/8/218/302465</a:t>
            </a:r>
            <a:endParaRPr lang="en-US" sz="1700" dirty="0"/>
          </a:p>
          <a:p>
            <a:r>
              <a:rPr lang="en-US" sz="1700" dirty="0" err="1">
                <a:ea typeface="+mn-lt"/>
                <a:cs typeface="+mn-lt"/>
              </a:rPr>
              <a:t>Shealy</a:t>
            </a:r>
            <a:r>
              <a:rPr lang="en-US" sz="1700" dirty="0">
                <a:ea typeface="+mn-lt"/>
                <a:cs typeface="+mn-lt"/>
              </a:rPr>
              <a:t> CN MJ, </a:t>
            </a:r>
            <a:r>
              <a:rPr lang="en-US" sz="1700" dirty="0" err="1">
                <a:ea typeface="+mn-lt"/>
                <a:cs typeface="+mn-lt"/>
              </a:rPr>
              <a:t>Reswick</a:t>
            </a:r>
            <a:r>
              <a:rPr lang="en-US" sz="1700" dirty="0">
                <a:ea typeface="+mn-lt"/>
                <a:cs typeface="+mn-lt"/>
              </a:rPr>
              <a:t> JB. Electrical inhibition of pain by stimulation of the dorsal columns: Preliminary clinical report. </a:t>
            </a:r>
            <a:r>
              <a:rPr lang="en-US" sz="1700" dirty="0" err="1">
                <a:ea typeface="+mn-lt"/>
                <a:cs typeface="+mn-lt"/>
              </a:rPr>
              <a:t>Anesth</a:t>
            </a:r>
            <a:r>
              <a:rPr lang="en-US" sz="1700" dirty="0">
                <a:ea typeface="+mn-lt"/>
                <a:cs typeface="+mn-lt"/>
              </a:rPr>
              <a:t> </a:t>
            </a:r>
            <a:r>
              <a:rPr lang="en-US" sz="1700" dirty="0" err="1">
                <a:ea typeface="+mn-lt"/>
                <a:cs typeface="+mn-lt"/>
              </a:rPr>
              <a:t>Analg</a:t>
            </a:r>
            <a:r>
              <a:rPr lang="en-US" sz="1700" dirty="0">
                <a:ea typeface="+mn-lt"/>
                <a:cs typeface="+mn-lt"/>
              </a:rPr>
              <a:t> 1967;46:489-91</a:t>
            </a:r>
          </a:p>
          <a:p>
            <a:r>
              <a:rPr lang="en-US" sz="1700" dirty="0">
                <a:ea typeface="+mn-lt"/>
                <a:cs typeface="+mn-lt"/>
              </a:rPr>
              <a:t>Illustration by Jean Chan. </a:t>
            </a:r>
            <a:r>
              <a:rPr lang="en-US" sz="1700" dirty="0"/>
              <a:t>Spinal cord stimulation: a </a:t>
            </a:r>
            <a:r>
              <a:rPr lang="en-US" sz="1700" dirty="0" err="1"/>
              <a:t>nonopioid</a:t>
            </a:r>
            <a:r>
              <a:rPr lang="en-US" sz="1700" dirty="0"/>
              <a:t> alternative for chronic pain management. Aaron</a:t>
            </a:r>
            <a:r>
              <a:rPr lang="en-US" sz="1700" dirty="0">
                <a:ea typeface="+mn-lt"/>
                <a:cs typeface="+mn-lt"/>
              </a:rPr>
              <a:t> Hong, Vishal </a:t>
            </a:r>
            <a:r>
              <a:rPr lang="en-US" sz="1700" dirty="0" err="1">
                <a:ea typeface="+mn-lt"/>
                <a:cs typeface="+mn-lt"/>
              </a:rPr>
              <a:t>Varshney</a:t>
            </a:r>
            <a:r>
              <a:rPr lang="en-US" sz="1700" dirty="0">
                <a:ea typeface="+mn-lt"/>
                <a:cs typeface="+mn-lt"/>
              </a:rPr>
              <a:t>, Gregory M.T. Hare and C. David Mazer CMAJ October 19, 2020 192 (42) E1264-E1267; DOI: https://doi.org/10.1503/cmaj.200229</a:t>
            </a:r>
          </a:p>
          <a:p>
            <a:pPr>
              <a:buFont typeface="Arial" panose="020B0604020202020204" pitchFamily="34" charset="0"/>
              <a:buChar char="•"/>
            </a:pPr>
            <a:r>
              <a:rPr lang="en-US" sz="1700" dirty="0" err="1">
                <a:ea typeface="+mn-lt"/>
                <a:cs typeface="+mn-lt"/>
              </a:rPr>
              <a:t>Wifen</a:t>
            </a:r>
            <a:r>
              <a:rPr lang="en-US" sz="1700" dirty="0">
                <a:ea typeface="+mn-lt"/>
                <a:cs typeface="+mn-lt"/>
              </a:rPr>
              <a:t> PJ, Derry S, Bell RF, Rice AS, </a:t>
            </a:r>
            <a:r>
              <a:rPr lang="en-US" sz="1700" dirty="0" err="1">
                <a:ea typeface="+mn-lt"/>
                <a:cs typeface="+mn-lt"/>
              </a:rPr>
              <a:t>Tölle</a:t>
            </a:r>
            <a:r>
              <a:rPr lang="en-US" sz="1700" dirty="0">
                <a:ea typeface="+mn-lt"/>
                <a:cs typeface="+mn-lt"/>
              </a:rPr>
              <a:t> TR, Phillips T, et al. Gabapentin for chronic neuropathic pain in adults. Cochrane Database Syst Rev. 2017;6:CD007938.</a:t>
            </a:r>
          </a:p>
          <a:p>
            <a:pPr>
              <a:buFont typeface="Arial" panose="020B0604020202020204" pitchFamily="34" charset="0"/>
              <a:buChar char="•"/>
            </a:pPr>
            <a:r>
              <a:rPr lang="en-US" sz="1700" dirty="0" err="1">
                <a:ea typeface="+mn-lt"/>
                <a:cs typeface="+mn-lt"/>
              </a:rPr>
              <a:t>Finnerup</a:t>
            </a:r>
            <a:r>
              <a:rPr lang="en-US" sz="1700" dirty="0">
                <a:ea typeface="+mn-lt"/>
                <a:cs typeface="+mn-lt"/>
              </a:rPr>
              <a:t> NB, Attal N, Haroutounian S, McNicol E, Baron R, Dworkin RH, et al. Pharmacotherapy for neuropathic pain in adults: a systematic review and meta-analysis. Lancet Neurol. 2015;14(2):162–73</a:t>
            </a:r>
            <a:endParaRPr lang="en-US" sz="1700" dirty="0">
              <a:cs typeface="Arial"/>
            </a:endParaRPr>
          </a:p>
          <a:p>
            <a:pPr>
              <a:buFont typeface="Arial" panose="020B0604020202020204" pitchFamily="34" charset="0"/>
              <a:buChar char="•"/>
            </a:pPr>
            <a:r>
              <a:rPr lang="en-US" sz="1700" dirty="0">
                <a:cs typeface="Arial"/>
              </a:rPr>
              <a:t> </a:t>
            </a:r>
            <a:r>
              <a:rPr lang="en-US" sz="1700" dirty="0">
                <a:ea typeface="+mn-lt"/>
                <a:cs typeface="+mn-lt"/>
              </a:rPr>
              <a:t>Derry S, Bell RF, Straube S, </a:t>
            </a:r>
            <a:r>
              <a:rPr lang="en-US" sz="1700" dirty="0" err="1">
                <a:ea typeface="+mn-lt"/>
                <a:cs typeface="+mn-lt"/>
              </a:rPr>
              <a:t>Wifen</a:t>
            </a:r>
            <a:r>
              <a:rPr lang="en-US" sz="1700" dirty="0">
                <a:ea typeface="+mn-lt"/>
                <a:cs typeface="+mn-lt"/>
              </a:rPr>
              <a:t> PJ, Aldington D, Moore RA. Pregabalin for neuropathic pain in adults. Cochrane Database Syst Rev. 2019;1:CD007076.</a:t>
            </a:r>
          </a:p>
          <a:p>
            <a:pPr>
              <a:buFont typeface="Arial" panose="020B0604020202020204" pitchFamily="34" charset="0"/>
              <a:buChar char="•"/>
            </a:pPr>
            <a:r>
              <a:rPr lang="en-US" sz="1700" dirty="0" err="1">
                <a:ea typeface="+mn-lt"/>
                <a:cs typeface="+mn-lt"/>
              </a:rPr>
              <a:t>Brunton</a:t>
            </a:r>
            <a:r>
              <a:rPr lang="en-US" sz="1700" dirty="0">
                <a:ea typeface="+mn-lt"/>
                <a:cs typeface="+mn-lt"/>
              </a:rPr>
              <a:t> S, Wang F, Edwards SB, Crucitti AS, Ossanna MJ, Walker DJ, et al. </a:t>
            </a:r>
            <a:r>
              <a:rPr lang="en-US" sz="1700" dirty="0" err="1">
                <a:ea typeface="+mn-lt"/>
                <a:cs typeface="+mn-lt"/>
              </a:rPr>
              <a:t>Profle</a:t>
            </a:r>
            <a:r>
              <a:rPr lang="en-US" sz="1700" dirty="0">
                <a:ea typeface="+mn-lt"/>
                <a:cs typeface="+mn-lt"/>
              </a:rPr>
              <a:t> of adverse events with duloxetine treatment: a pooled analysis of placebo-controlled studies. Drug Saf. 2010;33(5):393–407</a:t>
            </a:r>
          </a:p>
          <a:p>
            <a:pPr>
              <a:buFont typeface="Arial" panose="020B0604020202020204" pitchFamily="34" charset="0"/>
              <a:buChar char="•"/>
            </a:pPr>
            <a:r>
              <a:rPr lang="en-US" sz="1700" dirty="0" err="1"/>
              <a:t>Eldabe</a:t>
            </a:r>
            <a:r>
              <a:rPr lang="en-US" sz="1700" dirty="0"/>
              <a:t> S, </a:t>
            </a:r>
            <a:r>
              <a:rPr lang="en-US" sz="1700" dirty="0" err="1"/>
              <a:t>Buchser</a:t>
            </a:r>
            <a:r>
              <a:rPr lang="en-US" sz="1700" dirty="0"/>
              <a:t> E, Duarte RV. Complications of Spinal Cord Stimulation and Peripheral Nerve Stimulation Techniques: A Review of the Literature. Pain Med. 2016 Feb;17(2):325-36. </a:t>
            </a:r>
            <a:r>
              <a:rPr lang="en-US" sz="1700" dirty="0" err="1"/>
              <a:t>doi</a:t>
            </a:r>
            <a:r>
              <a:rPr lang="en-US" sz="1700" dirty="0"/>
              <a:t>: 10.1093/pm/pnv025. PMID: 26814260.</a:t>
            </a:r>
          </a:p>
          <a:p>
            <a:pPr>
              <a:buFont typeface="Arial" panose="020B0604020202020204" pitchFamily="34" charset="0"/>
              <a:buChar char="•"/>
            </a:pPr>
            <a:r>
              <a:rPr lang="en-US" sz="1800" dirty="0">
                <a:ea typeface="+mn-lt"/>
                <a:cs typeface="+mn-lt"/>
              </a:rPr>
              <a:t>Oakley J, Prager J. Spinal cord stimulation: mechanisms of action. </a:t>
            </a:r>
            <a:r>
              <a:rPr lang="en-US" sz="1800" i="1" dirty="0">
                <a:ea typeface="+mn-lt"/>
                <a:cs typeface="+mn-lt"/>
              </a:rPr>
              <a:t>Spine</a:t>
            </a:r>
            <a:r>
              <a:rPr lang="en-US" sz="1800" dirty="0">
                <a:ea typeface="+mn-lt"/>
                <a:cs typeface="+mn-lt"/>
              </a:rPr>
              <a:t>. 2002;27(22):2574-2583</a:t>
            </a:r>
          </a:p>
          <a:p>
            <a:r>
              <a:rPr lang="en-US" sz="1800" i="1" dirty="0">
                <a:ea typeface="+mn-lt"/>
                <a:cs typeface="+mn-lt"/>
              </a:rPr>
              <a:t>Spinal Cord Stimulation</a:t>
            </a:r>
            <a:r>
              <a:rPr lang="en-US" sz="1800" dirty="0">
                <a:ea typeface="+mn-lt"/>
                <a:cs typeface="+mn-lt"/>
              </a:rPr>
              <a:t>. Available at: </a:t>
            </a:r>
            <a:r>
              <a:rPr lang="en-US" sz="1800" u="sng" dirty="0">
                <a:ea typeface="+mn-lt"/>
                <a:cs typeface="+mn-lt"/>
              </a:rPr>
              <a:t>http://www.aans.org/Patients/Neurosurgical-Conditions-and-Treatments/Spinal-Cord-Stimulation</a:t>
            </a:r>
            <a:r>
              <a:rPr lang="en-US" sz="1800" dirty="0">
                <a:ea typeface="+mn-lt"/>
                <a:cs typeface="+mn-lt"/>
              </a:rPr>
              <a:t> (accessed 9/18/2017). estimate</a:t>
            </a:r>
          </a:p>
          <a:p>
            <a:r>
              <a:rPr lang="en-US" sz="1800" dirty="0" err="1">
                <a:ea typeface="+mn-lt"/>
                <a:cs typeface="+mn-lt"/>
              </a:rPr>
              <a:t>Ranjan</a:t>
            </a:r>
            <a:r>
              <a:rPr lang="en-US" sz="1800" dirty="0">
                <a:ea typeface="+mn-lt"/>
                <a:cs typeface="+mn-lt"/>
              </a:rPr>
              <a:t> M, Kumar P, Konrad P, </a:t>
            </a:r>
            <a:r>
              <a:rPr lang="en-US" sz="1800" dirty="0" err="1">
                <a:ea typeface="+mn-lt"/>
                <a:cs typeface="+mn-lt"/>
              </a:rPr>
              <a:t>Rezai</a:t>
            </a:r>
            <a:r>
              <a:rPr lang="en-US" sz="1800" dirty="0">
                <a:ea typeface="+mn-lt"/>
                <a:cs typeface="+mn-lt"/>
              </a:rPr>
              <a:t> AR. Finding Optimal </a:t>
            </a:r>
            <a:r>
              <a:rPr lang="en-US" sz="1800" dirty="0" err="1">
                <a:ea typeface="+mn-lt"/>
                <a:cs typeface="+mn-lt"/>
              </a:rPr>
              <a:t>Neuromodulation</a:t>
            </a:r>
            <a:r>
              <a:rPr lang="en-US" sz="1800" dirty="0">
                <a:ea typeface="+mn-lt"/>
                <a:cs typeface="+mn-lt"/>
              </a:rPr>
              <a:t> for Chronic Pain: Waves, Bursts, and Beyond. </a:t>
            </a:r>
            <a:r>
              <a:rPr lang="en-US" sz="1800" dirty="0" err="1">
                <a:ea typeface="+mn-lt"/>
                <a:cs typeface="+mn-lt"/>
              </a:rPr>
              <a:t>Neurol</a:t>
            </a:r>
            <a:r>
              <a:rPr lang="en-US" sz="1800" dirty="0">
                <a:ea typeface="+mn-lt"/>
                <a:cs typeface="+mn-lt"/>
              </a:rPr>
              <a:t> India [serial online] 2020 [cited 2022 May 16];68, </a:t>
            </a:r>
            <a:r>
              <a:rPr lang="en-US" sz="1800" dirty="0" err="1">
                <a:ea typeface="+mn-lt"/>
                <a:cs typeface="+mn-lt"/>
              </a:rPr>
              <a:t>Suppl</a:t>
            </a:r>
            <a:r>
              <a:rPr lang="en-US" sz="1800" dirty="0">
                <a:ea typeface="+mn-lt"/>
                <a:cs typeface="+mn-lt"/>
              </a:rPr>
              <a:t> S2:218-23. Available from: https://www.neurologyindia.com/text.asp?2020/68/8/218/302465</a:t>
            </a:r>
            <a:endParaRPr lang="en-US" sz="1800" dirty="0"/>
          </a:p>
          <a:p>
            <a:r>
              <a:rPr lang="en-US" sz="1800" dirty="0">
                <a:cs typeface="Arial"/>
              </a:rPr>
              <a:t> </a:t>
            </a:r>
            <a:r>
              <a:rPr lang="en-US" sz="1800" dirty="0" err="1">
                <a:ea typeface="+mn-lt"/>
                <a:cs typeface="+mn-lt"/>
              </a:rPr>
              <a:t>Shealy</a:t>
            </a:r>
            <a:r>
              <a:rPr lang="en-US" sz="1800" dirty="0">
                <a:ea typeface="+mn-lt"/>
                <a:cs typeface="+mn-lt"/>
              </a:rPr>
              <a:t> CN MJ, </a:t>
            </a:r>
            <a:r>
              <a:rPr lang="en-US" sz="1800" dirty="0" err="1">
                <a:ea typeface="+mn-lt"/>
                <a:cs typeface="+mn-lt"/>
              </a:rPr>
              <a:t>Reswick</a:t>
            </a:r>
            <a:r>
              <a:rPr lang="en-US" sz="1800" dirty="0">
                <a:ea typeface="+mn-lt"/>
                <a:cs typeface="+mn-lt"/>
              </a:rPr>
              <a:t> JB. Electrical inhibition of pain by stimulation of the dorsal columns: Preliminary clinical report. </a:t>
            </a:r>
            <a:r>
              <a:rPr lang="en-US" sz="1800" dirty="0" err="1">
                <a:ea typeface="+mn-lt"/>
                <a:cs typeface="+mn-lt"/>
              </a:rPr>
              <a:t>Anesth</a:t>
            </a:r>
            <a:r>
              <a:rPr lang="en-US" sz="1800" dirty="0">
                <a:ea typeface="+mn-lt"/>
                <a:cs typeface="+mn-lt"/>
              </a:rPr>
              <a:t> </a:t>
            </a:r>
            <a:r>
              <a:rPr lang="en-US" sz="1800" dirty="0" err="1">
                <a:ea typeface="+mn-lt"/>
                <a:cs typeface="+mn-lt"/>
              </a:rPr>
              <a:t>Analg</a:t>
            </a:r>
            <a:r>
              <a:rPr lang="en-US" sz="1800" dirty="0">
                <a:ea typeface="+mn-lt"/>
                <a:cs typeface="+mn-lt"/>
              </a:rPr>
              <a:t> 1967;46:489-91</a:t>
            </a:r>
          </a:p>
          <a:p>
            <a:pPr>
              <a:buFont typeface="Arial" panose="020B0604020202020204" pitchFamily="34" charset="0"/>
              <a:buChar char="•"/>
            </a:pPr>
            <a:endParaRPr lang="en-US" sz="1700" dirty="0">
              <a:cs typeface="Arial"/>
            </a:endParaRPr>
          </a:p>
          <a:p>
            <a:pPr>
              <a:buFont typeface="Arial" panose="020B0604020202020204" pitchFamily="34" charset="0"/>
              <a:buChar char="•"/>
            </a:pPr>
            <a:endParaRPr lang="en-US" dirty="0">
              <a:cs typeface="Arial"/>
            </a:endParaRPr>
          </a:p>
          <a:p>
            <a:pPr>
              <a:buFont typeface="Arial" panose="020B0604020202020204" pitchFamily="34" charset="0"/>
              <a:buChar char="•"/>
            </a:pPr>
            <a:endParaRPr lang="en-US" dirty="0">
              <a:cs typeface="Arial"/>
            </a:endParaRPr>
          </a:p>
        </p:txBody>
      </p:sp>
    </p:spTree>
    <p:extLst>
      <p:ext uri="{BB962C8B-B14F-4D97-AF65-F5344CB8AC3E}">
        <p14:creationId xmlns:p14="http://schemas.microsoft.com/office/powerpoint/2010/main" val="187120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References Images </a:t>
            </a:r>
          </a:p>
        </p:txBody>
      </p:sp>
      <p:sp>
        <p:nvSpPr>
          <p:cNvPr id="6" name="Content Placeholder 5">
            <a:extLst>
              <a:ext uri="{FF2B5EF4-FFF2-40B4-BE49-F238E27FC236}">
                <a16:creationId xmlns:a16="http://schemas.microsoft.com/office/drawing/2014/main" id="{1DD951CA-A663-485A-A44B-5BC6BAB672A8}"/>
              </a:ext>
            </a:extLst>
          </p:cNvPr>
          <p:cNvSpPr>
            <a:spLocks noGrp="1"/>
          </p:cNvSpPr>
          <p:nvPr>
            <p:ph sz="half" idx="1"/>
          </p:nvPr>
        </p:nvSpPr>
        <p:spPr>
          <a:xfrm>
            <a:off x="609599" y="1600201"/>
            <a:ext cx="11408229" cy="4525963"/>
          </a:xfrm>
        </p:spPr>
        <p:txBody>
          <a:bodyPr vert="horz" lIns="91440" tIns="45720" rIns="91440" bIns="45720" rtlCol="0" anchor="t">
            <a:normAutofit/>
          </a:bodyPr>
          <a:lstStyle/>
          <a:p>
            <a:r>
              <a:rPr lang="en-US" sz="1400" dirty="0">
                <a:ea typeface="+mn-lt"/>
                <a:cs typeface="+mn-lt"/>
              </a:rPr>
              <a:t>IPG </a:t>
            </a:r>
            <a:r>
              <a:rPr lang="en-US" sz="1400" dirty="0">
                <a:ea typeface="+mn-lt"/>
                <a:cs typeface="+mn-lt"/>
                <a:hlinkClick r:id="rId2"/>
              </a:rPr>
              <a:t> </a:t>
            </a:r>
            <a:r>
              <a:rPr lang="en-US" sz="1400" dirty="0" err="1">
                <a:ea typeface="+mn-lt"/>
                <a:cs typeface="+mn-lt"/>
              </a:rPr>
              <a:t>WaveWriter</a:t>
            </a:r>
            <a:r>
              <a:rPr lang="en-US" sz="1400" dirty="0">
                <a:ea typeface="+mn-lt"/>
                <a:cs typeface="+mn-lt"/>
              </a:rPr>
              <a:t> Alpha SCS Solution Overview - Boston Scientific https://news.bostonscientific.com/2020-09-30-Boston-Scientific-Launches-WaveWriter-Alpha-TM-Spinal-Cord-Stimulator-Systems-In-Europe</a:t>
            </a:r>
          </a:p>
          <a:p>
            <a:r>
              <a:rPr lang="en-US" sz="1400" dirty="0">
                <a:ea typeface="+mn-lt"/>
                <a:cs typeface="+mn-lt"/>
              </a:rPr>
              <a:t>Electrodes: https://neupsykey.com/spinal-cord-stimulation-as-a-treatment-of-failed-back-surgery-syndrome/</a:t>
            </a:r>
          </a:p>
          <a:p>
            <a:r>
              <a:rPr lang="en-US" sz="1400" dirty="0"/>
              <a:t>“Diabetic Peripheral Neuropathy: What is it? Why do I have it? Anything else to try?” by Dr. Catherine Christenson Family Nurse Practitioner. </a:t>
            </a:r>
            <a:r>
              <a:rPr lang="en-US" sz="1400" dirty="0">
                <a:ea typeface="+mn-lt"/>
                <a:cs typeface="+mn-lt"/>
              </a:rPr>
              <a:t>October 21, 2021. https://strivephysmed.com/2021/10/diabetic-peripheral-neuropathy/</a:t>
            </a:r>
            <a:endParaRPr lang="en-US" sz="1400" dirty="0">
              <a:cs typeface="Arial"/>
            </a:endParaRPr>
          </a:p>
          <a:p>
            <a:r>
              <a:rPr lang="en-US" sz="1400" dirty="0">
                <a:ea typeface="+mn-lt"/>
                <a:cs typeface="+mn-lt"/>
              </a:rPr>
              <a:t>Illustration by Jean Chan. </a:t>
            </a:r>
            <a:r>
              <a:rPr lang="en-US" sz="1400" dirty="0"/>
              <a:t>Spinal cord stimulation: a nonopioid alternative for chronic pain management. Aaron</a:t>
            </a:r>
            <a:r>
              <a:rPr lang="en-US" sz="1400" dirty="0">
                <a:ea typeface="+mn-lt"/>
                <a:cs typeface="+mn-lt"/>
              </a:rPr>
              <a:t> Hong, Vishal Varshney, Gregory M.T. Hare and C. David Mazer CMAJ October 19, 2020 192 (42) E1264-E1267; DOI: https://doi.org/10.1503/cmaj.200229</a:t>
            </a:r>
            <a:endParaRPr lang="en-US" sz="1400" dirty="0">
              <a:cs typeface="Arial"/>
            </a:endParaRPr>
          </a:p>
          <a:p>
            <a:r>
              <a:rPr lang="en-US" sz="1400" dirty="0">
                <a:ea typeface="+mn-lt"/>
                <a:cs typeface="+mn-lt"/>
              </a:rPr>
              <a:t>Trial </a:t>
            </a:r>
            <a:r>
              <a:rPr lang="en-US" sz="1400" dirty="0">
                <a:ea typeface="+mn-lt"/>
                <a:cs typeface="+mn-lt"/>
                <a:hlinkClick r:id="rId3"/>
              </a:rPr>
              <a:t>https://www.meddeviceonline.com/doc/medtronic-announces-fda-approval-launch-generation-stimulator-chronic-management-0001</a:t>
            </a:r>
            <a:endParaRPr lang="en-US" sz="1400" dirty="0">
              <a:ea typeface="+mn-lt"/>
              <a:cs typeface="+mn-lt"/>
            </a:endParaRPr>
          </a:p>
          <a:p>
            <a:r>
              <a:rPr lang="en-US" sz="1400" dirty="0">
                <a:ea typeface="+mn-lt"/>
                <a:cs typeface="+mn-lt"/>
              </a:rPr>
              <a:t>CLI </a:t>
            </a:r>
            <a:r>
              <a:rPr lang="en-US" sz="1400" dirty="0">
                <a:ea typeface="+mn-lt"/>
                <a:cs typeface="+mn-lt"/>
                <a:hlinkClick r:id="rId4"/>
              </a:rPr>
              <a:t>https://hemostemix.com/platform/critical-limb-ischemia/</a:t>
            </a:r>
            <a:r>
              <a:rPr lang="en-US" sz="1400" dirty="0">
                <a:ea typeface="+mn-lt"/>
                <a:cs typeface="+mn-lt"/>
              </a:rPr>
              <a:t> </a:t>
            </a:r>
          </a:p>
          <a:p>
            <a:r>
              <a:rPr lang="en-US" sz="1400" dirty="0">
                <a:ea typeface="+mn-lt"/>
                <a:cs typeface="+mn-lt"/>
              </a:rPr>
              <a:t>CLI https://resident360.nejm.org/clinical-pearls/chronic-critical-limb-ischemia</a:t>
            </a:r>
          </a:p>
          <a:p>
            <a:endParaRPr lang="en-US" sz="1400" dirty="0">
              <a:ea typeface="+mn-lt"/>
              <a:cs typeface="+mn-lt"/>
            </a:endParaRPr>
          </a:p>
          <a:p>
            <a:endParaRPr lang="en-US" sz="1400" dirty="0">
              <a:ea typeface="+mn-lt"/>
              <a:cs typeface="+mn-lt"/>
            </a:endParaRPr>
          </a:p>
          <a:p>
            <a:endParaRPr lang="en-US" sz="1400" dirty="0">
              <a:ea typeface="+mn-lt"/>
              <a:cs typeface="+mn-lt"/>
            </a:endParaRPr>
          </a:p>
        </p:txBody>
      </p:sp>
    </p:spTree>
    <p:extLst>
      <p:ext uri="{BB962C8B-B14F-4D97-AF65-F5344CB8AC3E}">
        <p14:creationId xmlns:p14="http://schemas.microsoft.com/office/powerpoint/2010/main" val="308648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What is Spinal Cord Stimulation?</a:t>
            </a:r>
          </a:p>
        </p:txBody>
      </p:sp>
      <p:sp>
        <p:nvSpPr>
          <p:cNvPr id="6" name="Content Placeholder 5">
            <a:extLst>
              <a:ext uri="{FF2B5EF4-FFF2-40B4-BE49-F238E27FC236}">
                <a16:creationId xmlns:a16="http://schemas.microsoft.com/office/drawing/2014/main" id="{1DD951CA-A663-485A-A44B-5BC6BAB672A8}"/>
              </a:ext>
            </a:extLst>
          </p:cNvPr>
          <p:cNvSpPr>
            <a:spLocks noGrp="1"/>
          </p:cNvSpPr>
          <p:nvPr>
            <p:ph sz="half" idx="1"/>
          </p:nvPr>
        </p:nvSpPr>
        <p:spPr>
          <a:xfrm>
            <a:off x="571500" y="1417638"/>
            <a:ext cx="11010900" cy="4525963"/>
          </a:xfrm>
        </p:spPr>
        <p:txBody>
          <a:bodyPr vert="horz" lIns="91440" tIns="45720" rIns="91440" bIns="45720" rtlCol="0" anchor="t">
            <a:normAutofit/>
          </a:bodyPr>
          <a:lstStyle/>
          <a:p>
            <a:endParaRPr lang="en-US" dirty="0">
              <a:cs typeface="Arial"/>
            </a:endParaRPr>
          </a:p>
          <a:p>
            <a:r>
              <a:rPr lang="en-US" dirty="0">
                <a:cs typeface="Arial"/>
              </a:rPr>
              <a:t>Neuromodulation – the alteration of nerve activity through targeted delivery of a stimulus, such as </a:t>
            </a:r>
            <a:r>
              <a:rPr lang="en-US" b="1" dirty="0">
                <a:cs typeface="Arial"/>
              </a:rPr>
              <a:t>electrical stimulation</a:t>
            </a:r>
            <a:r>
              <a:rPr lang="en-US" dirty="0">
                <a:cs typeface="Arial"/>
              </a:rPr>
              <a:t> or chemical agents </a:t>
            </a:r>
            <a:endParaRPr lang="en-US" dirty="0"/>
          </a:p>
          <a:p>
            <a:pPr marL="0" indent="0">
              <a:buNone/>
            </a:pPr>
            <a:endParaRPr lang="en-US" dirty="0">
              <a:cs typeface="Arial"/>
            </a:endParaRPr>
          </a:p>
          <a:p>
            <a:pPr marL="400050" lvl="1" indent="0">
              <a:buNone/>
            </a:pPr>
            <a:endParaRPr lang="en-US" dirty="0">
              <a:cs typeface="Arial"/>
            </a:endParaRPr>
          </a:p>
          <a:p>
            <a:pPr marL="457200" lvl="1" indent="0">
              <a:buNone/>
            </a:pPr>
            <a:endParaRPr lang="en-US" dirty="0">
              <a:cs typeface="Arial"/>
            </a:endParaRPr>
          </a:p>
        </p:txBody>
      </p:sp>
      <p:pic>
        <p:nvPicPr>
          <p:cNvPr id="3" name="Picture 3">
            <a:extLst>
              <a:ext uri="{FF2B5EF4-FFF2-40B4-BE49-F238E27FC236}">
                <a16:creationId xmlns:a16="http://schemas.microsoft.com/office/drawing/2014/main" id="{549674E1-C26A-D3B6-A31D-5D8EE26C3546}"/>
              </a:ext>
            </a:extLst>
          </p:cNvPr>
          <p:cNvPicPr>
            <a:picLocks noChangeAspect="1"/>
          </p:cNvPicPr>
          <p:nvPr/>
        </p:nvPicPr>
        <p:blipFill>
          <a:blip r:embed="rId2"/>
          <a:stretch>
            <a:fillRect/>
          </a:stretch>
        </p:blipFill>
        <p:spPr>
          <a:xfrm>
            <a:off x="7184092" y="3121915"/>
            <a:ext cx="3101788" cy="2076535"/>
          </a:xfrm>
          <a:prstGeom prst="rect">
            <a:avLst/>
          </a:prstGeom>
        </p:spPr>
      </p:pic>
      <p:pic>
        <p:nvPicPr>
          <p:cNvPr id="4" name="Picture 4">
            <a:extLst>
              <a:ext uri="{FF2B5EF4-FFF2-40B4-BE49-F238E27FC236}">
                <a16:creationId xmlns:a16="http://schemas.microsoft.com/office/drawing/2014/main" id="{2756E345-394E-F4B0-D7C3-03F64450159B}"/>
              </a:ext>
            </a:extLst>
          </p:cNvPr>
          <p:cNvPicPr>
            <a:picLocks noChangeAspect="1"/>
          </p:cNvPicPr>
          <p:nvPr/>
        </p:nvPicPr>
        <p:blipFill>
          <a:blip r:embed="rId3"/>
          <a:stretch>
            <a:fillRect/>
          </a:stretch>
        </p:blipFill>
        <p:spPr>
          <a:xfrm>
            <a:off x="2886635" y="2785782"/>
            <a:ext cx="2743200" cy="2743200"/>
          </a:xfrm>
          <a:prstGeom prst="rect">
            <a:avLst/>
          </a:prstGeom>
        </p:spPr>
      </p:pic>
      <p:sp>
        <p:nvSpPr>
          <p:cNvPr id="5" name="TextBox 4">
            <a:extLst>
              <a:ext uri="{FF2B5EF4-FFF2-40B4-BE49-F238E27FC236}">
                <a16:creationId xmlns:a16="http://schemas.microsoft.com/office/drawing/2014/main" id="{C702E0AE-DB55-EBB8-D0EE-73B11543FFF1}"/>
              </a:ext>
            </a:extLst>
          </p:cNvPr>
          <p:cNvSpPr txBox="1"/>
          <p:nvPr/>
        </p:nvSpPr>
        <p:spPr>
          <a:xfrm>
            <a:off x="2965076" y="516142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Leads</a:t>
            </a:r>
          </a:p>
        </p:txBody>
      </p:sp>
      <p:sp>
        <p:nvSpPr>
          <p:cNvPr id="7" name="TextBox 6">
            <a:extLst>
              <a:ext uri="{FF2B5EF4-FFF2-40B4-BE49-F238E27FC236}">
                <a16:creationId xmlns:a16="http://schemas.microsoft.com/office/drawing/2014/main" id="{DFE889AE-923E-B635-AF74-6EBC0B8A2093}"/>
              </a:ext>
            </a:extLst>
          </p:cNvPr>
          <p:cNvSpPr txBox="1"/>
          <p:nvPr/>
        </p:nvSpPr>
        <p:spPr>
          <a:xfrm>
            <a:off x="7153275" y="5158628"/>
            <a:ext cx="32250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Pulse Generators</a:t>
            </a:r>
          </a:p>
        </p:txBody>
      </p:sp>
    </p:spTree>
    <p:extLst>
      <p:ext uri="{BB962C8B-B14F-4D97-AF65-F5344CB8AC3E}">
        <p14:creationId xmlns:p14="http://schemas.microsoft.com/office/powerpoint/2010/main" val="229871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What is Spinal Cord Stimulation?</a:t>
            </a:r>
          </a:p>
        </p:txBody>
      </p:sp>
      <p:sp>
        <p:nvSpPr>
          <p:cNvPr id="7" name="Content Placeholder 2">
            <a:extLst>
              <a:ext uri="{FF2B5EF4-FFF2-40B4-BE49-F238E27FC236}">
                <a16:creationId xmlns:a16="http://schemas.microsoft.com/office/drawing/2014/main" id="{F0B3A190-839E-484C-87E5-60BB2490AD61}"/>
              </a:ext>
            </a:extLst>
          </p:cNvPr>
          <p:cNvSpPr>
            <a:spLocks noGrp="1"/>
          </p:cNvSpPr>
          <p:nvPr>
            <p:ph sz="half" idx="1"/>
          </p:nvPr>
        </p:nvSpPr>
        <p:spPr>
          <a:xfrm>
            <a:off x="711200" y="1417638"/>
            <a:ext cx="10972800" cy="4525963"/>
          </a:xfrm>
        </p:spPr>
        <p:txBody>
          <a:bodyPr vert="horz" lIns="91440" tIns="45720" rIns="91440" bIns="45720" rtlCol="0" anchor="t">
            <a:normAutofit/>
          </a:bodyPr>
          <a:lstStyle/>
          <a:p>
            <a:r>
              <a:rPr lang="en-US" sz="2400" dirty="0">
                <a:cs typeface="Arial"/>
              </a:rPr>
              <a:t>Gate theory of Pain</a:t>
            </a:r>
          </a:p>
          <a:p>
            <a:pPr lvl="1"/>
            <a:r>
              <a:rPr lang="en-US" dirty="0" err="1">
                <a:cs typeface="Arial"/>
              </a:rPr>
              <a:t>Melzack</a:t>
            </a:r>
            <a:r>
              <a:rPr lang="en-US" dirty="0">
                <a:cs typeface="Arial"/>
              </a:rPr>
              <a:t> and Wall in 1965</a:t>
            </a:r>
            <a:endParaRPr lang="en-US" dirty="0"/>
          </a:p>
          <a:p>
            <a:pPr lvl="1"/>
            <a:endParaRPr lang="en-US" dirty="0">
              <a:cs typeface="Arial"/>
            </a:endParaRPr>
          </a:p>
          <a:p>
            <a:pPr lvl="1"/>
            <a:endParaRPr lang="en-US" dirty="0">
              <a:cs typeface="Arial"/>
            </a:endParaRPr>
          </a:p>
          <a:p>
            <a:pPr lvl="1"/>
            <a:endParaRPr lang="en-US" dirty="0">
              <a:cs typeface="Arial"/>
            </a:endParaRPr>
          </a:p>
          <a:p>
            <a:pPr lvl="1"/>
            <a:endParaRPr lang="en-US" dirty="0">
              <a:cs typeface="Arial"/>
            </a:endParaRPr>
          </a:p>
          <a:p>
            <a:endParaRPr lang="en-US" sz="2400" dirty="0">
              <a:cs typeface="Arial"/>
            </a:endParaRPr>
          </a:p>
          <a:p>
            <a:r>
              <a:rPr lang="en-US" sz="2400" dirty="0">
                <a:cs typeface="Arial"/>
              </a:rPr>
              <a:t>In 1967 Norman Shealy implanted a monopolar SCS intrathecally near the dorsal column.</a:t>
            </a:r>
            <a:r>
              <a:rPr lang="en-US" dirty="0">
                <a:cs typeface="Arial"/>
              </a:rPr>
              <a:t> </a:t>
            </a:r>
            <a:endParaRPr lang="en-US" dirty="0"/>
          </a:p>
          <a:p>
            <a:endParaRPr lang="en-US" dirty="0">
              <a:cs typeface="Arial"/>
            </a:endParaRPr>
          </a:p>
          <a:p>
            <a:endParaRPr lang="en-US" dirty="0">
              <a:cs typeface="Arial"/>
            </a:endParaRPr>
          </a:p>
        </p:txBody>
      </p:sp>
      <p:pic>
        <p:nvPicPr>
          <p:cNvPr id="3" name="Picture 3" descr="Diagram&#10;&#10;Description automatically generated">
            <a:extLst>
              <a:ext uri="{FF2B5EF4-FFF2-40B4-BE49-F238E27FC236}">
                <a16:creationId xmlns:a16="http://schemas.microsoft.com/office/drawing/2014/main" id="{AFCBBA9B-ABBF-2CE5-7798-F08B31234863}"/>
              </a:ext>
            </a:extLst>
          </p:cNvPr>
          <p:cNvPicPr>
            <a:picLocks noChangeAspect="1"/>
          </p:cNvPicPr>
          <p:nvPr/>
        </p:nvPicPr>
        <p:blipFill>
          <a:blip r:embed="rId2"/>
          <a:stretch>
            <a:fillRect/>
          </a:stretch>
        </p:blipFill>
        <p:spPr>
          <a:xfrm>
            <a:off x="5200006" y="2203281"/>
            <a:ext cx="2743200" cy="1934785"/>
          </a:xfrm>
          <a:prstGeom prst="rect">
            <a:avLst/>
          </a:prstGeom>
        </p:spPr>
      </p:pic>
      <p:pic>
        <p:nvPicPr>
          <p:cNvPr id="4" name="Picture 4" descr="Diagram&#10;&#10;Description automatically generated">
            <a:extLst>
              <a:ext uri="{FF2B5EF4-FFF2-40B4-BE49-F238E27FC236}">
                <a16:creationId xmlns:a16="http://schemas.microsoft.com/office/drawing/2014/main" id="{6F82273B-0808-4BEA-BE34-3572FD25D952}"/>
              </a:ext>
            </a:extLst>
          </p:cNvPr>
          <p:cNvPicPr>
            <a:picLocks noChangeAspect="1"/>
          </p:cNvPicPr>
          <p:nvPr/>
        </p:nvPicPr>
        <p:blipFill>
          <a:blip r:embed="rId3"/>
          <a:stretch>
            <a:fillRect/>
          </a:stretch>
        </p:blipFill>
        <p:spPr>
          <a:xfrm>
            <a:off x="1850091" y="2607875"/>
            <a:ext cx="2743200" cy="1530191"/>
          </a:xfrm>
          <a:prstGeom prst="rect">
            <a:avLst/>
          </a:prstGeom>
        </p:spPr>
      </p:pic>
    </p:spTree>
    <p:extLst>
      <p:ext uri="{BB962C8B-B14F-4D97-AF65-F5344CB8AC3E}">
        <p14:creationId xmlns:p14="http://schemas.microsoft.com/office/powerpoint/2010/main" val="288562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The Evolution of Spinal Cord Stimulation</a:t>
            </a:r>
          </a:p>
        </p:txBody>
      </p:sp>
      <p:sp>
        <p:nvSpPr>
          <p:cNvPr id="6" name="Content Placeholder 5">
            <a:extLst>
              <a:ext uri="{FF2B5EF4-FFF2-40B4-BE49-F238E27FC236}">
                <a16:creationId xmlns:a16="http://schemas.microsoft.com/office/drawing/2014/main" id="{1DD951CA-A663-485A-A44B-5BC6BAB672A8}"/>
              </a:ext>
            </a:extLst>
          </p:cNvPr>
          <p:cNvSpPr>
            <a:spLocks noGrp="1"/>
          </p:cNvSpPr>
          <p:nvPr>
            <p:ph sz="half" idx="1"/>
          </p:nvPr>
        </p:nvSpPr>
        <p:spPr>
          <a:xfrm>
            <a:off x="571500" y="1417638"/>
            <a:ext cx="11010900" cy="4525963"/>
          </a:xfrm>
        </p:spPr>
        <p:txBody>
          <a:bodyPr vert="horz" lIns="91440" tIns="45720" rIns="91440" bIns="45720" rtlCol="0" anchor="t">
            <a:normAutofit/>
          </a:bodyPr>
          <a:lstStyle/>
          <a:p>
            <a:r>
              <a:rPr lang="en-US" dirty="0">
                <a:cs typeface="Arial"/>
              </a:rPr>
              <a:t>Technical advances</a:t>
            </a:r>
            <a:endParaRPr lang="en-US" dirty="0"/>
          </a:p>
          <a:p>
            <a:pPr lvl="1"/>
            <a:r>
              <a:rPr lang="en-US" dirty="0">
                <a:cs typeface="Arial"/>
              </a:rPr>
              <a:t>IPG size, battery life, Rechargeable, MRI compatibility</a:t>
            </a:r>
          </a:p>
          <a:p>
            <a:r>
              <a:rPr lang="en-US" dirty="0">
                <a:cs typeface="Arial"/>
              </a:rPr>
              <a:t>Understanding Multiple mechanisms of action</a:t>
            </a:r>
          </a:p>
          <a:p>
            <a:pPr lvl="1"/>
            <a:r>
              <a:rPr lang="en-US" dirty="0">
                <a:cs typeface="Arial"/>
              </a:rPr>
              <a:t>Supraspinal pathway activation, Sympatholytic Effect, Glial cell activation</a:t>
            </a:r>
          </a:p>
          <a:p>
            <a:pPr lvl="1"/>
            <a:r>
              <a:rPr lang="en-US" dirty="0">
                <a:cs typeface="Arial"/>
              </a:rPr>
              <a:t>Neurochemical changes, Targeting pathways other than Dorsal Columns </a:t>
            </a:r>
          </a:p>
          <a:p>
            <a:r>
              <a:rPr lang="en-US" dirty="0">
                <a:cs typeface="Arial"/>
              </a:rPr>
              <a:t>Stimulation waveforms</a:t>
            </a:r>
          </a:p>
          <a:p>
            <a:pPr lvl="1"/>
            <a:r>
              <a:rPr lang="en-US" dirty="0">
                <a:cs typeface="Arial"/>
              </a:rPr>
              <a:t>Tonic stimulation</a:t>
            </a:r>
          </a:p>
          <a:p>
            <a:pPr lvl="1"/>
            <a:r>
              <a:rPr lang="en-US" dirty="0">
                <a:cs typeface="Arial"/>
              </a:rPr>
              <a:t>Non-paresthesia modes – High frequency and burst stimulation</a:t>
            </a:r>
          </a:p>
          <a:p>
            <a:r>
              <a:rPr lang="en-US" dirty="0">
                <a:cs typeface="Arial"/>
              </a:rPr>
              <a:t>Estimated 50,000 SCS were placed in 2017</a:t>
            </a:r>
          </a:p>
        </p:txBody>
      </p:sp>
    </p:spTree>
    <p:extLst>
      <p:ext uri="{BB962C8B-B14F-4D97-AF65-F5344CB8AC3E}">
        <p14:creationId xmlns:p14="http://schemas.microsoft.com/office/powerpoint/2010/main" val="12956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Spinal Cord Stimulation Indications</a:t>
            </a:r>
          </a:p>
        </p:txBody>
      </p:sp>
      <p:sp>
        <p:nvSpPr>
          <p:cNvPr id="6" name="Content Placeholder 5">
            <a:extLst>
              <a:ext uri="{FF2B5EF4-FFF2-40B4-BE49-F238E27FC236}">
                <a16:creationId xmlns:a16="http://schemas.microsoft.com/office/drawing/2014/main" id="{1DD951CA-A663-485A-A44B-5BC6BAB672A8}"/>
              </a:ext>
            </a:extLst>
          </p:cNvPr>
          <p:cNvSpPr>
            <a:spLocks noGrp="1"/>
          </p:cNvSpPr>
          <p:nvPr>
            <p:ph sz="half" idx="1"/>
          </p:nvPr>
        </p:nvSpPr>
        <p:spPr>
          <a:xfrm>
            <a:off x="571500" y="1417638"/>
            <a:ext cx="11010900" cy="4525963"/>
          </a:xfrm>
        </p:spPr>
        <p:txBody>
          <a:bodyPr/>
          <a:lstStyle/>
          <a:p>
            <a:r>
              <a:rPr lang="en-US" dirty="0"/>
              <a:t>CRPS</a:t>
            </a:r>
          </a:p>
          <a:p>
            <a:r>
              <a:rPr lang="en-US" dirty="0"/>
              <a:t>Intractable Back Pain</a:t>
            </a:r>
          </a:p>
          <a:p>
            <a:r>
              <a:rPr lang="en-US" dirty="0"/>
              <a:t>Leg or Arm Pain</a:t>
            </a:r>
          </a:p>
          <a:p>
            <a:r>
              <a:rPr lang="en-US" dirty="0"/>
              <a:t>Failed back surgery or Post laminectomy syndrome</a:t>
            </a:r>
          </a:p>
          <a:p>
            <a:r>
              <a:rPr lang="en-US" dirty="0"/>
              <a:t>Refractory Angina</a:t>
            </a:r>
          </a:p>
          <a:p>
            <a:r>
              <a:rPr lang="en-US" dirty="0"/>
              <a:t>DM Neuropathy</a:t>
            </a:r>
          </a:p>
          <a:p>
            <a:r>
              <a:rPr lang="en-US" dirty="0"/>
              <a:t>PVD</a:t>
            </a:r>
          </a:p>
          <a:p>
            <a:endParaRPr lang="en-US" dirty="0"/>
          </a:p>
          <a:p>
            <a:endParaRPr lang="en-US" dirty="0"/>
          </a:p>
        </p:txBody>
      </p:sp>
    </p:spTree>
    <p:extLst>
      <p:ext uri="{BB962C8B-B14F-4D97-AF65-F5344CB8AC3E}">
        <p14:creationId xmlns:p14="http://schemas.microsoft.com/office/powerpoint/2010/main" val="3510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43B3-A8F2-448A-2E69-E58BBD79FCC5}"/>
              </a:ext>
            </a:extLst>
          </p:cNvPr>
          <p:cNvSpPr>
            <a:spLocks noGrp="1"/>
          </p:cNvSpPr>
          <p:nvPr>
            <p:ph type="title"/>
          </p:nvPr>
        </p:nvSpPr>
        <p:spPr/>
        <p:txBody>
          <a:bodyPr/>
          <a:lstStyle/>
          <a:p>
            <a:r>
              <a:rPr lang="en-US" dirty="0"/>
              <a:t>Before Trial </a:t>
            </a:r>
          </a:p>
        </p:txBody>
      </p:sp>
      <p:sp>
        <p:nvSpPr>
          <p:cNvPr id="3" name="Content Placeholder 2">
            <a:extLst>
              <a:ext uri="{FF2B5EF4-FFF2-40B4-BE49-F238E27FC236}">
                <a16:creationId xmlns:a16="http://schemas.microsoft.com/office/drawing/2014/main" id="{BB82508B-EA89-75D3-0403-80B16A80FA0B}"/>
              </a:ext>
            </a:extLst>
          </p:cNvPr>
          <p:cNvSpPr>
            <a:spLocks noGrp="1"/>
          </p:cNvSpPr>
          <p:nvPr>
            <p:ph sz="half" idx="1"/>
          </p:nvPr>
        </p:nvSpPr>
        <p:spPr>
          <a:xfrm>
            <a:off x="609599" y="1600201"/>
            <a:ext cx="9330047" cy="4525963"/>
          </a:xfrm>
        </p:spPr>
        <p:txBody>
          <a:bodyPr/>
          <a:lstStyle/>
          <a:p>
            <a:r>
              <a:rPr lang="en-US" dirty="0"/>
              <a:t>Initial Consult with Pain Specialist </a:t>
            </a:r>
          </a:p>
          <a:p>
            <a:endParaRPr lang="en-US" dirty="0"/>
          </a:p>
          <a:p>
            <a:r>
              <a:rPr lang="en-US" dirty="0"/>
              <a:t>MRI of Lumbar, Thoracic, or Cervical</a:t>
            </a:r>
          </a:p>
          <a:p>
            <a:endParaRPr lang="en-US" dirty="0"/>
          </a:p>
          <a:p>
            <a:r>
              <a:rPr lang="en-US" dirty="0"/>
              <a:t>Behavior medicine </a:t>
            </a:r>
          </a:p>
          <a:p>
            <a:pPr lvl="1"/>
            <a:r>
              <a:rPr lang="en-US" dirty="0"/>
              <a:t>Psychology evaluation </a:t>
            </a:r>
          </a:p>
          <a:p>
            <a:pPr marL="457200" lvl="1" indent="0">
              <a:buNone/>
            </a:pPr>
            <a:endParaRPr lang="en-US" dirty="0"/>
          </a:p>
          <a:p>
            <a:r>
              <a:rPr lang="en-US" dirty="0"/>
              <a:t>SCS education class</a:t>
            </a:r>
          </a:p>
        </p:txBody>
      </p:sp>
    </p:spTree>
    <p:extLst>
      <p:ext uri="{BB962C8B-B14F-4D97-AF65-F5344CB8AC3E}">
        <p14:creationId xmlns:p14="http://schemas.microsoft.com/office/powerpoint/2010/main" val="330653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a:xfrm>
            <a:off x="609600" y="274638"/>
            <a:ext cx="10972800" cy="1143000"/>
          </a:xfrm>
        </p:spPr>
        <p:txBody>
          <a:bodyPr anchor="ctr">
            <a:normAutofit/>
          </a:bodyPr>
          <a:lstStyle/>
          <a:p>
            <a:r>
              <a:rPr lang="en-US" dirty="0"/>
              <a:t>Trial</a:t>
            </a:r>
          </a:p>
        </p:txBody>
      </p:sp>
      <p:pic>
        <p:nvPicPr>
          <p:cNvPr id="3" name="Content Placeholder 2">
            <a:extLst>
              <a:ext uri="{FF2B5EF4-FFF2-40B4-BE49-F238E27FC236}">
                <a16:creationId xmlns:a16="http://schemas.microsoft.com/office/drawing/2014/main" id="{7C4DBAAA-2DE7-953C-481F-460F06E9A91E}"/>
              </a:ext>
            </a:extLst>
          </p:cNvPr>
          <p:cNvPicPr>
            <a:picLocks noGrp="1" noChangeAspect="1"/>
          </p:cNvPicPr>
          <p:nvPr>
            <p:ph sz="half" idx="2"/>
          </p:nvPr>
        </p:nvPicPr>
        <p:blipFill>
          <a:blip r:embed="rId3"/>
          <a:stretch>
            <a:fillRect/>
          </a:stretch>
        </p:blipFill>
        <p:spPr>
          <a:xfrm>
            <a:off x="7238024" y="1600201"/>
            <a:ext cx="3303952" cy="4525963"/>
          </a:xfrm>
          <a:prstGeom prst="rect">
            <a:avLst/>
          </a:prstGeom>
          <a:noFill/>
        </p:spPr>
      </p:pic>
      <p:pic>
        <p:nvPicPr>
          <p:cNvPr id="9" name="Content Placeholder 8">
            <a:extLst>
              <a:ext uri="{FF2B5EF4-FFF2-40B4-BE49-F238E27FC236}">
                <a16:creationId xmlns:a16="http://schemas.microsoft.com/office/drawing/2014/main" id="{A2AC5205-90EC-05A0-FF29-C8C656FBF584}"/>
              </a:ext>
            </a:extLst>
          </p:cNvPr>
          <p:cNvPicPr>
            <a:picLocks noGrp="1" noChangeAspect="1"/>
          </p:cNvPicPr>
          <p:nvPr>
            <p:ph sz="half" idx="1"/>
          </p:nvPr>
        </p:nvPicPr>
        <p:blipFill>
          <a:blip r:embed="rId4"/>
          <a:stretch>
            <a:fillRect/>
          </a:stretch>
        </p:blipFill>
        <p:spPr>
          <a:xfrm>
            <a:off x="874795" y="1825023"/>
            <a:ext cx="5466629" cy="3644419"/>
          </a:xfrm>
          <a:prstGeom prst="rect">
            <a:avLst/>
          </a:prstGeom>
        </p:spPr>
      </p:pic>
    </p:spTree>
    <p:extLst>
      <p:ext uri="{BB962C8B-B14F-4D97-AF65-F5344CB8AC3E}">
        <p14:creationId xmlns:p14="http://schemas.microsoft.com/office/powerpoint/2010/main" val="418715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A2DA-1C41-394A-9E1F-769004AD68BB}"/>
              </a:ext>
            </a:extLst>
          </p:cNvPr>
          <p:cNvSpPr>
            <a:spLocks noGrp="1"/>
          </p:cNvSpPr>
          <p:nvPr>
            <p:ph type="title"/>
          </p:nvPr>
        </p:nvSpPr>
        <p:spPr/>
        <p:txBody>
          <a:bodyPr/>
          <a:lstStyle/>
          <a:p>
            <a:r>
              <a:rPr lang="en-US" dirty="0"/>
              <a:t>SCS implant </a:t>
            </a:r>
          </a:p>
        </p:txBody>
      </p:sp>
      <p:pic>
        <p:nvPicPr>
          <p:cNvPr id="3" name="Content Placeholder 2">
            <a:extLst>
              <a:ext uri="{FF2B5EF4-FFF2-40B4-BE49-F238E27FC236}">
                <a16:creationId xmlns:a16="http://schemas.microsoft.com/office/drawing/2014/main" id="{3EE625E1-BF15-BB3A-B893-7A7BF14E3467}"/>
              </a:ext>
            </a:extLst>
          </p:cNvPr>
          <p:cNvPicPr>
            <a:picLocks noGrp="1" noChangeAspect="1"/>
          </p:cNvPicPr>
          <p:nvPr>
            <p:ph sz="half" idx="1"/>
          </p:nvPr>
        </p:nvPicPr>
        <p:blipFill>
          <a:blip r:embed="rId3"/>
          <a:stretch>
            <a:fillRect/>
          </a:stretch>
        </p:blipFill>
        <p:spPr>
          <a:xfrm>
            <a:off x="7448781" y="1417638"/>
            <a:ext cx="4133619" cy="4525963"/>
          </a:xfrm>
          <a:prstGeom prst="rect">
            <a:avLst/>
          </a:prstGeom>
        </p:spPr>
      </p:pic>
      <p:pic>
        <p:nvPicPr>
          <p:cNvPr id="4" name="Picture 3">
            <a:extLst>
              <a:ext uri="{FF2B5EF4-FFF2-40B4-BE49-F238E27FC236}">
                <a16:creationId xmlns:a16="http://schemas.microsoft.com/office/drawing/2014/main" id="{D680EC46-0DA1-CE94-E5A5-14C7D5157EFC}"/>
              </a:ext>
            </a:extLst>
          </p:cNvPr>
          <p:cNvPicPr>
            <a:picLocks noChangeAspect="1"/>
          </p:cNvPicPr>
          <p:nvPr/>
        </p:nvPicPr>
        <p:blipFill>
          <a:blip r:embed="rId4"/>
          <a:stretch>
            <a:fillRect/>
          </a:stretch>
        </p:blipFill>
        <p:spPr>
          <a:xfrm>
            <a:off x="1004455" y="1417637"/>
            <a:ext cx="4525963" cy="4525963"/>
          </a:xfrm>
          <a:prstGeom prst="rect">
            <a:avLst/>
          </a:prstGeom>
        </p:spPr>
      </p:pic>
    </p:spTree>
    <p:extLst>
      <p:ext uri="{BB962C8B-B14F-4D97-AF65-F5344CB8AC3E}">
        <p14:creationId xmlns:p14="http://schemas.microsoft.com/office/powerpoint/2010/main" val="271202534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3615</TotalTime>
  <Words>2620</Words>
  <Application>Microsoft Office PowerPoint</Application>
  <PresentationFormat>Widescreen</PresentationFormat>
  <Paragraphs>224</Paragraphs>
  <Slides>27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BlinkMacSystemFont</vt:lpstr>
      <vt:lpstr>Calibri</vt:lpstr>
      <vt:lpstr>Cambria</vt:lpstr>
      <vt:lpstr>1_Office Theme</vt:lpstr>
      <vt:lpstr>Custom Design</vt:lpstr>
      <vt:lpstr>Spinal Cord Neuromodulation: Diabetic Peripheral Neuropathy and Ischemic Pain</vt:lpstr>
      <vt:lpstr>Disclosures</vt:lpstr>
      <vt:lpstr>What is Spinal Cord Stimulation?</vt:lpstr>
      <vt:lpstr>What is Spinal Cord Stimulation?</vt:lpstr>
      <vt:lpstr>The Evolution of Spinal Cord Stimulation</vt:lpstr>
      <vt:lpstr>Spinal Cord Stimulation Indications</vt:lpstr>
      <vt:lpstr>Before Trial </vt:lpstr>
      <vt:lpstr>Trial</vt:lpstr>
      <vt:lpstr>SCS implant </vt:lpstr>
      <vt:lpstr>Contraindications and Complications</vt:lpstr>
      <vt:lpstr>SCS for Diabetic Peripheral Neuropathy</vt:lpstr>
      <vt:lpstr>Clinical Evidence</vt:lpstr>
      <vt:lpstr>The Patients</vt:lpstr>
      <vt:lpstr>The Results: Slangen, et al. Diabetes Care and van Beek M, et al. Diabetes Care</vt:lpstr>
      <vt:lpstr>The Results: de Vos et al. PAIN</vt:lpstr>
      <vt:lpstr>Petersen, et al.  JAMA (2021)</vt:lpstr>
      <vt:lpstr>The Results: Petersen, et al. JAMA </vt:lpstr>
      <vt:lpstr>Clinical evidence on SCS for painful DPN</vt:lpstr>
      <vt:lpstr>Chronic-Critical Limb Ischemia </vt:lpstr>
      <vt:lpstr>Clinical Evidence</vt:lpstr>
      <vt:lpstr>Results </vt:lpstr>
      <vt:lpstr>Improved Patient Selection</vt:lpstr>
      <vt:lpstr>SCS for CCLI</vt:lpstr>
      <vt:lpstr>Conclusions </vt:lpstr>
      <vt:lpstr>Medical References</vt:lpstr>
      <vt:lpstr>Medical References</vt:lpstr>
      <vt:lpstr>References Images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Discussion</dc:title>
  <dc:creator>Brian C Wolf</dc:creator>
  <cp:lastModifiedBy>Tennant, Tracye</cp:lastModifiedBy>
  <cp:revision>635</cp:revision>
  <cp:lastPrinted>2022-05-26T17:43:48Z</cp:lastPrinted>
  <dcterms:created xsi:type="dcterms:W3CDTF">2022-01-04T01:24:25Z</dcterms:created>
  <dcterms:modified xsi:type="dcterms:W3CDTF">2022-05-26T17:47:05Z</dcterms:modified>
</cp:coreProperties>
</file>